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0" r:id="rId1"/>
  </p:sldMasterIdLst>
  <p:notesMasterIdLst>
    <p:notesMasterId r:id="rId38"/>
  </p:notesMasterIdLst>
  <p:sldIdLst>
    <p:sldId id="256" r:id="rId2"/>
    <p:sldId id="372" r:id="rId3"/>
    <p:sldId id="425" r:id="rId4"/>
    <p:sldId id="554" r:id="rId5"/>
    <p:sldId id="555" r:id="rId6"/>
    <p:sldId id="549" r:id="rId7"/>
    <p:sldId id="527" r:id="rId8"/>
    <p:sldId id="550" r:id="rId9"/>
    <p:sldId id="551" r:id="rId10"/>
    <p:sldId id="516" r:id="rId11"/>
    <p:sldId id="460" r:id="rId12"/>
    <p:sldId id="465" r:id="rId13"/>
    <p:sldId id="484" r:id="rId14"/>
    <p:sldId id="552" r:id="rId15"/>
    <p:sldId id="526" r:id="rId16"/>
    <p:sldId id="515" r:id="rId17"/>
    <p:sldId id="521" r:id="rId18"/>
    <p:sldId id="489" r:id="rId19"/>
    <p:sldId id="542" r:id="rId20"/>
    <p:sldId id="517" r:id="rId21"/>
    <p:sldId id="541" r:id="rId22"/>
    <p:sldId id="434" r:id="rId23"/>
    <p:sldId id="529" r:id="rId24"/>
    <p:sldId id="507" r:id="rId25"/>
    <p:sldId id="533" r:id="rId26"/>
    <p:sldId id="534" r:id="rId27"/>
    <p:sldId id="536" r:id="rId28"/>
    <p:sldId id="546" r:id="rId29"/>
    <p:sldId id="539" r:id="rId30"/>
    <p:sldId id="547" r:id="rId31"/>
    <p:sldId id="544" r:id="rId32"/>
    <p:sldId id="481" r:id="rId33"/>
    <p:sldId id="482" r:id="rId34"/>
    <p:sldId id="548" r:id="rId35"/>
    <p:sldId id="510" r:id="rId36"/>
    <p:sldId id="268" r:id="rId3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94" autoAdjust="0"/>
    <p:restoredTop sz="77536" autoAdjust="0"/>
  </p:normalViewPr>
  <p:slideViewPr>
    <p:cSldViewPr>
      <p:cViewPr varScale="1">
        <p:scale>
          <a:sx n="74" d="100"/>
          <a:sy n="74" d="100"/>
        </p:scale>
        <p:origin x="408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704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3105\Desktop\&#20892;&#31185;&#38498;&#31185;&#30740;&#20135;&#20986;\&#40657;&#40857;&#27743;\&#26399;&#21002;\WOS\WOS&#32479;&#35745;&#25968;&#25454;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3105\Desktop\&#20892;&#31185;&#38498;&#31185;&#30740;&#20135;&#20986;\&#40657;&#40857;&#27743;\&#26399;&#21002;\CNKI\CNKI&#32479;&#35745;&#25968;&#25454;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3105\Desktop\&#20892;&#31185;&#38498;&#31185;&#30740;&#20135;&#20986;\&#40657;&#40857;&#27743;\&#19987;&#21033;\&#19987;&#21033;&#26816;&#32034;%20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 algn="ctr">
              <a:defRPr/>
            </a:pPr>
            <a:r>
              <a:rPr lang="en-US" altLang="zh-CN" sz="1400" dirty="0" smtClean="0"/>
              <a:t>2007-2016/12/23</a:t>
            </a:r>
            <a:r>
              <a:rPr lang="zh-CN" altLang="en-US" sz="1400" dirty="0" smtClean="0"/>
              <a:t>近十年国际论文发表情况（</a:t>
            </a:r>
            <a:r>
              <a:rPr lang="zh-CN" altLang="en-US" sz="1400" b="1" i="0" u="none" strike="noStrike" kern="1200" baseline="0" dirty="0" smtClean="0">
                <a:solidFill>
                  <a:prstClr val="black"/>
                </a:solidFill>
                <a:latin typeface="+mn-lt"/>
                <a:ea typeface="+mn-ea"/>
                <a:cs typeface="+mn-cs"/>
              </a:rPr>
              <a:t>数据来源：</a:t>
            </a:r>
            <a:r>
              <a:rPr lang="en-US" altLang="zh-CN" sz="1400" b="1" i="0" u="none" strike="noStrike" kern="1200" baseline="0" dirty="0" smtClean="0">
                <a:solidFill>
                  <a:prstClr val="black"/>
                </a:solidFill>
                <a:latin typeface="+mn-lt"/>
                <a:ea typeface="+mn-ea"/>
                <a:cs typeface="+mn-cs"/>
              </a:rPr>
              <a:t>Web of Science</a:t>
            </a:r>
            <a:r>
              <a:rPr lang="zh-CN" altLang="en-US" sz="1400" b="1" i="0" u="none" strike="noStrike" kern="1200" baseline="0" dirty="0" smtClean="0">
                <a:solidFill>
                  <a:prstClr val="black"/>
                </a:solidFill>
                <a:latin typeface="+mn-lt"/>
                <a:ea typeface="+mn-ea"/>
                <a:cs typeface="+mn-cs"/>
              </a:rPr>
              <a:t>，检索词为</a:t>
            </a:r>
            <a:r>
              <a:rPr lang="en-US" altLang="zh-CN" sz="1400" b="1" i="0" u="none" strike="noStrike" kern="1200" baseline="0" dirty="0" smtClean="0">
                <a:solidFill>
                  <a:prstClr val="black"/>
                </a:solidFill>
                <a:latin typeface="+mn-lt"/>
                <a:ea typeface="+mn-ea"/>
                <a:cs typeface="+mn-cs"/>
              </a:rPr>
              <a:t>OG= HEILONGJIANG ACAD AGR SCI</a:t>
            </a:r>
            <a:r>
              <a:rPr lang="zh-CN" altLang="en-US" sz="1400" b="1" i="0" u="none" strike="noStrike" kern="1200" baseline="0" dirty="0" smtClean="0">
                <a:solidFill>
                  <a:prstClr val="black"/>
                </a:solidFill>
                <a:latin typeface="+mn-lt"/>
                <a:ea typeface="+mn-ea"/>
                <a:cs typeface="+mn-cs"/>
              </a:rPr>
              <a:t>，</a:t>
            </a:r>
            <a:r>
              <a:rPr lang="zh-CN" altLang="zh-CN" sz="1400" b="1" i="0" u="none" strike="noStrike" kern="1200" baseline="0" dirty="0" smtClean="0">
                <a:solidFill>
                  <a:prstClr val="black"/>
                </a:solidFill>
                <a:latin typeface="+mn-lt"/>
                <a:ea typeface="+mn-ea"/>
                <a:cs typeface="+mn-cs"/>
              </a:rPr>
              <a:t>检索</a:t>
            </a:r>
            <a:r>
              <a:rPr lang="zh-CN" altLang="en-US" sz="1400" b="1" i="0" u="none" strike="noStrike" kern="1200" baseline="0" dirty="0" smtClean="0">
                <a:solidFill>
                  <a:prstClr val="black"/>
                </a:solidFill>
                <a:latin typeface="+mn-lt"/>
                <a:ea typeface="+mn-ea"/>
                <a:cs typeface="+mn-cs"/>
              </a:rPr>
              <a:t>结果为</a:t>
            </a:r>
            <a:r>
              <a:rPr lang="en-US" altLang="zh-CN" sz="1400" b="1" i="0" u="none" strike="noStrike" kern="1200" baseline="0" dirty="0" smtClean="0">
                <a:solidFill>
                  <a:prstClr val="black"/>
                </a:solidFill>
                <a:latin typeface="+mn-lt"/>
                <a:ea typeface="+mn-ea"/>
                <a:cs typeface="+mn-cs"/>
              </a:rPr>
              <a:t>334</a:t>
            </a:r>
            <a:r>
              <a:rPr lang="zh-CN" altLang="zh-CN" sz="1400" b="1" i="0" u="none" strike="noStrike" kern="1200" baseline="0" dirty="0" smtClean="0">
                <a:solidFill>
                  <a:prstClr val="black"/>
                </a:solidFill>
                <a:latin typeface="+mn-lt"/>
                <a:ea typeface="+mn-ea"/>
                <a:cs typeface="+mn-cs"/>
              </a:rPr>
              <a:t>篇</a:t>
            </a:r>
            <a:r>
              <a:rPr lang="zh-CN" altLang="en-US" sz="1400" b="1" i="0" u="none" strike="noStrike" kern="1200" baseline="0" dirty="0" smtClean="0">
                <a:solidFill>
                  <a:prstClr val="black"/>
                </a:solidFill>
                <a:latin typeface="+mn-lt"/>
                <a:ea typeface="+mn-ea"/>
                <a:cs typeface="+mn-cs"/>
              </a:rPr>
              <a:t>）</a:t>
            </a:r>
            <a:endParaRPr lang="zh-CN" altLang="en-US" sz="1400" b="1" i="0" u="none" strike="noStrike" kern="1200" baseline="0" dirty="0">
              <a:solidFill>
                <a:prstClr val="black"/>
              </a:solidFill>
              <a:latin typeface="+mn-lt"/>
              <a:ea typeface="+mn-ea"/>
              <a:cs typeface="+mn-cs"/>
            </a:endParaRPr>
          </a:p>
        </c:rich>
      </c:tx>
      <c:layout/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出版年!$F$1</c:f>
              <c:strCache>
                <c:ptCount val="1"/>
                <c:pt idx="0">
                  <c:v>发文量</c:v>
                </c:pt>
              </c:strCache>
            </c:strRef>
          </c:tx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/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出版年!$E$2:$E$11</c:f>
              <c:strCache>
                <c:ptCount val="10"/>
                <c:pt idx="0">
                  <c:v>2007年</c:v>
                </c:pt>
                <c:pt idx="1">
                  <c:v>2008年</c:v>
                </c:pt>
                <c:pt idx="2">
                  <c:v>2009年</c:v>
                </c:pt>
                <c:pt idx="3">
                  <c:v>2010年</c:v>
                </c:pt>
                <c:pt idx="4">
                  <c:v>2011年</c:v>
                </c:pt>
                <c:pt idx="5">
                  <c:v>2012年</c:v>
                </c:pt>
                <c:pt idx="6">
                  <c:v>2013年</c:v>
                </c:pt>
                <c:pt idx="7">
                  <c:v>2014年</c:v>
                </c:pt>
                <c:pt idx="8">
                  <c:v>2015年</c:v>
                </c:pt>
                <c:pt idx="9">
                  <c:v>2016年</c:v>
                </c:pt>
              </c:strCache>
            </c:strRef>
          </c:cat>
          <c:val>
            <c:numRef>
              <c:f>出版年!$F$2:$F$11</c:f>
              <c:numCache>
                <c:formatCode>General</c:formatCode>
                <c:ptCount val="10"/>
                <c:pt idx="0">
                  <c:v>3</c:v>
                </c:pt>
                <c:pt idx="1">
                  <c:v>6</c:v>
                </c:pt>
                <c:pt idx="2">
                  <c:v>10</c:v>
                </c:pt>
                <c:pt idx="3">
                  <c:v>24</c:v>
                </c:pt>
                <c:pt idx="4">
                  <c:v>28</c:v>
                </c:pt>
                <c:pt idx="5">
                  <c:v>40</c:v>
                </c:pt>
                <c:pt idx="6">
                  <c:v>33</c:v>
                </c:pt>
                <c:pt idx="7">
                  <c:v>50</c:v>
                </c:pt>
                <c:pt idx="8">
                  <c:v>72</c:v>
                </c:pt>
                <c:pt idx="9">
                  <c:v>78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4C9A-4798-9237-DE8C724A9C8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smooth val="0"/>
        <c:axId val="147278512"/>
        <c:axId val="147279072"/>
      </c:lineChart>
      <c:catAx>
        <c:axId val="14727851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1600"/>
            </a:pPr>
            <a:endParaRPr lang="zh-CN"/>
          </a:p>
        </c:txPr>
        <c:crossAx val="147279072"/>
        <c:crosses val="autoZero"/>
        <c:auto val="1"/>
        <c:lblAlgn val="ctr"/>
        <c:lblOffset val="100"/>
        <c:noMultiLvlLbl val="0"/>
      </c:catAx>
      <c:valAx>
        <c:axId val="147279072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600"/>
            </a:pPr>
            <a:endParaRPr lang="zh-CN"/>
          </a:p>
        </c:txPr>
        <c:crossAx val="14727851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600"/>
            </a:pPr>
            <a:r>
              <a:rPr lang="zh-CN" altLang="zh-CN" sz="2000" b="1" i="0" baseline="0" dirty="0">
                <a:effectLst/>
              </a:rPr>
              <a:t>近十年</a:t>
            </a:r>
            <a:r>
              <a:rPr lang="zh-CN" altLang="en-US" sz="2000" b="1" i="0" baseline="0" dirty="0" smtClean="0">
                <a:effectLst/>
              </a:rPr>
              <a:t>中</a:t>
            </a:r>
            <a:r>
              <a:rPr lang="zh-CN" altLang="zh-CN" sz="2000" b="1" i="0" baseline="0" dirty="0" smtClean="0">
                <a:effectLst/>
              </a:rPr>
              <a:t>文</a:t>
            </a:r>
            <a:r>
              <a:rPr lang="zh-CN" altLang="en-US" sz="2000" b="1" i="0" baseline="0" dirty="0" smtClean="0">
                <a:effectLst/>
              </a:rPr>
              <a:t>论文</a:t>
            </a:r>
            <a:r>
              <a:rPr lang="zh-CN" altLang="zh-CN" sz="2000" b="1" i="0" baseline="0" dirty="0" smtClean="0">
                <a:effectLst/>
              </a:rPr>
              <a:t>发文情况</a:t>
            </a:r>
            <a:endParaRPr lang="en-US" altLang="zh-CN" sz="2000" b="1" i="0" baseline="0" dirty="0" smtClean="0">
              <a:effectLst/>
            </a:endParaRPr>
          </a:p>
          <a:p>
            <a:pPr>
              <a:defRPr sz="1600"/>
            </a:pPr>
            <a:r>
              <a:rPr lang="zh-CN" altLang="en-US" sz="2000" b="1" i="0" baseline="0" dirty="0" smtClean="0">
                <a:effectLst/>
              </a:rPr>
              <a:t>（</a:t>
            </a:r>
            <a:r>
              <a:rPr lang="en-US" altLang="zh-CN" sz="1800" b="1" i="0" baseline="0" dirty="0" smtClean="0">
                <a:effectLst/>
              </a:rPr>
              <a:t>CNKI</a:t>
            </a:r>
            <a:r>
              <a:rPr lang="zh-CN" altLang="en-US" sz="1800" b="1" i="0" baseline="0" dirty="0" smtClean="0">
                <a:effectLst/>
              </a:rPr>
              <a:t>数据库，检索日期</a:t>
            </a:r>
            <a:r>
              <a:rPr lang="en-US" altLang="zh-CN" sz="1800" b="1" i="0" baseline="0" dirty="0" smtClean="0">
                <a:effectLst/>
              </a:rPr>
              <a:t>2016</a:t>
            </a:r>
            <a:r>
              <a:rPr lang="zh-CN" altLang="en-US" sz="1800" b="1" i="0" baseline="0" dirty="0" smtClean="0">
                <a:effectLst/>
              </a:rPr>
              <a:t>年</a:t>
            </a:r>
            <a:r>
              <a:rPr lang="en-US" altLang="zh-CN" sz="1800" b="1" i="0" baseline="0" dirty="0" smtClean="0">
                <a:effectLst/>
              </a:rPr>
              <a:t>12</a:t>
            </a:r>
            <a:r>
              <a:rPr lang="zh-CN" altLang="en-US" sz="1800" b="1" i="0" baseline="0" dirty="0" smtClean="0">
                <a:effectLst/>
              </a:rPr>
              <a:t>月</a:t>
            </a:r>
            <a:r>
              <a:rPr lang="en-US" altLang="zh-CN" sz="1800" b="1" i="0" baseline="0" dirty="0" smtClean="0">
                <a:effectLst/>
              </a:rPr>
              <a:t>23</a:t>
            </a:r>
            <a:r>
              <a:rPr lang="zh-CN" altLang="en-US" sz="1800" b="1" i="0" baseline="0" dirty="0" smtClean="0">
                <a:effectLst/>
              </a:rPr>
              <a:t>日，检索结果：</a:t>
            </a:r>
            <a:r>
              <a:rPr lang="en-US" altLang="zh-CN" sz="1800" b="1" i="0" u="none" strike="noStrike" baseline="0" dirty="0" smtClean="0">
                <a:effectLst/>
              </a:rPr>
              <a:t>6831</a:t>
            </a:r>
            <a:r>
              <a:rPr lang="zh-CN" altLang="zh-CN" sz="1800" b="1" i="0" u="none" strike="noStrike" baseline="0" dirty="0" smtClean="0">
                <a:effectLst/>
              </a:rPr>
              <a:t>篇</a:t>
            </a:r>
            <a:r>
              <a:rPr lang="zh-CN" altLang="en-US" sz="2000" b="1" i="0" baseline="0" dirty="0" smtClean="0">
                <a:effectLst/>
              </a:rPr>
              <a:t>）</a:t>
            </a:r>
            <a:endParaRPr lang="zh-CN" altLang="zh-CN" sz="2000" dirty="0">
              <a:effectLst/>
            </a:endParaRPr>
          </a:p>
        </c:rich>
      </c:tx>
      <c:layout>
        <c:manualLayout>
          <c:xMode val="edge"/>
          <c:yMode val="edge"/>
          <c:x val="0.13989374106799551"/>
          <c:y val="1.4611870745155551E-2"/>
        </c:manualLayout>
      </c:layout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CNKI!$B$18</c:f>
              <c:strCache>
                <c:ptCount val="1"/>
                <c:pt idx="0">
                  <c:v>发文量</c:v>
                </c:pt>
              </c:strCache>
            </c:strRef>
          </c:tx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CNKI!$A$19:$A$28</c:f>
              <c:strCache>
                <c:ptCount val="10"/>
                <c:pt idx="0">
                  <c:v>2007年</c:v>
                </c:pt>
                <c:pt idx="1">
                  <c:v>2008年</c:v>
                </c:pt>
                <c:pt idx="2">
                  <c:v>2009年</c:v>
                </c:pt>
                <c:pt idx="3">
                  <c:v>2010年</c:v>
                </c:pt>
                <c:pt idx="4">
                  <c:v>2011年</c:v>
                </c:pt>
                <c:pt idx="5">
                  <c:v>2012年</c:v>
                </c:pt>
                <c:pt idx="6">
                  <c:v>2013年</c:v>
                </c:pt>
                <c:pt idx="7">
                  <c:v>2014年</c:v>
                </c:pt>
                <c:pt idx="8">
                  <c:v>2015年</c:v>
                </c:pt>
                <c:pt idx="9">
                  <c:v>2016年</c:v>
                </c:pt>
              </c:strCache>
            </c:strRef>
          </c:cat>
          <c:val>
            <c:numRef>
              <c:f>CNKI!$B$19:$B$28</c:f>
              <c:numCache>
                <c:formatCode>General</c:formatCode>
                <c:ptCount val="10"/>
                <c:pt idx="0">
                  <c:v>344</c:v>
                </c:pt>
                <c:pt idx="1">
                  <c:v>543</c:v>
                </c:pt>
                <c:pt idx="2">
                  <c:v>741</c:v>
                </c:pt>
                <c:pt idx="3">
                  <c:v>904</c:v>
                </c:pt>
                <c:pt idx="4">
                  <c:v>719</c:v>
                </c:pt>
                <c:pt idx="5">
                  <c:v>732</c:v>
                </c:pt>
                <c:pt idx="6">
                  <c:v>646</c:v>
                </c:pt>
                <c:pt idx="7">
                  <c:v>868</c:v>
                </c:pt>
                <c:pt idx="8">
                  <c:v>765</c:v>
                </c:pt>
                <c:pt idx="9">
                  <c:v>569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2710-4CFF-901D-CED0728F08B2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smooth val="0"/>
        <c:axId val="147281312"/>
        <c:axId val="147281872"/>
      </c:lineChart>
      <c:catAx>
        <c:axId val="14728131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1400"/>
            </a:pPr>
            <a:endParaRPr lang="zh-CN"/>
          </a:p>
        </c:txPr>
        <c:crossAx val="147281872"/>
        <c:crosses val="autoZero"/>
        <c:auto val="1"/>
        <c:lblAlgn val="ctr"/>
        <c:lblOffset val="100"/>
        <c:noMultiLvlLbl val="0"/>
      </c:catAx>
      <c:valAx>
        <c:axId val="147281872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400"/>
            </a:pPr>
            <a:endParaRPr lang="zh-CN"/>
          </a:p>
        </c:txPr>
        <c:crossAx val="14728131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altLang="zh-CN" sz="1400"/>
              <a:t>2007-2016</a:t>
            </a:r>
            <a:r>
              <a:rPr lang="zh-CN" altLang="en-US" sz="1400"/>
              <a:t>年黑龙江省农业科学院专利申请情况</a:t>
            </a:r>
          </a:p>
        </c:rich>
      </c:tx>
      <c:layout/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Sheet1!$E$11</c:f>
              <c:strCache>
                <c:ptCount val="1"/>
                <c:pt idx="0">
                  <c:v>专利申请</c:v>
                </c:pt>
              </c:strCache>
            </c:strRef>
          </c:tx>
          <c:cat>
            <c:strRef>
              <c:f>Sheet1!$F$10:$O$10</c:f>
              <c:strCache>
                <c:ptCount val="10"/>
                <c:pt idx="0">
                  <c:v>2007年</c:v>
                </c:pt>
                <c:pt idx="1">
                  <c:v>2008年</c:v>
                </c:pt>
                <c:pt idx="2">
                  <c:v>2009年</c:v>
                </c:pt>
                <c:pt idx="3">
                  <c:v>2010年</c:v>
                </c:pt>
                <c:pt idx="4">
                  <c:v>2011年</c:v>
                </c:pt>
                <c:pt idx="5">
                  <c:v>2012年</c:v>
                </c:pt>
                <c:pt idx="6">
                  <c:v>2013年</c:v>
                </c:pt>
                <c:pt idx="7">
                  <c:v>2014年</c:v>
                </c:pt>
                <c:pt idx="8">
                  <c:v>2015年</c:v>
                </c:pt>
                <c:pt idx="9">
                  <c:v>2016年</c:v>
                </c:pt>
              </c:strCache>
            </c:strRef>
          </c:cat>
          <c:val>
            <c:numRef>
              <c:f>Sheet1!$F$11:$O$11</c:f>
              <c:numCache>
                <c:formatCode>General</c:formatCode>
                <c:ptCount val="10"/>
                <c:pt idx="0">
                  <c:v>7</c:v>
                </c:pt>
                <c:pt idx="1">
                  <c:v>16</c:v>
                </c:pt>
                <c:pt idx="2">
                  <c:v>19</c:v>
                </c:pt>
                <c:pt idx="3">
                  <c:v>13</c:v>
                </c:pt>
                <c:pt idx="4">
                  <c:v>22</c:v>
                </c:pt>
                <c:pt idx="5">
                  <c:v>32</c:v>
                </c:pt>
                <c:pt idx="6">
                  <c:v>73</c:v>
                </c:pt>
                <c:pt idx="7">
                  <c:v>88</c:v>
                </c:pt>
                <c:pt idx="8">
                  <c:v>138</c:v>
                </c:pt>
                <c:pt idx="9">
                  <c:v>64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E424-4337-9558-6D39EEE5722E}"/>
            </c:ext>
          </c:extLst>
        </c:ser>
        <c:ser>
          <c:idx val="1"/>
          <c:order val="1"/>
          <c:tx>
            <c:strRef>
              <c:f>Sheet1!$E$12</c:f>
              <c:strCache>
                <c:ptCount val="1"/>
                <c:pt idx="0">
                  <c:v>中国发明申请</c:v>
                </c:pt>
              </c:strCache>
            </c:strRef>
          </c:tx>
          <c:cat>
            <c:strRef>
              <c:f>Sheet1!$F$10:$O$10</c:f>
              <c:strCache>
                <c:ptCount val="10"/>
                <c:pt idx="0">
                  <c:v>2007年</c:v>
                </c:pt>
                <c:pt idx="1">
                  <c:v>2008年</c:v>
                </c:pt>
                <c:pt idx="2">
                  <c:v>2009年</c:v>
                </c:pt>
                <c:pt idx="3">
                  <c:v>2010年</c:v>
                </c:pt>
                <c:pt idx="4">
                  <c:v>2011年</c:v>
                </c:pt>
                <c:pt idx="5">
                  <c:v>2012年</c:v>
                </c:pt>
                <c:pt idx="6">
                  <c:v>2013年</c:v>
                </c:pt>
                <c:pt idx="7">
                  <c:v>2014年</c:v>
                </c:pt>
                <c:pt idx="8">
                  <c:v>2015年</c:v>
                </c:pt>
                <c:pt idx="9">
                  <c:v>2016年</c:v>
                </c:pt>
              </c:strCache>
            </c:strRef>
          </c:cat>
          <c:val>
            <c:numRef>
              <c:f>Sheet1!$F$12:$O$12</c:f>
              <c:numCache>
                <c:formatCode>General</c:formatCode>
                <c:ptCount val="10"/>
                <c:pt idx="0">
                  <c:v>5</c:v>
                </c:pt>
                <c:pt idx="1">
                  <c:v>10</c:v>
                </c:pt>
                <c:pt idx="2">
                  <c:v>12</c:v>
                </c:pt>
                <c:pt idx="3">
                  <c:v>6</c:v>
                </c:pt>
                <c:pt idx="4">
                  <c:v>8</c:v>
                </c:pt>
                <c:pt idx="5">
                  <c:v>12</c:v>
                </c:pt>
                <c:pt idx="6">
                  <c:v>39</c:v>
                </c:pt>
                <c:pt idx="7">
                  <c:v>25</c:v>
                </c:pt>
                <c:pt idx="8">
                  <c:v>50</c:v>
                </c:pt>
                <c:pt idx="9">
                  <c:v>25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E424-4337-9558-6D39EEE5722E}"/>
            </c:ext>
          </c:extLst>
        </c:ser>
        <c:ser>
          <c:idx val="2"/>
          <c:order val="2"/>
          <c:tx>
            <c:strRef>
              <c:f>Sheet1!$E$13</c:f>
              <c:strCache>
                <c:ptCount val="1"/>
                <c:pt idx="0">
                  <c:v>中国实用新型</c:v>
                </c:pt>
              </c:strCache>
            </c:strRef>
          </c:tx>
          <c:cat>
            <c:strRef>
              <c:f>Sheet1!$F$10:$O$10</c:f>
              <c:strCache>
                <c:ptCount val="10"/>
                <c:pt idx="0">
                  <c:v>2007年</c:v>
                </c:pt>
                <c:pt idx="1">
                  <c:v>2008年</c:v>
                </c:pt>
                <c:pt idx="2">
                  <c:v>2009年</c:v>
                </c:pt>
                <c:pt idx="3">
                  <c:v>2010年</c:v>
                </c:pt>
                <c:pt idx="4">
                  <c:v>2011年</c:v>
                </c:pt>
                <c:pt idx="5">
                  <c:v>2012年</c:v>
                </c:pt>
                <c:pt idx="6">
                  <c:v>2013年</c:v>
                </c:pt>
                <c:pt idx="7">
                  <c:v>2014年</c:v>
                </c:pt>
                <c:pt idx="8">
                  <c:v>2015年</c:v>
                </c:pt>
                <c:pt idx="9">
                  <c:v>2016年</c:v>
                </c:pt>
              </c:strCache>
            </c:strRef>
          </c:cat>
          <c:val>
            <c:numRef>
              <c:f>Sheet1!$F$13:$O$13</c:f>
              <c:numCache>
                <c:formatCode>General</c:formatCode>
                <c:ptCount val="10"/>
                <c:pt idx="0">
                  <c:v>2</c:v>
                </c:pt>
                <c:pt idx="1">
                  <c:v>6</c:v>
                </c:pt>
                <c:pt idx="2">
                  <c:v>7</c:v>
                </c:pt>
                <c:pt idx="3">
                  <c:v>7</c:v>
                </c:pt>
                <c:pt idx="4">
                  <c:v>13</c:v>
                </c:pt>
                <c:pt idx="5">
                  <c:v>19</c:v>
                </c:pt>
                <c:pt idx="6">
                  <c:v>34</c:v>
                </c:pt>
                <c:pt idx="7">
                  <c:v>63</c:v>
                </c:pt>
                <c:pt idx="8">
                  <c:v>87</c:v>
                </c:pt>
                <c:pt idx="9">
                  <c:v>39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E424-4337-9558-6D39EEE5722E}"/>
            </c:ext>
          </c:extLst>
        </c:ser>
        <c:ser>
          <c:idx val="3"/>
          <c:order val="3"/>
          <c:tx>
            <c:strRef>
              <c:f>Sheet1!$E$14</c:f>
              <c:strCache>
                <c:ptCount val="1"/>
                <c:pt idx="0">
                  <c:v>中国外观设计</c:v>
                </c:pt>
              </c:strCache>
            </c:strRef>
          </c:tx>
          <c:cat>
            <c:strRef>
              <c:f>Sheet1!$F$10:$O$10</c:f>
              <c:strCache>
                <c:ptCount val="10"/>
                <c:pt idx="0">
                  <c:v>2007年</c:v>
                </c:pt>
                <c:pt idx="1">
                  <c:v>2008年</c:v>
                </c:pt>
                <c:pt idx="2">
                  <c:v>2009年</c:v>
                </c:pt>
                <c:pt idx="3">
                  <c:v>2010年</c:v>
                </c:pt>
                <c:pt idx="4">
                  <c:v>2011年</c:v>
                </c:pt>
                <c:pt idx="5">
                  <c:v>2012年</c:v>
                </c:pt>
                <c:pt idx="6">
                  <c:v>2013年</c:v>
                </c:pt>
                <c:pt idx="7">
                  <c:v>2014年</c:v>
                </c:pt>
                <c:pt idx="8">
                  <c:v>2015年</c:v>
                </c:pt>
                <c:pt idx="9">
                  <c:v>2016年</c:v>
                </c:pt>
              </c:strCache>
            </c:strRef>
          </c:cat>
          <c:val>
            <c:numRef>
              <c:f>Sheet1!$F$14:$O$14</c:f>
              <c:numCache>
                <c:formatCode>General</c:formatCode>
                <c:ptCount val="1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1</c:v>
                </c:pt>
                <c:pt idx="5">
                  <c:v>1</c:v>
                </c:pt>
                <c:pt idx="6">
                  <c:v>0</c:v>
                </c:pt>
                <c:pt idx="7">
                  <c:v>0</c:v>
                </c:pt>
                <c:pt idx="8">
                  <c:v>1</c:v>
                </c:pt>
                <c:pt idx="9">
                  <c:v>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3-E424-4337-9558-6D39EEE5722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47285792"/>
        <c:axId val="147286352"/>
      </c:lineChart>
      <c:catAx>
        <c:axId val="14728579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147286352"/>
        <c:crosses val="autoZero"/>
        <c:auto val="1"/>
        <c:lblAlgn val="ctr"/>
        <c:lblOffset val="100"/>
        <c:noMultiLvlLbl val="0"/>
      </c:catAx>
      <c:valAx>
        <c:axId val="147286352"/>
        <c:scaling>
          <c:orientation val="minMax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zh-CN" altLang="en-US"/>
                  <a:t>专利数</a:t>
                </a:r>
              </a:p>
            </c:rich>
          </c:tx>
          <c:layout/>
          <c:overlay val="0"/>
        </c:title>
        <c:numFmt formatCode="General" sourceLinked="1"/>
        <c:majorTickMark val="none"/>
        <c:minorTickMark val="none"/>
        <c:tickLblPos val="nextTo"/>
        <c:crossAx val="147285792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ACDF558-078A-4112-9FBC-31B61133060C}" type="doc">
      <dgm:prSet loTypeId="urn:microsoft.com/office/officeart/2005/8/layout/radial6" loCatId="cycle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zh-CN" altLang="en-US"/>
        </a:p>
      </dgm:t>
    </dgm:pt>
    <dgm:pt modelId="{3DB8F939-CB74-4EAD-A46A-C29187380B61}">
      <dgm:prSet phldrT="[文本]" custT="1"/>
      <dgm:spPr/>
      <dgm:t>
        <a:bodyPr/>
        <a:lstStyle/>
        <a:p>
          <a:r>
            <a:rPr lang="zh-CN" altLang="en-US" sz="2400" dirty="0" smtClean="0">
              <a:latin typeface="+mj-ea"/>
              <a:ea typeface="+mj-ea"/>
            </a:rPr>
            <a:t>数字生存</a:t>
          </a:r>
          <a:endParaRPr lang="en-US" altLang="zh-CN" sz="2400" dirty="0" smtClean="0">
            <a:latin typeface="+mj-ea"/>
            <a:ea typeface="+mj-ea"/>
          </a:endParaRPr>
        </a:p>
        <a:p>
          <a:r>
            <a:rPr lang="zh-CN" altLang="en-US" sz="2400" dirty="0" smtClean="0">
              <a:latin typeface="+mj-ea"/>
              <a:ea typeface="+mj-ea"/>
            </a:rPr>
            <a:t>能力</a:t>
          </a:r>
          <a:endParaRPr lang="zh-CN" altLang="en-US" sz="2400" dirty="0">
            <a:latin typeface="+mj-ea"/>
            <a:ea typeface="+mj-ea"/>
          </a:endParaRPr>
        </a:p>
      </dgm:t>
    </dgm:pt>
    <dgm:pt modelId="{54433A54-17AB-4088-948A-BDABD762EC73}" type="parTrans" cxnId="{D54A0665-B5DA-4D64-A31D-EFB983E8FA91}">
      <dgm:prSet/>
      <dgm:spPr/>
      <dgm:t>
        <a:bodyPr/>
        <a:lstStyle/>
        <a:p>
          <a:endParaRPr lang="zh-CN" altLang="en-US" sz="2400">
            <a:latin typeface="+mj-ea"/>
            <a:ea typeface="+mj-ea"/>
          </a:endParaRPr>
        </a:p>
      </dgm:t>
    </dgm:pt>
    <dgm:pt modelId="{8B92B65A-892C-43E3-8A7C-72A7587A5D1C}" type="sibTrans" cxnId="{D54A0665-B5DA-4D64-A31D-EFB983E8FA91}">
      <dgm:prSet/>
      <dgm:spPr/>
      <dgm:t>
        <a:bodyPr/>
        <a:lstStyle/>
        <a:p>
          <a:endParaRPr lang="zh-CN" altLang="en-US" sz="2400">
            <a:latin typeface="+mj-ea"/>
            <a:ea typeface="+mj-ea"/>
          </a:endParaRPr>
        </a:p>
      </dgm:t>
    </dgm:pt>
    <dgm:pt modelId="{4C6776DF-B2BA-4E36-AFAD-AC811934FBD9}">
      <dgm:prSet phldrT="[文本]" custT="1"/>
      <dgm:spPr/>
      <dgm:t>
        <a:bodyPr/>
        <a:lstStyle/>
        <a:p>
          <a:r>
            <a:rPr lang="zh-CN" altLang="en-US" sz="2400" b="0" i="0" dirty="0" smtClean="0">
              <a:latin typeface="+mj-ea"/>
              <a:ea typeface="+mj-ea"/>
            </a:rPr>
            <a:t>信息</a:t>
          </a:r>
          <a:endParaRPr lang="en-US" altLang="zh-CN" sz="2400" b="0" i="0" dirty="0" smtClean="0">
            <a:latin typeface="+mj-ea"/>
            <a:ea typeface="+mj-ea"/>
          </a:endParaRPr>
        </a:p>
        <a:p>
          <a:r>
            <a:rPr lang="zh-CN" altLang="en-US" sz="2400" b="0" i="0" dirty="0" smtClean="0">
              <a:latin typeface="+mj-ea"/>
              <a:ea typeface="+mj-ea"/>
            </a:rPr>
            <a:t>意识</a:t>
          </a:r>
          <a:endParaRPr lang="zh-CN" altLang="en-US" sz="2400" dirty="0">
            <a:latin typeface="+mj-ea"/>
            <a:ea typeface="+mj-ea"/>
          </a:endParaRPr>
        </a:p>
      </dgm:t>
    </dgm:pt>
    <dgm:pt modelId="{6E6F6677-455C-4A7F-B552-A229E952AABB}" type="parTrans" cxnId="{13201917-2577-4EC0-B0F7-DAF35ECACE63}">
      <dgm:prSet/>
      <dgm:spPr/>
      <dgm:t>
        <a:bodyPr/>
        <a:lstStyle/>
        <a:p>
          <a:endParaRPr lang="zh-CN" altLang="en-US" sz="2400">
            <a:latin typeface="+mj-ea"/>
            <a:ea typeface="+mj-ea"/>
          </a:endParaRPr>
        </a:p>
      </dgm:t>
    </dgm:pt>
    <dgm:pt modelId="{48C84A47-9E0B-4C97-BABD-3AD92919C3BA}" type="sibTrans" cxnId="{13201917-2577-4EC0-B0F7-DAF35ECACE63}">
      <dgm:prSet/>
      <dgm:spPr/>
      <dgm:t>
        <a:bodyPr/>
        <a:lstStyle/>
        <a:p>
          <a:endParaRPr lang="zh-CN" altLang="en-US" sz="2400">
            <a:latin typeface="+mj-ea"/>
            <a:ea typeface="+mj-ea"/>
          </a:endParaRPr>
        </a:p>
      </dgm:t>
    </dgm:pt>
    <dgm:pt modelId="{6C51025D-9989-4E6C-A337-7EA099D644E1}">
      <dgm:prSet phldrT="[文本]" custT="1"/>
      <dgm:spPr/>
      <dgm:t>
        <a:bodyPr/>
        <a:lstStyle/>
        <a:p>
          <a:r>
            <a:rPr lang="zh-CN" altLang="en-US" sz="2400" b="0" i="0" dirty="0" smtClean="0">
              <a:latin typeface="+mj-ea"/>
              <a:ea typeface="+mj-ea"/>
            </a:rPr>
            <a:t>信息源</a:t>
          </a:r>
          <a:endParaRPr lang="zh-CN" altLang="en-US" sz="2400" dirty="0">
            <a:latin typeface="+mj-ea"/>
            <a:ea typeface="+mj-ea"/>
          </a:endParaRPr>
        </a:p>
      </dgm:t>
    </dgm:pt>
    <dgm:pt modelId="{E2C22F59-5B77-411C-A993-93663608178B}" type="parTrans" cxnId="{6253421F-2955-4B22-ADA9-119B8C771014}">
      <dgm:prSet/>
      <dgm:spPr/>
      <dgm:t>
        <a:bodyPr/>
        <a:lstStyle/>
        <a:p>
          <a:endParaRPr lang="zh-CN" altLang="en-US" sz="2400">
            <a:latin typeface="+mj-ea"/>
            <a:ea typeface="+mj-ea"/>
          </a:endParaRPr>
        </a:p>
      </dgm:t>
    </dgm:pt>
    <dgm:pt modelId="{FB151119-DCA6-40F8-9649-F508BEDE8D08}" type="sibTrans" cxnId="{6253421F-2955-4B22-ADA9-119B8C771014}">
      <dgm:prSet/>
      <dgm:spPr/>
      <dgm:t>
        <a:bodyPr/>
        <a:lstStyle/>
        <a:p>
          <a:endParaRPr lang="zh-CN" altLang="en-US" sz="2400">
            <a:latin typeface="+mj-ea"/>
            <a:ea typeface="+mj-ea"/>
          </a:endParaRPr>
        </a:p>
      </dgm:t>
    </dgm:pt>
    <dgm:pt modelId="{6AFFF6EE-7E10-4C6F-B2AE-1A7A4AD44197}">
      <dgm:prSet phldrT="[文本]" custT="1"/>
      <dgm:spPr/>
      <dgm:t>
        <a:bodyPr/>
        <a:lstStyle/>
        <a:p>
          <a:r>
            <a:rPr lang="zh-CN" altLang="en-US" sz="2400" b="0" i="0" dirty="0" smtClean="0">
              <a:latin typeface="+mj-ea"/>
              <a:ea typeface="+mj-ea"/>
            </a:rPr>
            <a:t>知识</a:t>
          </a:r>
          <a:endParaRPr lang="en-US" altLang="zh-CN" sz="2400" b="0" i="0" dirty="0" smtClean="0">
            <a:latin typeface="+mj-ea"/>
            <a:ea typeface="+mj-ea"/>
          </a:endParaRPr>
        </a:p>
        <a:p>
          <a:r>
            <a:rPr lang="zh-CN" altLang="en-US" sz="2400" b="0" i="0" dirty="0" smtClean="0">
              <a:latin typeface="+mj-ea"/>
              <a:ea typeface="+mj-ea"/>
            </a:rPr>
            <a:t>获取</a:t>
          </a:r>
          <a:endParaRPr lang="zh-CN" altLang="en-US" sz="2400" dirty="0">
            <a:latin typeface="+mj-ea"/>
            <a:ea typeface="+mj-ea"/>
          </a:endParaRPr>
        </a:p>
      </dgm:t>
    </dgm:pt>
    <dgm:pt modelId="{E11592CC-2897-4EA3-99DA-C895F7A6C998}" type="parTrans" cxnId="{521596DA-2520-48A3-91CC-04050CDAAFC7}">
      <dgm:prSet/>
      <dgm:spPr/>
      <dgm:t>
        <a:bodyPr/>
        <a:lstStyle/>
        <a:p>
          <a:endParaRPr lang="zh-CN" altLang="en-US" sz="2400">
            <a:latin typeface="+mj-ea"/>
            <a:ea typeface="+mj-ea"/>
          </a:endParaRPr>
        </a:p>
      </dgm:t>
    </dgm:pt>
    <dgm:pt modelId="{802BC32B-196D-4365-A596-7DDC726A2ABE}" type="sibTrans" cxnId="{521596DA-2520-48A3-91CC-04050CDAAFC7}">
      <dgm:prSet/>
      <dgm:spPr/>
      <dgm:t>
        <a:bodyPr/>
        <a:lstStyle/>
        <a:p>
          <a:endParaRPr lang="zh-CN" altLang="en-US" sz="2400">
            <a:latin typeface="+mj-ea"/>
            <a:ea typeface="+mj-ea"/>
          </a:endParaRPr>
        </a:p>
      </dgm:t>
    </dgm:pt>
    <dgm:pt modelId="{FF19B283-DC92-4637-91FB-F32CD64CEA6B}">
      <dgm:prSet phldrT="[文本]" custT="1"/>
      <dgm:spPr/>
      <dgm:t>
        <a:bodyPr/>
        <a:lstStyle/>
        <a:p>
          <a:r>
            <a:rPr lang="zh-CN" altLang="en-US" sz="2400" b="0" i="0" dirty="0" smtClean="0">
              <a:latin typeface="+mj-ea"/>
              <a:ea typeface="+mj-ea"/>
            </a:rPr>
            <a:t>知识</a:t>
          </a:r>
          <a:endParaRPr lang="en-US" altLang="zh-CN" sz="2400" b="0" i="0" dirty="0" smtClean="0">
            <a:latin typeface="+mj-ea"/>
            <a:ea typeface="+mj-ea"/>
          </a:endParaRPr>
        </a:p>
        <a:p>
          <a:r>
            <a:rPr lang="zh-CN" altLang="en-US" sz="2400" b="0" i="0" dirty="0" smtClean="0">
              <a:latin typeface="+mj-ea"/>
              <a:ea typeface="+mj-ea"/>
            </a:rPr>
            <a:t>利用</a:t>
          </a:r>
          <a:endParaRPr lang="zh-CN" altLang="en-US" sz="2400" dirty="0">
            <a:latin typeface="+mj-ea"/>
            <a:ea typeface="+mj-ea"/>
          </a:endParaRPr>
        </a:p>
      </dgm:t>
    </dgm:pt>
    <dgm:pt modelId="{342DBBC6-2B1D-45F7-8B04-9FF49B915992}" type="parTrans" cxnId="{303E48D0-19E4-4DC1-B192-ADBB7CE11BDB}">
      <dgm:prSet/>
      <dgm:spPr/>
      <dgm:t>
        <a:bodyPr/>
        <a:lstStyle/>
        <a:p>
          <a:endParaRPr lang="zh-CN" altLang="en-US" sz="2400">
            <a:latin typeface="+mj-ea"/>
            <a:ea typeface="+mj-ea"/>
          </a:endParaRPr>
        </a:p>
      </dgm:t>
    </dgm:pt>
    <dgm:pt modelId="{33A569A2-D620-4546-B68C-F04E7E0EFD35}" type="sibTrans" cxnId="{303E48D0-19E4-4DC1-B192-ADBB7CE11BDB}">
      <dgm:prSet/>
      <dgm:spPr/>
      <dgm:t>
        <a:bodyPr/>
        <a:lstStyle/>
        <a:p>
          <a:endParaRPr lang="zh-CN" altLang="en-US" sz="2400">
            <a:latin typeface="+mj-ea"/>
            <a:ea typeface="+mj-ea"/>
          </a:endParaRPr>
        </a:p>
      </dgm:t>
    </dgm:pt>
    <dgm:pt modelId="{94A28046-FF61-4F33-8BAD-06ACFC42564F}">
      <dgm:prSet custT="1"/>
      <dgm:spPr/>
      <dgm:t>
        <a:bodyPr/>
        <a:lstStyle/>
        <a:p>
          <a:r>
            <a:rPr lang="zh-CN" altLang="en-US" sz="2400" dirty="0" smtClean="0">
              <a:latin typeface="+mj-ea"/>
              <a:ea typeface="+mj-ea"/>
            </a:rPr>
            <a:t>信息</a:t>
          </a:r>
          <a:endParaRPr lang="en-US" altLang="zh-CN" sz="2400" dirty="0" smtClean="0">
            <a:latin typeface="+mj-ea"/>
            <a:ea typeface="+mj-ea"/>
          </a:endParaRPr>
        </a:p>
        <a:p>
          <a:r>
            <a:rPr lang="zh-CN" altLang="en-US" sz="2400" dirty="0" smtClean="0">
              <a:latin typeface="+mj-ea"/>
              <a:ea typeface="+mj-ea"/>
            </a:rPr>
            <a:t>道德</a:t>
          </a:r>
          <a:endParaRPr lang="zh-CN" altLang="en-US" sz="2400" dirty="0">
            <a:latin typeface="+mj-ea"/>
            <a:ea typeface="+mj-ea"/>
          </a:endParaRPr>
        </a:p>
      </dgm:t>
    </dgm:pt>
    <dgm:pt modelId="{37CBCEB2-1471-4FD1-BB1B-546A619AC23C}" type="parTrans" cxnId="{022E9556-3A74-47D7-B894-94B15763833C}">
      <dgm:prSet/>
      <dgm:spPr/>
      <dgm:t>
        <a:bodyPr/>
        <a:lstStyle/>
        <a:p>
          <a:endParaRPr lang="zh-CN" altLang="en-US"/>
        </a:p>
      </dgm:t>
    </dgm:pt>
    <dgm:pt modelId="{F6EC1FA8-9747-4AF1-802A-D201A6D82D7B}" type="sibTrans" cxnId="{022E9556-3A74-47D7-B894-94B15763833C}">
      <dgm:prSet/>
      <dgm:spPr/>
      <dgm:t>
        <a:bodyPr/>
        <a:lstStyle/>
        <a:p>
          <a:endParaRPr lang="zh-CN" altLang="en-US"/>
        </a:p>
      </dgm:t>
    </dgm:pt>
    <dgm:pt modelId="{F3C0B372-1194-489F-AF66-C0F1CC58ADDE}" type="pres">
      <dgm:prSet presAssocID="{3ACDF558-078A-4112-9FBC-31B61133060C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9FF22370-D670-4125-A357-714371FB566C}" type="pres">
      <dgm:prSet presAssocID="{3DB8F939-CB74-4EAD-A46A-C29187380B61}" presName="centerShape" presStyleLbl="node0" presStyleIdx="0" presStyleCnt="1" custScaleX="116868" custLinFactNeighborX="-3154" custLinFactNeighborY="-74"/>
      <dgm:spPr/>
      <dgm:t>
        <a:bodyPr/>
        <a:lstStyle/>
        <a:p>
          <a:endParaRPr lang="zh-CN" altLang="en-US"/>
        </a:p>
      </dgm:t>
    </dgm:pt>
    <dgm:pt modelId="{B2BD3BB2-B2E4-49EF-8C23-BCD066024386}" type="pres">
      <dgm:prSet presAssocID="{4C6776DF-B2BA-4E36-AFAD-AC811934FBD9}" presName="node" presStyleLbl="node1" presStyleIdx="0" presStyleCnt="5" custScaleX="123152" custScaleY="94535" custRadScaleRad="98986" custRadScaleInc="-307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427A82B-F0ED-440B-908F-F546018C260E}" type="pres">
      <dgm:prSet presAssocID="{4C6776DF-B2BA-4E36-AFAD-AC811934FBD9}" presName="dummy" presStyleCnt="0"/>
      <dgm:spPr/>
    </dgm:pt>
    <dgm:pt modelId="{23491988-EADA-4277-B165-F7541CE5556D}" type="pres">
      <dgm:prSet presAssocID="{48C84A47-9E0B-4C97-BABD-3AD92919C3BA}" presName="sibTrans" presStyleLbl="sibTrans2D1" presStyleIdx="0" presStyleCnt="5"/>
      <dgm:spPr/>
      <dgm:t>
        <a:bodyPr/>
        <a:lstStyle/>
        <a:p>
          <a:endParaRPr lang="zh-CN" altLang="en-US"/>
        </a:p>
      </dgm:t>
    </dgm:pt>
    <dgm:pt modelId="{A0C9E6D3-CF6B-43D9-B73F-68AF2EB00344}" type="pres">
      <dgm:prSet presAssocID="{6C51025D-9989-4E6C-A337-7EA099D644E1}" presName="node" presStyleLbl="node1" presStyleIdx="1" presStyleCnt="5" custScaleX="121159" custRadScaleRad="96205" custRadScaleInc="679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526AA20-8D8F-404A-B906-5A629688B0E0}" type="pres">
      <dgm:prSet presAssocID="{6C51025D-9989-4E6C-A337-7EA099D644E1}" presName="dummy" presStyleCnt="0"/>
      <dgm:spPr/>
    </dgm:pt>
    <dgm:pt modelId="{D94B3851-BA0C-483F-B322-7B7B67FD4658}" type="pres">
      <dgm:prSet presAssocID="{FB151119-DCA6-40F8-9649-F508BEDE8D08}" presName="sibTrans" presStyleLbl="sibTrans2D1" presStyleIdx="1" presStyleCnt="5"/>
      <dgm:spPr/>
      <dgm:t>
        <a:bodyPr/>
        <a:lstStyle/>
        <a:p>
          <a:endParaRPr lang="zh-CN" altLang="en-US"/>
        </a:p>
      </dgm:t>
    </dgm:pt>
    <dgm:pt modelId="{EF59CC29-9A1D-4A5F-BF0E-6D399398C704}" type="pres">
      <dgm:prSet presAssocID="{6AFFF6EE-7E10-4C6F-B2AE-1A7A4AD44197}" presName="node" presStyleLbl="node1" presStyleIdx="2" presStyleCnt="5" custScaleX="105850" custRadScaleRad="104164" custRadScaleInc="-793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37347DE-26EB-4CE0-9BA2-7486FBB1D208}" type="pres">
      <dgm:prSet presAssocID="{6AFFF6EE-7E10-4C6F-B2AE-1A7A4AD44197}" presName="dummy" presStyleCnt="0"/>
      <dgm:spPr/>
    </dgm:pt>
    <dgm:pt modelId="{07318663-D949-40BB-B405-247697AE788F}" type="pres">
      <dgm:prSet presAssocID="{802BC32B-196D-4365-A596-7DDC726A2ABE}" presName="sibTrans" presStyleLbl="sibTrans2D1" presStyleIdx="2" presStyleCnt="5"/>
      <dgm:spPr/>
      <dgm:t>
        <a:bodyPr/>
        <a:lstStyle/>
        <a:p>
          <a:endParaRPr lang="zh-CN" altLang="en-US"/>
        </a:p>
      </dgm:t>
    </dgm:pt>
    <dgm:pt modelId="{08FB90F2-3888-4170-921E-55647103C4C9}" type="pres">
      <dgm:prSet presAssocID="{FF19B283-DC92-4637-91FB-F32CD64CEA6B}" presName="node" presStyleLbl="node1" presStyleIdx="3" presStyleCnt="5" custScaleX="115113" custRadScaleRad="109612" custRadScaleInc="2260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4007239-3F1A-41F5-A13B-0A6EAD40F66D}" type="pres">
      <dgm:prSet presAssocID="{FF19B283-DC92-4637-91FB-F32CD64CEA6B}" presName="dummy" presStyleCnt="0"/>
      <dgm:spPr/>
    </dgm:pt>
    <dgm:pt modelId="{C6EAEFC6-797E-4698-8BB5-7D2A5C310C96}" type="pres">
      <dgm:prSet presAssocID="{33A569A2-D620-4546-B68C-F04E7E0EFD35}" presName="sibTrans" presStyleLbl="sibTrans2D1" presStyleIdx="3" presStyleCnt="5"/>
      <dgm:spPr/>
      <dgm:t>
        <a:bodyPr/>
        <a:lstStyle/>
        <a:p>
          <a:endParaRPr lang="zh-CN" altLang="en-US"/>
        </a:p>
      </dgm:t>
    </dgm:pt>
    <dgm:pt modelId="{E4C48605-BACC-493F-9439-6E20174E61AF}" type="pres">
      <dgm:prSet presAssocID="{94A28046-FF61-4F33-8BAD-06ACFC42564F}" presName="node" presStyleLbl="node1" presStyleIdx="4" presStyleCnt="5" custScaleX="129349" custRadScaleRad="109124" custRadScaleInc="279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1BA2FF0-7C08-41BB-B0D1-4D5E139E1BCF}" type="pres">
      <dgm:prSet presAssocID="{94A28046-FF61-4F33-8BAD-06ACFC42564F}" presName="dummy" presStyleCnt="0"/>
      <dgm:spPr/>
    </dgm:pt>
    <dgm:pt modelId="{2A303F9D-4B2C-448B-9682-F51911421D79}" type="pres">
      <dgm:prSet presAssocID="{F6EC1FA8-9747-4AF1-802A-D201A6D82D7B}" presName="sibTrans" presStyleLbl="sibTrans2D1" presStyleIdx="4" presStyleCnt="5"/>
      <dgm:spPr/>
      <dgm:t>
        <a:bodyPr/>
        <a:lstStyle/>
        <a:p>
          <a:endParaRPr lang="zh-CN" altLang="en-US"/>
        </a:p>
      </dgm:t>
    </dgm:pt>
  </dgm:ptLst>
  <dgm:cxnLst>
    <dgm:cxn modelId="{F5BDC70B-71C8-4407-B5A2-9209165BCBA9}" type="presOf" srcId="{802BC32B-196D-4365-A596-7DDC726A2ABE}" destId="{07318663-D949-40BB-B405-247697AE788F}" srcOrd="0" destOrd="0" presId="urn:microsoft.com/office/officeart/2005/8/layout/radial6"/>
    <dgm:cxn modelId="{5B1E9486-4A5C-4688-AFCD-9C40FF26576B}" type="presOf" srcId="{6AFFF6EE-7E10-4C6F-B2AE-1A7A4AD44197}" destId="{EF59CC29-9A1D-4A5F-BF0E-6D399398C704}" srcOrd="0" destOrd="0" presId="urn:microsoft.com/office/officeart/2005/8/layout/radial6"/>
    <dgm:cxn modelId="{6253421F-2955-4B22-ADA9-119B8C771014}" srcId="{3DB8F939-CB74-4EAD-A46A-C29187380B61}" destId="{6C51025D-9989-4E6C-A337-7EA099D644E1}" srcOrd="1" destOrd="0" parTransId="{E2C22F59-5B77-411C-A993-93663608178B}" sibTransId="{FB151119-DCA6-40F8-9649-F508BEDE8D08}"/>
    <dgm:cxn modelId="{D9A3DDF5-689D-447B-81C7-8C4C29007641}" type="presOf" srcId="{48C84A47-9E0B-4C97-BABD-3AD92919C3BA}" destId="{23491988-EADA-4277-B165-F7541CE5556D}" srcOrd="0" destOrd="0" presId="urn:microsoft.com/office/officeart/2005/8/layout/radial6"/>
    <dgm:cxn modelId="{D54A0665-B5DA-4D64-A31D-EFB983E8FA91}" srcId="{3ACDF558-078A-4112-9FBC-31B61133060C}" destId="{3DB8F939-CB74-4EAD-A46A-C29187380B61}" srcOrd="0" destOrd="0" parTransId="{54433A54-17AB-4088-948A-BDABD762EC73}" sibTransId="{8B92B65A-892C-43E3-8A7C-72A7587A5D1C}"/>
    <dgm:cxn modelId="{303E48D0-19E4-4DC1-B192-ADBB7CE11BDB}" srcId="{3DB8F939-CB74-4EAD-A46A-C29187380B61}" destId="{FF19B283-DC92-4637-91FB-F32CD64CEA6B}" srcOrd="3" destOrd="0" parTransId="{342DBBC6-2B1D-45F7-8B04-9FF49B915992}" sibTransId="{33A569A2-D620-4546-B68C-F04E7E0EFD35}"/>
    <dgm:cxn modelId="{2AD58573-DCD6-4948-BAE4-1D7FA08B49E9}" type="presOf" srcId="{F6EC1FA8-9747-4AF1-802A-D201A6D82D7B}" destId="{2A303F9D-4B2C-448B-9682-F51911421D79}" srcOrd="0" destOrd="0" presId="urn:microsoft.com/office/officeart/2005/8/layout/radial6"/>
    <dgm:cxn modelId="{31EC5C80-7D40-419D-8569-7EED4AB1815A}" type="presOf" srcId="{94A28046-FF61-4F33-8BAD-06ACFC42564F}" destId="{E4C48605-BACC-493F-9439-6E20174E61AF}" srcOrd="0" destOrd="0" presId="urn:microsoft.com/office/officeart/2005/8/layout/radial6"/>
    <dgm:cxn modelId="{6E35A800-9FFB-49FD-8F16-55B0CEB0CA87}" type="presOf" srcId="{4C6776DF-B2BA-4E36-AFAD-AC811934FBD9}" destId="{B2BD3BB2-B2E4-49EF-8C23-BCD066024386}" srcOrd="0" destOrd="0" presId="urn:microsoft.com/office/officeart/2005/8/layout/radial6"/>
    <dgm:cxn modelId="{D900CFF6-4918-4091-BA96-F09FB5EE0402}" type="presOf" srcId="{3ACDF558-078A-4112-9FBC-31B61133060C}" destId="{F3C0B372-1194-489F-AF66-C0F1CC58ADDE}" srcOrd="0" destOrd="0" presId="urn:microsoft.com/office/officeart/2005/8/layout/radial6"/>
    <dgm:cxn modelId="{521596DA-2520-48A3-91CC-04050CDAAFC7}" srcId="{3DB8F939-CB74-4EAD-A46A-C29187380B61}" destId="{6AFFF6EE-7E10-4C6F-B2AE-1A7A4AD44197}" srcOrd="2" destOrd="0" parTransId="{E11592CC-2897-4EA3-99DA-C895F7A6C998}" sibTransId="{802BC32B-196D-4365-A596-7DDC726A2ABE}"/>
    <dgm:cxn modelId="{C4E5124E-E57B-4289-AE36-C6E8BA0BFF7C}" type="presOf" srcId="{6C51025D-9989-4E6C-A337-7EA099D644E1}" destId="{A0C9E6D3-CF6B-43D9-B73F-68AF2EB00344}" srcOrd="0" destOrd="0" presId="urn:microsoft.com/office/officeart/2005/8/layout/radial6"/>
    <dgm:cxn modelId="{13201917-2577-4EC0-B0F7-DAF35ECACE63}" srcId="{3DB8F939-CB74-4EAD-A46A-C29187380B61}" destId="{4C6776DF-B2BA-4E36-AFAD-AC811934FBD9}" srcOrd="0" destOrd="0" parTransId="{6E6F6677-455C-4A7F-B552-A229E952AABB}" sibTransId="{48C84A47-9E0B-4C97-BABD-3AD92919C3BA}"/>
    <dgm:cxn modelId="{698AB24F-D7D6-4E9E-A6F3-132D01C9867F}" type="presOf" srcId="{FF19B283-DC92-4637-91FB-F32CD64CEA6B}" destId="{08FB90F2-3888-4170-921E-55647103C4C9}" srcOrd="0" destOrd="0" presId="urn:microsoft.com/office/officeart/2005/8/layout/radial6"/>
    <dgm:cxn modelId="{2C52CBA7-8C44-490C-AF49-EFF1D7B5A0BB}" type="presOf" srcId="{FB151119-DCA6-40F8-9649-F508BEDE8D08}" destId="{D94B3851-BA0C-483F-B322-7B7B67FD4658}" srcOrd="0" destOrd="0" presId="urn:microsoft.com/office/officeart/2005/8/layout/radial6"/>
    <dgm:cxn modelId="{68EB02ED-711C-4762-8C3A-17B523C99389}" type="presOf" srcId="{3DB8F939-CB74-4EAD-A46A-C29187380B61}" destId="{9FF22370-D670-4125-A357-714371FB566C}" srcOrd="0" destOrd="0" presId="urn:microsoft.com/office/officeart/2005/8/layout/radial6"/>
    <dgm:cxn modelId="{DA430266-79CB-4010-9950-50A5360E32CB}" type="presOf" srcId="{33A569A2-D620-4546-B68C-F04E7E0EFD35}" destId="{C6EAEFC6-797E-4698-8BB5-7D2A5C310C96}" srcOrd="0" destOrd="0" presId="urn:microsoft.com/office/officeart/2005/8/layout/radial6"/>
    <dgm:cxn modelId="{022E9556-3A74-47D7-B894-94B15763833C}" srcId="{3DB8F939-CB74-4EAD-A46A-C29187380B61}" destId="{94A28046-FF61-4F33-8BAD-06ACFC42564F}" srcOrd="4" destOrd="0" parTransId="{37CBCEB2-1471-4FD1-BB1B-546A619AC23C}" sibTransId="{F6EC1FA8-9747-4AF1-802A-D201A6D82D7B}"/>
    <dgm:cxn modelId="{07B38992-BF42-4B0F-A12B-815F61F760DE}" type="presParOf" srcId="{F3C0B372-1194-489F-AF66-C0F1CC58ADDE}" destId="{9FF22370-D670-4125-A357-714371FB566C}" srcOrd="0" destOrd="0" presId="urn:microsoft.com/office/officeart/2005/8/layout/radial6"/>
    <dgm:cxn modelId="{851280F0-7325-4812-9C05-EEE8CCEA62DB}" type="presParOf" srcId="{F3C0B372-1194-489F-AF66-C0F1CC58ADDE}" destId="{B2BD3BB2-B2E4-49EF-8C23-BCD066024386}" srcOrd="1" destOrd="0" presId="urn:microsoft.com/office/officeart/2005/8/layout/radial6"/>
    <dgm:cxn modelId="{53815D38-4D3F-4724-AB82-5764E83B0D91}" type="presParOf" srcId="{F3C0B372-1194-489F-AF66-C0F1CC58ADDE}" destId="{C427A82B-F0ED-440B-908F-F546018C260E}" srcOrd="2" destOrd="0" presId="urn:microsoft.com/office/officeart/2005/8/layout/radial6"/>
    <dgm:cxn modelId="{E6C2AC61-E761-4A0F-A9D1-2233BE99A2CB}" type="presParOf" srcId="{F3C0B372-1194-489F-AF66-C0F1CC58ADDE}" destId="{23491988-EADA-4277-B165-F7541CE5556D}" srcOrd="3" destOrd="0" presId="urn:microsoft.com/office/officeart/2005/8/layout/radial6"/>
    <dgm:cxn modelId="{B1023474-C66C-4483-8EA2-04A77489446C}" type="presParOf" srcId="{F3C0B372-1194-489F-AF66-C0F1CC58ADDE}" destId="{A0C9E6D3-CF6B-43D9-B73F-68AF2EB00344}" srcOrd="4" destOrd="0" presId="urn:microsoft.com/office/officeart/2005/8/layout/radial6"/>
    <dgm:cxn modelId="{EC7B9B51-8DBF-4D16-905B-60937753140D}" type="presParOf" srcId="{F3C0B372-1194-489F-AF66-C0F1CC58ADDE}" destId="{A526AA20-8D8F-404A-B906-5A629688B0E0}" srcOrd="5" destOrd="0" presId="urn:microsoft.com/office/officeart/2005/8/layout/radial6"/>
    <dgm:cxn modelId="{E2988759-7269-4D9D-8E51-1E7A46E70964}" type="presParOf" srcId="{F3C0B372-1194-489F-AF66-C0F1CC58ADDE}" destId="{D94B3851-BA0C-483F-B322-7B7B67FD4658}" srcOrd="6" destOrd="0" presId="urn:microsoft.com/office/officeart/2005/8/layout/radial6"/>
    <dgm:cxn modelId="{9D9EBAAD-7869-4357-9B5A-88B873EE2FF1}" type="presParOf" srcId="{F3C0B372-1194-489F-AF66-C0F1CC58ADDE}" destId="{EF59CC29-9A1D-4A5F-BF0E-6D399398C704}" srcOrd="7" destOrd="0" presId="urn:microsoft.com/office/officeart/2005/8/layout/radial6"/>
    <dgm:cxn modelId="{7BC3BB15-51CD-4297-862B-623938BBAD48}" type="presParOf" srcId="{F3C0B372-1194-489F-AF66-C0F1CC58ADDE}" destId="{D37347DE-26EB-4CE0-9BA2-7486FBB1D208}" srcOrd="8" destOrd="0" presId="urn:microsoft.com/office/officeart/2005/8/layout/radial6"/>
    <dgm:cxn modelId="{A50C2E79-BF73-4F85-BB64-F1865FB9EC3E}" type="presParOf" srcId="{F3C0B372-1194-489F-AF66-C0F1CC58ADDE}" destId="{07318663-D949-40BB-B405-247697AE788F}" srcOrd="9" destOrd="0" presId="urn:microsoft.com/office/officeart/2005/8/layout/radial6"/>
    <dgm:cxn modelId="{93AD3681-3715-457C-B561-087D0A62FA06}" type="presParOf" srcId="{F3C0B372-1194-489F-AF66-C0F1CC58ADDE}" destId="{08FB90F2-3888-4170-921E-55647103C4C9}" srcOrd="10" destOrd="0" presId="urn:microsoft.com/office/officeart/2005/8/layout/radial6"/>
    <dgm:cxn modelId="{5A029814-99E8-4237-BD20-D12B11DE3892}" type="presParOf" srcId="{F3C0B372-1194-489F-AF66-C0F1CC58ADDE}" destId="{04007239-3F1A-41F5-A13B-0A6EAD40F66D}" srcOrd="11" destOrd="0" presId="urn:microsoft.com/office/officeart/2005/8/layout/radial6"/>
    <dgm:cxn modelId="{D48E7612-9586-41B9-8874-D40A2E1F8720}" type="presParOf" srcId="{F3C0B372-1194-489F-AF66-C0F1CC58ADDE}" destId="{C6EAEFC6-797E-4698-8BB5-7D2A5C310C96}" srcOrd="12" destOrd="0" presId="urn:microsoft.com/office/officeart/2005/8/layout/radial6"/>
    <dgm:cxn modelId="{5F3B526A-5938-4396-8C73-D34438C51E07}" type="presParOf" srcId="{F3C0B372-1194-489F-AF66-C0F1CC58ADDE}" destId="{E4C48605-BACC-493F-9439-6E20174E61AF}" srcOrd="13" destOrd="0" presId="urn:microsoft.com/office/officeart/2005/8/layout/radial6"/>
    <dgm:cxn modelId="{D28DE1B6-B058-4184-8E48-B3769E2CC584}" type="presParOf" srcId="{F3C0B372-1194-489F-AF66-C0F1CC58ADDE}" destId="{71BA2FF0-7C08-41BB-B0D1-4D5E139E1BCF}" srcOrd="14" destOrd="0" presId="urn:microsoft.com/office/officeart/2005/8/layout/radial6"/>
    <dgm:cxn modelId="{A60366AC-4BC9-4225-9264-165300E27812}" type="presParOf" srcId="{F3C0B372-1194-489F-AF66-C0F1CC58ADDE}" destId="{2A303F9D-4B2C-448B-9682-F51911421D79}" srcOrd="15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7E3A94A-13DF-4D1F-9072-C3BFF81F8AE7}" type="doc">
      <dgm:prSet loTypeId="urn:microsoft.com/office/officeart/2005/8/layout/radial6" loCatId="cycle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zh-CN" altLang="en-US"/>
        </a:p>
      </dgm:t>
    </dgm:pt>
    <dgm:pt modelId="{1C0268B5-A898-441E-8882-4E48AFD0AD55}">
      <dgm:prSet phldrT="[文本]" custT="1"/>
      <dgm:spPr/>
      <dgm:t>
        <a:bodyPr/>
        <a:lstStyle/>
        <a:p>
          <a:r>
            <a:rPr lang="zh-CN" altLang="en-US" sz="2400" dirty="0" smtClean="0">
              <a:latin typeface="+mj-ea"/>
              <a:ea typeface="+mj-ea"/>
            </a:rPr>
            <a:t>三位一体服务</a:t>
          </a:r>
          <a:endParaRPr lang="zh-CN" altLang="en-US" sz="2400" dirty="0">
            <a:latin typeface="+mj-ea"/>
            <a:ea typeface="+mj-ea"/>
          </a:endParaRPr>
        </a:p>
      </dgm:t>
    </dgm:pt>
    <dgm:pt modelId="{53BDA367-147B-4A01-9CF2-F246640BCBC1}" type="parTrans" cxnId="{56F252E2-7910-49DB-9F95-098F547735FE}">
      <dgm:prSet/>
      <dgm:spPr/>
      <dgm:t>
        <a:bodyPr/>
        <a:lstStyle/>
        <a:p>
          <a:endParaRPr lang="zh-CN" altLang="en-US" sz="2400">
            <a:latin typeface="+mj-ea"/>
            <a:ea typeface="+mj-ea"/>
          </a:endParaRPr>
        </a:p>
      </dgm:t>
    </dgm:pt>
    <dgm:pt modelId="{C1958316-31BB-49F1-BF24-FCDA1BD888F3}" type="sibTrans" cxnId="{56F252E2-7910-49DB-9F95-098F547735FE}">
      <dgm:prSet/>
      <dgm:spPr/>
      <dgm:t>
        <a:bodyPr/>
        <a:lstStyle/>
        <a:p>
          <a:endParaRPr lang="zh-CN" altLang="en-US" sz="2400">
            <a:latin typeface="+mj-ea"/>
            <a:ea typeface="+mj-ea"/>
          </a:endParaRPr>
        </a:p>
      </dgm:t>
    </dgm:pt>
    <dgm:pt modelId="{D1B44D65-7A61-41A4-960A-DBE7DAD11F7B}">
      <dgm:prSet phldrT="[文本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zh-CN" altLang="en-US" sz="2400" dirty="0" smtClean="0">
              <a:latin typeface="+mj-ea"/>
              <a:ea typeface="+mj-ea"/>
            </a:rPr>
            <a:t>空间</a:t>
          </a:r>
          <a:endParaRPr lang="en-US" altLang="zh-CN" sz="2400" dirty="0" smtClean="0">
            <a:latin typeface="+mj-ea"/>
            <a:ea typeface="+mj-ea"/>
          </a:endParaRPr>
        </a:p>
        <a:p>
          <a:pPr>
            <a:lnSpc>
              <a:spcPct val="100000"/>
            </a:lnSpc>
            <a:spcAft>
              <a:spcPts val="0"/>
            </a:spcAft>
          </a:pPr>
          <a:r>
            <a:rPr lang="zh-CN" altLang="en-US" sz="2400" dirty="0" smtClean="0">
              <a:latin typeface="+mj-ea"/>
              <a:ea typeface="+mj-ea"/>
            </a:rPr>
            <a:t>服务</a:t>
          </a:r>
          <a:endParaRPr lang="zh-CN" altLang="en-US" sz="2400" dirty="0">
            <a:latin typeface="+mj-ea"/>
            <a:ea typeface="+mj-ea"/>
          </a:endParaRPr>
        </a:p>
      </dgm:t>
    </dgm:pt>
    <dgm:pt modelId="{4303C5ED-5563-4B51-A7E3-8CD3AAC17073}" type="parTrans" cxnId="{75749F1F-D0C2-4A24-B77C-CB8BF776516A}">
      <dgm:prSet/>
      <dgm:spPr/>
      <dgm:t>
        <a:bodyPr/>
        <a:lstStyle/>
        <a:p>
          <a:endParaRPr lang="zh-CN" altLang="en-US" sz="2400">
            <a:latin typeface="+mj-ea"/>
            <a:ea typeface="+mj-ea"/>
          </a:endParaRPr>
        </a:p>
      </dgm:t>
    </dgm:pt>
    <dgm:pt modelId="{B9849EB0-CC19-4842-AC2B-B4C8557E7C59}" type="sibTrans" cxnId="{75749F1F-D0C2-4A24-B77C-CB8BF776516A}">
      <dgm:prSet/>
      <dgm:spPr/>
      <dgm:t>
        <a:bodyPr/>
        <a:lstStyle/>
        <a:p>
          <a:endParaRPr lang="zh-CN" altLang="en-US" sz="2400">
            <a:latin typeface="+mj-ea"/>
            <a:ea typeface="+mj-ea"/>
          </a:endParaRPr>
        </a:p>
      </dgm:t>
    </dgm:pt>
    <dgm:pt modelId="{A18ADE67-F9F1-447F-97CE-CEF86404FE47}">
      <dgm:prSet phldrT="[文本]" custT="1"/>
      <dgm:spPr/>
      <dgm:t>
        <a:bodyPr/>
        <a:lstStyle/>
        <a:p>
          <a:r>
            <a:rPr lang="zh-CN" altLang="en-US" sz="2400" dirty="0" smtClean="0">
              <a:latin typeface="+mj-ea"/>
              <a:ea typeface="+mj-ea"/>
            </a:rPr>
            <a:t>科研对接服务</a:t>
          </a:r>
          <a:endParaRPr lang="zh-CN" altLang="en-US" sz="2400" dirty="0">
            <a:latin typeface="+mj-ea"/>
            <a:ea typeface="+mj-ea"/>
          </a:endParaRPr>
        </a:p>
      </dgm:t>
    </dgm:pt>
    <dgm:pt modelId="{82E50D7A-A167-42FD-9ED7-1BE69A6C75B3}" type="parTrans" cxnId="{8DB71D16-D2E6-4F8F-A5A4-BFDC65BD4433}">
      <dgm:prSet/>
      <dgm:spPr/>
      <dgm:t>
        <a:bodyPr/>
        <a:lstStyle/>
        <a:p>
          <a:endParaRPr lang="zh-CN" altLang="en-US" sz="2400">
            <a:latin typeface="+mj-ea"/>
            <a:ea typeface="+mj-ea"/>
          </a:endParaRPr>
        </a:p>
      </dgm:t>
    </dgm:pt>
    <dgm:pt modelId="{07F55852-52C5-4AA5-93F8-44D3B09924FF}" type="sibTrans" cxnId="{8DB71D16-D2E6-4F8F-A5A4-BFDC65BD4433}">
      <dgm:prSet/>
      <dgm:spPr/>
      <dgm:t>
        <a:bodyPr/>
        <a:lstStyle/>
        <a:p>
          <a:endParaRPr lang="zh-CN" altLang="en-US" sz="2400">
            <a:latin typeface="+mj-ea"/>
            <a:ea typeface="+mj-ea"/>
          </a:endParaRPr>
        </a:p>
      </dgm:t>
    </dgm:pt>
    <dgm:pt modelId="{99E2BD9E-AD14-4B2D-BCC4-08E300A5CAC9}">
      <dgm:prSet phldrT="[文本]" custT="1"/>
      <dgm:spPr/>
      <dgm:t>
        <a:bodyPr/>
        <a:lstStyle/>
        <a:p>
          <a:r>
            <a:rPr lang="zh-CN" altLang="en-US" sz="2400" dirty="0" smtClean="0">
              <a:latin typeface="+mj-ea"/>
              <a:ea typeface="+mj-ea"/>
            </a:rPr>
            <a:t>网络化服务</a:t>
          </a:r>
          <a:endParaRPr lang="zh-CN" altLang="en-US" sz="2400" dirty="0">
            <a:latin typeface="+mj-ea"/>
            <a:ea typeface="+mj-ea"/>
          </a:endParaRPr>
        </a:p>
      </dgm:t>
    </dgm:pt>
    <dgm:pt modelId="{77A9402E-8637-4B9A-914C-D06B603E05C9}" type="parTrans" cxnId="{9B0AE74F-6D2D-4831-9CCA-22DA7D4D7576}">
      <dgm:prSet/>
      <dgm:spPr/>
      <dgm:t>
        <a:bodyPr/>
        <a:lstStyle/>
        <a:p>
          <a:endParaRPr lang="zh-CN" altLang="en-US" sz="2400">
            <a:latin typeface="+mj-ea"/>
            <a:ea typeface="+mj-ea"/>
          </a:endParaRPr>
        </a:p>
      </dgm:t>
    </dgm:pt>
    <dgm:pt modelId="{5AE0D8E2-9233-4925-951F-58D484DA4887}" type="sibTrans" cxnId="{9B0AE74F-6D2D-4831-9CCA-22DA7D4D7576}">
      <dgm:prSet/>
      <dgm:spPr/>
      <dgm:t>
        <a:bodyPr/>
        <a:lstStyle/>
        <a:p>
          <a:endParaRPr lang="zh-CN" altLang="en-US" sz="2400">
            <a:latin typeface="+mj-ea"/>
            <a:ea typeface="+mj-ea"/>
          </a:endParaRPr>
        </a:p>
      </dgm:t>
    </dgm:pt>
    <dgm:pt modelId="{4F9CC3C2-8162-4613-BF05-272A34321C33}" type="pres">
      <dgm:prSet presAssocID="{07E3A94A-13DF-4D1F-9072-C3BFF81F8AE7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9F4E5A26-0078-4E97-8FC2-9D7FCC27D4FB}" type="pres">
      <dgm:prSet presAssocID="{1C0268B5-A898-441E-8882-4E48AFD0AD55}" presName="centerShape" presStyleLbl="node0" presStyleIdx="0" presStyleCnt="1" custScaleX="90165" custScaleY="89055" custLinFactNeighborX="-3994" custLinFactNeighborY="9729"/>
      <dgm:spPr/>
      <dgm:t>
        <a:bodyPr/>
        <a:lstStyle/>
        <a:p>
          <a:endParaRPr lang="zh-CN" altLang="en-US"/>
        </a:p>
      </dgm:t>
    </dgm:pt>
    <dgm:pt modelId="{61F6C42D-FFB6-4372-98EB-437AE816D1C7}" type="pres">
      <dgm:prSet presAssocID="{D1B44D65-7A61-41A4-960A-DBE7DAD11F7B}" presName="node" presStyleLbl="node1" presStyleIdx="0" presStyleCnt="3" custScaleX="145068" custScaleY="109643" custRadScaleRad="100871" custRadScaleInc="-2120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052E425-2B5A-45FD-96B5-01841953820E}" type="pres">
      <dgm:prSet presAssocID="{D1B44D65-7A61-41A4-960A-DBE7DAD11F7B}" presName="dummy" presStyleCnt="0"/>
      <dgm:spPr/>
    </dgm:pt>
    <dgm:pt modelId="{C13EE255-6A51-46FD-AE8F-EAD3B9FFDDCB}" type="pres">
      <dgm:prSet presAssocID="{B9849EB0-CC19-4842-AC2B-B4C8557E7C59}" presName="sibTrans" presStyleLbl="sibTrans2D1" presStyleIdx="0" presStyleCnt="3" custScaleX="95565" custScaleY="95599"/>
      <dgm:spPr/>
      <dgm:t>
        <a:bodyPr/>
        <a:lstStyle/>
        <a:p>
          <a:endParaRPr lang="zh-CN" altLang="en-US"/>
        </a:p>
      </dgm:t>
    </dgm:pt>
    <dgm:pt modelId="{1847CA89-50C1-47AF-AC86-C0EA367D302B}" type="pres">
      <dgm:prSet presAssocID="{A18ADE67-F9F1-447F-97CE-CEF86404FE47}" presName="node" presStyleLbl="node1" presStyleIdx="1" presStyleCnt="3" custScaleX="139976" custScaleY="113840" custRadScaleRad="113494" custRadScaleInc="-5962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35A1B42-A51C-4268-A7DC-A295122E60E5}" type="pres">
      <dgm:prSet presAssocID="{A18ADE67-F9F1-447F-97CE-CEF86404FE47}" presName="dummy" presStyleCnt="0"/>
      <dgm:spPr/>
    </dgm:pt>
    <dgm:pt modelId="{D986899E-76F8-4CD3-9681-2DCAB95E160F}" type="pres">
      <dgm:prSet presAssocID="{07F55852-52C5-4AA5-93F8-44D3B09924FF}" presName="sibTrans" presStyleLbl="sibTrans2D1" presStyleIdx="1" presStyleCnt="3" custScaleY="87702" custLinFactNeighborX="491" custLinFactNeighborY="-9653"/>
      <dgm:spPr/>
      <dgm:t>
        <a:bodyPr/>
        <a:lstStyle/>
        <a:p>
          <a:endParaRPr lang="zh-CN" altLang="en-US"/>
        </a:p>
      </dgm:t>
    </dgm:pt>
    <dgm:pt modelId="{575E8FD8-2BBB-459D-AB41-90E0196434A3}" type="pres">
      <dgm:prSet presAssocID="{99E2BD9E-AD14-4B2D-BCC4-08E300A5CAC9}" presName="node" presStyleLbl="node1" presStyleIdx="2" presStyleCnt="3" custScaleX="131950" custScaleY="101063" custRadScaleRad="123195" custRadScaleInc="5228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9971F21-961B-4814-B5CA-8C5D9F64612E}" type="pres">
      <dgm:prSet presAssocID="{99E2BD9E-AD14-4B2D-BCC4-08E300A5CAC9}" presName="dummy" presStyleCnt="0"/>
      <dgm:spPr/>
    </dgm:pt>
    <dgm:pt modelId="{7748B0EC-1C5A-495F-BD3B-C9CFC2941D25}" type="pres">
      <dgm:prSet presAssocID="{5AE0D8E2-9233-4925-951F-58D484DA4887}" presName="sibTrans" presStyleLbl="sibTrans2D1" presStyleIdx="2" presStyleCnt="3" custScaleX="90243" custScaleY="95404"/>
      <dgm:spPr/>
      <dgm:t>
        <a:bodyPr/>
        <a:lstStyle/>
        <a:p>
          <a:endParaRPr lang="zh-CN" altLang="en-US"/>
        </a:p>
      </dgm:t>
    </dgm:pt>
  </dgm:ptLst>
  <dgm:cxnLst>
    <dgm:cxn modelId="{EEBDBE73-87CA-4611-B874-715FB4946782}" type="presOf" srcId="{5AE0D8E2-9233-4925-951F-58D484DA4887}" destId="{7748B0EC-1C5A-495F-BD3B-C9CFC2941D25}" srcOrd="0" destOrd="0" presId="urn:microsoft.com/office/officeart/2005/8/layout/radial6"/>
    <dgm:cxn modelId="{9B0AE74F-6D2D-4831-9CCA-22DA7D4D7576}" srcId="{1C0268B5-A898-441E-8882-4E48AFD0AD55}" destId="{99E2BD9E-AD14-4B2D-BCC4-08E300A5CAC9}" srcOrd="2" destOrd="0" parTransId="{77A9402E-8637-4B9A-914C-D06B603E05C9}" sibTransId="{5AE0D8E2-9233-4925-951F-58D484DA4887}"/>
    <dgm:cxn modelId="{ECC18D4A-1453-42AF-9F68-85D74450F304}" type="presOf" srcId="{B9849EB0-CC19-4842-AC2B-B4C8557E7C59}" destId="{C13EE255-6A51-46FD-AE8F-EAD3B9FFDDCB}" srcOrd="0" destOrd="0" presId="urn:microsoft.com/office/officeart/2005/8/layout/radial6"/>
    <dgm:cxn modelId="{C382B0C8-DAB5-44AD-8E47-73410050C2E4}" type="presOf" srcId="{99E2BD9E-AD14-4B2D-BCC4-08E300A5CAC9}" destId="{575E8FD8-2BBB-459D-AB41-90E0196434A3}" srcOrd="0" destOrd="0" presId="urn:microsoft.com/office/officeart/2005/8/layout/radial6"/>
    <dgm:cxn modelId="{75749F1F-D0C2-4A24-B77C-CB8BF776516A}" srcId="{1C0268B5-A898-441E-8882-4E48AFD0AD55}" destId="{D1B44D65-7A61-41A4-960A-DBE7DAD11F7B}" srcOrd="0" destOrd="0" parTransId="{4303C5ED-5563-4B51-A7E3-8CD3AAC17073}" sibTransId="{B9849EB0-CC19-4842-AC2B-B4C8557E7C59}"/>
    <dgm:cxn modelId="{0E8DEE28-C6D0-4A51-9F46-315D8A4FABC7}" type="presOf" srcId="{1C0268B5-A898-441E-8882-4E48AFD0AD55}" destId="{9F4E5A26-0078-4E97-8FC2-9D7FCC27D4FB}" srcOrd="0" destOrd="0" presId="urn:microsoft.com/office/officeart/2005/8/layout/radial6"/>
    <dgm:cxn modelId="{8666017C-B9E1-46B0-9F60-7C09CF42058D}" type="presOf" srcId="{D1B44D65-7A61-41A4-960A-DBE7DAD11F7B}" destId="{61F6C42D-FFB6-4372-98EB-437AE816D1C7}" srcOrd="0" destOrd="0" presId="urn:microsoft.com/office/officeart/2005/8/layout/radial6"/>
    <dgm:cxn modelId="{2AB1D8A3-3ECF-4CEF-B2AF-1FC338CE644F}" type="presOf" srcId="{07F55852-52C5-4AA5-93F8-44D3B09924FF}" destId="{D986899E-76F8-4CD3-9681-2DCAB95E160F}" srcOrd="0" destOrd="0" presId="urn:microsoft.com/office/officeart/2005/8/layout/radial6"/>
    <dgm:cxn modelId="{E43730BA-706C-4F7B-8656-EA7C6211101A}" type="presOf" srcId="{07E3A94A-13DF-4D1F-9072-C3BFF81F8AE7}" destId="{4F9CC3C2-8162-4613-BF05-272A34321C33}" srcOrd="0" destOrd="0" presId="urn:microsoft.com/office/officeart/2005/8/layout/radial6"/>
    <dgm:cxn modelId="{CC7A6DED-1915-40D1-9AA1-4454486F9277}" type="presOf" srcId="{A18ADE67-F9F1-447F-97CE-CEF86404FE47}" destId="{1847CA89-50C1-47AF-AC86-C0EA367D302B}" srcOrd="0" destOrd="0" presId="urn:microsoft.com/office/officeart/2005/8/layout/radial6"/>
    <dgm:cxn modelId="{8DB71D16-D2E6-4F8F-A5A4-BFDC65BD4433}" srcId="{1C0268B5-A898-441E-8882-4E48AFD0AD55}" destId="{A18ADE67-F9F1-447F-97CE-CEF86404FE47}" srcOrd="1" destOrd="0" parTransId="{82E50D7A-A167-42FD-9ED7-1BE69A6C75B3}" sibTransId="{07F55852-52C5-4AA5-93F8-44D3B09924FF}"/>
    <dgm:cxn modelId="{56F252E2-7910-49DB-9F95-098F547735FE}" srcId="{07E3A94A-13DF-4D1F-9072-C3BFF81F8AE7}" destId="{1C0268B5-A898-441E-8882-4E48AFD0AD55}" srcOrd="0" destOrd="0" parTransId="{53BDA367-147B-4A01-9CF2-F246640BCBC1}" sibTransId="{C1958316-31BB-49F1-BF24-FCDA1BD888F3}"/>
    <dgm:cxn modelId="{523A64B6-C28D-48C3-B665-F93D06C8B8F2}" type="presParOf" srcId="{4F9CC3C2-8162-4613-BF05-272A34321C33}" destId="{9F4E5A26-0078-4E97-8FC2-9D7FCC27D4FB}" srcOrd="0" destOrd="0" presId="urn:microsoft.com/office/officeart/2005/8/layout/radial6"/>
    <dgm:cxn modelId="{6CF72BDA-74D6-423D-B626-ADDC25E8D3F9}" type="presParOf" srcId="{4F9CC3C2-8162-4613-BF05-272A34321C33}" destId="{61F6C42D-FFB6-4372-98EB-437AE816D1C7}" srcOrd="1" destOrd="0" presId="urn:microsoft.com/office/officeart/2005/8/layout/radial6"/>
    <dgm:cxn modelId="{213C9906-6EE7-43DE-AC85-3F40CA767CBF}" type="presParOf" srcId="{4F9CC3C2-8162-4613-BF05-272A34321C33}" destId="{4052E425-2B5A-45FD-96B5-01841953820E}" srcOrd="2" destOrd="0" presId="urn:microsoft.com/office/officeart/2005/8/layout/radial6"/>
    <dgm:cxn modelId="{9B67383F-4755-407C-82BB-54D6A757E772}" type="presParOf" srcId="{4F9CC3C2-8162-4613-BF05-272A34321C33}" destId="{C13EE255-6A51-46FD-AE8F-EAD3B9FFDDCB}" srcOrd="3" destOrd="0" presId="urn:microsoft.com/office/officeart/2005/8/layout/radial6"/>
    <dgm:cxn modelId="{95F193EC-A382-426F-8F2C-ACD5F05D7415}" type="presParOf" srcId="{4F9CC3C2-8162-4613-BF05-272A34321C33}" destId="{1847CA89-50C1-47AF-AC86-C0EA367D302B}" srcOrd="4" destOrd="0" presId="urn:microsoft.com/office/officeart/2005/8/layout/radial6"/>
    <dgm:cxn modelId="{C4C3E5E4-6E59-457A-BD31-2C853EA89FDA}" type="presParOf" srcId="{4F9CC3C2-8162-4613-BF05-272A34321C33}" destId="{035A1B42-A51C-4268-A7DC-A295122E60E5}" srcOrd="5" destOrd="0" presId="urn:microsoft.com/office/officeart/2005/8/layout/radial6"/>
    <dgm:cxn modelId="{DB1B20D8-5220-4D17-A6C2-696345BD3AF7}" type="presParOf" srcId="{4F9CC3C2-8162-4613-BF05-272A34321C33}" destId="{D986899E-76F8-4CD3-9681-2DCAB95E160F}" srcOrd="6" destOrd="0" presId="urn:microsoft.com/office/officeart/2005/8/layout/radial6"/>
    <dgm:cxn modelId="{7CB77D2F-5185-4146-AF26-BE91595C17B9}" type="presParOf" srcId="{4F9CC3C2-8162-4613-BF05-272A34321C33}" destId="{575E8FD8-2BBB-459D-AB41-90E0196434A3}" srcOrd="7" destOrd="0" presId="urn:microsoft.com/office/officeart/2005/8/layout/radial6"/>
    <dgm:cxn modelId="{D971F6DD-0757-454E-A49D-C50B6986A4B5}" type="presParOf" srcId="{4F9CC3C2-8162-4613-BF05-272A34321C33}" destId="{19971F21-961B-4814-B5CA-8C5D9F64612E}" srcOrd="8" destOrd="0" presId="urn:microsoft.com/office/officeart/2005/8/layout/radial6"/>
    <dgm:cxn modelId="{B8813EB4-8FA6-4147-85DE-C3A2810C49DF}" type="presParOf" srcId="{4F9CC3C2-8162-4613-BF05-272A34321C33}" destId="{7748B0EC-1C5A-495F-BD3B-C9CFC2941D25}" srcOrd="9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65E8337-5149-4AA4-9EDB-E4DDC273370A}" type="doc">
      <dgm:prSet loTypeId="urn:microsoft.com/office/officeart/2005/8/layout/radial6" loCatId="cycle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zh-CN" altLang="en-US"/>
        </a:p>
      </dgm:t>
    </dgm:pt>
    <dgm:pt modelId="{ED7496D2-1D13-4385-89E8-4F4F4F816227}">
      <dgm:prSet phldrT="[文本]" custT="1"/>
      <dgm:spPr>
        <a:solidFill>
          <a:srgbClr val="C00000"/>
        </a:solidFill>
      </dgm:spPr>
      <dgm:t>
        <a:bodyPr/>
        <a:lstStyle/>
        <a:p>
          <a:r>
            <a:rPr lang="zh-CN" altLang="en-US" sz="2800" dirty="0" smtClean="0">
              <a:latin typeface="+mj-ea"/>
              <a:ea typeface="+mj-ea"/>
            </a:rPr>
            <a:t>数字文献服务</a:t>
          </a:r>
          <a:endParaRPr lang="zh-CN" altLang="en-US" sz="2800" dirty="0">
            <a:latin typeface="+mj-ea"/>
            <a:ea typeface="+mj-ea"/>
          </a:endParaRPr>
        </a:p>
      </dgm:t>
    </dgm:pt>
    <dgm:pt modelId="{F074BBC9-B833-4CD5-BE86-C107A745B0E4}" type="parTrans" cxnId="{DCF500EE-7B5F-4E17-BDDD-316F9312D61A}">
      <dgm:prSet/>
      <dgm:spPr/>
      <dgm:t>
        <a:bodyPr/>
        <a:lstStyle/>
        <a:p>
          <a:endParaRPr lang="zh-CN" altLang="en-US">
            <a:latin typeface="+mj-ea"/>
            <a:ea typeface="+mj-ea"/>
          </a:endParaRPr>
        </a:p>
      </dgm:t>
    </dgm:pt>
    <dgm:pt modelId="{3C68A221-7382-4C9D-9B37-03EC2977CEDF}" type="sibTrans" cxnId="{DCF500EE-7B5F-4E17-BDDD-316F9312D61A}">
      <dgm:prSet/>
      <dgm:spPr/>
      <dgm:t>
        <a:bodyPr/>
        <a:lstStyle/>
        <a:p>
          <a:endParaRPr lang="zh-CN" altLang="en-US">
            <a:latin typeface="+mj-ea"/>
            <a:ea typeface="+mj-ea"/>
          </a:endParaRPr>
        </a:p>
      </dgm:t>
    </dgm:pt>
    <dgm:pt modelId="{F9D4646D-677B-40F6-878B-4A3809F0B848}">
      <dgm:prSet phldrT="[文本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zh-CN" altLang="en-US" sz="2800" dirty="0" smtClean="0">
              <a:latin typeface="+mj-ea"/>
              <a:ea typeface="+mj-ea"/>
            </a:rPr>
            <a:t>战略情报服务</a:t>
          </a:r>
          <a:endParaRPr lang="zh-CN" altLang="en-US" sz="2800" dirty="0">
            <a:latin typeface="+mj-ea"/>
            <a:ea typeface="+mj-ea"/>
          </a:endParaRPr>
        </a:p>
      </dgm:t>
    </dgm:pt>
    <dgm:pt modelId="{92A2DD11-CEE8-44AB-935E-A1F01BEFA01B}" type="parTrans" cxnId="{FABEB574-9F0B-40CA-A90D-30E5086C4A8F}">
      <dgm:prSet/>
      <dgm:spPr/>
      <dgm:t>
        <a:bodyPr/>
        <a:lstStyle/>
        <a:p>
          <a:endParaRPr lang="zh-CN" altLang="en-US">
            <a:latin typeface="+mj-ea"/>
            <a:ea typeface="+mj-ea"/>
          </a:endParaRPr>
        </a:p>
      </dgm:t>
    </dgm:pt>
    <dgm:pt modelId="{0BB55610-6789-49CD-9844-B3DCD3850E4F}" type="sibTrans" cxnId="{FABEB574-9F0B-40CA-A90D-30E5086C4A8F}">
      <dgm:prSet/>
      <dgm:spPr/>
      <dgm:t>
        <a:bodyPr/>
        <a:lstStyle/>
        <a:p>
          <a:endParaRPr lang="zh-CN" altLang="en-US">
            <a:latin typeface="+mj-ea"/>
            <a:ea typeface="+mj-ea"/>
          </a:endParaRPr>
        </a:p>
      </dgm:t>
    </dgm:pt>
    <dgm:pt modelId="{592BCE3C-FB4D-4CF9-ACED-D6F92756A473}">
      <dgm:prSet phldrT="[文本]" custT="1"/>
      <dgm:spPr/>
      <dgm:t>
        <a:bodyPr/>
        <a:lstStyle/>
        <a:p>
          <a:r>
            <a:rPr lang="zh-CN" altLang="en-US" sz="2800" dirty="0" smtClean="0">
              <a:latin typeface="+mj-ea"/>
              <a:ea typeface="+mj-ea"/>
            </a:rPr>
            <a:t>学科知识服务</a:t>
          </a:r>
          <a:endParaRPr lang="zh-CN" altLang="en-US" sz="2800" dirty="0">
            <a:latin typeface="+mj-ea"/>
            <a:ea typeface="+mj-ea"/>
          </a:endParaRPr>
        </a:p>
      </dgm:t>
    </dgm:pt>
    <dgm:pt modelId="{BDE23F14-895B-45EE-AD21-340D80485917}" type="parTrans" cxnId="{59958163-0B00-4331-8184-BB3E64AB8D7D}">
      <dgm:prSet/>
      <dgm:spPr/>
      <dgm:t>
        <a:bodyPr/>
        <a:lstStyle/>
        <a:p>
          <a:endParaRPr lang="zh-CN" altLang="en-US">
            <a:latin typeface="+mj-ea"/>
            <a:ea typeface="+mj-ea"/>
          </a:endParaRPr>
        </a:p>
      </dgm:t>
    </dgm:pt>
    <dgm:pt modelId="{08A8EE39-F65A-4209-A888-004CDE5D9E21}" type="sibTrans" cxnId="{59958163-0B00-4331-8184-BB3E64AB8D7D}">
      <dgm:prSet/>
      <dgm:spPr/>
      <dgm:t>
        <a:bodyPr/>
        <a:lstStyle/>
        <a:p>
          <a:endParaRPr lang="zh-CN" altLang="en-US">
            <a:latin typeface="+mj-ea"/>
            <a:ea typeface="+mj-ea"/>
          </a:endParaRPr>
        </a:p>
      </dgm:t>
    </dgm:pt>
    <dgm:pt modelId="{392FE003-A3BE-45A6-9D9E-C253A0A36035}">
      <dgm:prSet phldrT="[文本]" custT="1"/>
      <dgm:spPr/>
      <dgm:t>
        <a:bodyPr/>
        <a:lstStyle/>
        <a:p>
          <a:r>
            <a:rPr lang="zh-CN" altLang="en-US" sz="2800" dirty="0" smtClean="0">
              <a:latin typeface="+mj-ea"/>
              <a:ea typeface="+mj-ea"/>
            </a:rPr>
            <a:t>分析评价服务</a:t>
          </a:r>
          <a:endParaRPr lang="zh-CN" altLang="en-US" sz="2800" dirty="0">
            <a:latin typeface="+mj-ea"/>
            <a:ea typeface="+mj-ea"/>
          </a:endParaRPr>
        </a:p>
      </dgm:t>
    </dgm:pt>
    <dgm:pt modelId="{DBC56299-61FD-42E2-8155-E3715EF2CE72}" type="parTrans" cxnId="{26619080-2244-4B93-81A5-46A21634B648}">
      <dgm:prSet/>
      <dgm:spPr/>
      <dgm:t>
        <a:bodyPr/>
        <a:lstStyle/>
        <a:p>
          <a:endParaRPr lang="zh-CN" altLang="en-US">
            <a:latin typeface="+mj-ea"/>
            <a:ea typeface="+mj-ea"/>
          </a:endParaRPr>
        </a:p>
      </dgm:t>
    </dgm:pt>
    <dgm:pt modelId="{DBDD6BFF-DC4D-497F-AD80-4C4E3EA5B1D0}" type="sibTrans" cxnId="{26619080-2244-4B93-81A5-46A21634B648}">
      <dgm:prSet/>
      <dgm:spPr/>
      <dgm:t>
        <a:bodyPr/>
        <a:lstStyle/>
        <a:p>
          <a:endParaRPr lang="zh-CN" altLang="en-US">
            <a:latin typeface="+mj-ea"/>
            <a:ea typeface="+mj-ea"/>
          </a:endParaRPr>
        </a:p>
      </dgm:t>
    </dgm:pt>
    <dgm:pt modelId="{EB11A7F0-E0A4-4C42-B21A-E1E9181F5164}" type="pres">
      <dgm:prSet presAssocID="{565E8337-5149-4AA4-9EDB-E4DDC273370A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E5341525-1925-45F4-BC2A-678E54A4B798}" type="pres">
      <dgm:prSet presAssocID="{ED7496D2-1D13-4385-89E8-4F4F4F816227}" presName="centerShape" presStyleLbl="node0" presStyleIdx="0" presStyleCnt="1" custLinFactNeighborX="1917" custLinFactNeighborY="1049"/>
      <dgm:spPr/>
      <dgm:t>
        <a:bodyPr/>
        <a:lstStyle/>
        <a:p>
          <a:endParaRPr lang="zh-CN" altLang="en-US"/>
        </a:p>
      </dgm:t>
    </dgm:pt>
    <dgm:pt modelId="{8244FEA9-3CB5-45D7-9A39-E3E1EE4A18B5}" type="pres">
      <dgm:prSet presAssocID="{F9D4646D-677B-40F6-878B-4A3809F0B848}" presName="node" presStyleLbl="node1" presStyleIdx="0" presStyleCnt="3" custScaleX="124114" custScaleY="107913" custRadScaleRad="98014" custRadScaleInc="1159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6D3CD1A-FBBE-4EB8-8593-E365E6E2586A}" type="pres">
      <dgm:prSet presAssocID="{F9D4646D-677B-40F6-878B-4A3809F0B848}" presName="dummy" presStyleCnt="0"/>
      <dgm:spPr/>
    </dgm:pt>
    <dgm:pt modelId="{FC7B9D2E-19B1-450B-BD21-8FBB8CD1D5FB}" type="pres">
      <dgm:prSet presAssocID="{0BB55610-6789-49CD-9844-B3DCD3850E4F}" presName="sibTrans" presStyleLbl="sibTrans2D1" presStyleIdx="0" presStyleCnt="3"/>
      <dgm:spPr/>
      <dgm:t>
        <a:bodyPr/>
        <a:lstStyle/>
        <a:p>
          <a:endParaRPr lang="zh-CN" altLang="en-US"/>
        </a:p>
      </dgm:t>
    </dgm:pt>
    <dgm:pt modelId="{F2B38614-76D2-4E19-8273-8886E3425559}" type="pres">
      <dgm:prSet presAssocID="{592BCE3C-FB4D-4CF9-ACED-D6F92756A473}" presName="node" presStyleLbl="node1" presStyleIdx="1" presStyleCnt="3" custScaleX="128911" custScaleY="131215" custRadScaleRad="108452" custRadScaleInc="-2647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66DAB18-451D-480B-BE49-11F072703547}" type="pres">
      <dgm:prSet presAssocID="{592BCE3C-FB4D-4CF9-ACED-D6F92756A473}" presName="dummy" presStyleCnt="0"/>
      <dgm:spPr/>
    </dgm:pt>
    <dgm:pt modelId="{1D3D4312-5DF3-4567-9F7B-32216A07999A}" type="pres">
      <dgm:prSet presAssocID="{08A8EE39-F65A-4209-A888-004CDE5D9E21}" presName="sibTrans" presStyleLbl="sibTrans2D1" presStyleIdx="1" presStyleCnt="3"/>
      <dgm:spPr/>
      <dgm:t>
        <a:bodyPr/>
        <a:lstStyle/>
        <a:p>
          <a:endParaRPr lang="zh-CN" altLang="en-US"/>
        </a:p>
      </dgm:t>
    </dgm:pt>
    <dgm:pt modelId="{966A7CAB-31D1-4136-9476-FA2D48548C6B}" type="pres">
      <dgm:prSet presAssocID="{392FE003-A3BE-45A6-9D9E-C253A0A36035}" presName="node" presStyleLbl="node1" presStyleIdx="2" presStyleCnt="3" custScaleX="119374" custScaleY="111062" custRadScaleRad="98119" custRadScaleInc="417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1D79514-ADC5-4D41-AB43-629B4C66C44A}" type="pres">
      <dgm:prSet presAssocID="{392FE003-A3BE-45A6-9D9E-C253A0A36035}" presName="dummy" presStyleCnt="0"/>
      <dgm:spPr/>
    </dgm:pt>
    <dgm:pt modelId="{58802324-835B-41F2-8809-4F9E13071BE5}" type="pres">
      <dgm:prSet presAssocID="{DBDD6BFF-DC4D-497F-AD80-4C4E3EA5B1D0}" presName="sibTrans" presStyleLbl="sibTrans2D1" presStyleIdx="2" presStyleCnt="3"/>
      <dgm:spPr/>
      <dgm:t>
        <a:bodyPr/>
        <a:lstStyle/>
        <a:p>
          <a:endParaRPr lang="zh-CN" altLang="en-US"/>
        </a:p>
      </dgm:t>
    </dgm:pt>
  </dgm:ptLst>
  <dgm:cxnLst>
    <dgm:cxn modelId="{34239669-A2A2-415C-9E2B-0E582248AB46}" type="presOf" srcId="{DBDD6BFF-DC4D-497F-AD80-4C4E3EA5B1D0}" destId="{58802324-835B-41F2-8809-4F9E13071BE5}" srcOrd="0" destOrd="0" presId="urn:microsoft.com/office/officeart/2005/8/layout/radial6"/>
    <dgm:cxn modelId="{F0DE21C6-D743-435E-BD46-FE7FEE9FA8FA}" type="presOf" srcId="{ED7496D2-1D13-4385-89E8-4F4F4F816227}" destId="{E5341525-1925-45F4-BC2A-678E54A4B798}" srcOrd="0" destOrd="0" presId="urn:microsoft.com/office/officeart/2005/8/layout/radial6"/>
    <dgm:cxn modelId="{8E433E88-2195-4AF1-A228-EA6E26545C6A}" type="presOf" srcId="{0BB55610-6789-49CD-9844-B3DCD3850E4F}" destId="{FC7B9D2E-19B1-450B-BD21-8FBB8CD1D5FB}" srcOrd="0" destOrd="0" presId="urn:microsoft.com/office/officeart/2005/8/layout/radial6"/>
    <dgm:cxn modelId="{26619080-2244-4B93-81A5-46A21634B648}" srcId="{ED7496D2-1D13-4385-89E8-4F4F4F816227}" destId="{392FE003-A3BE-45A6-9D9E-C253A0A36035}" srcOrd="2" destOrd="0" parTransId="{DBC56299-61FD-42E2-8155-E3715EF2CE72}" sibTransId="{DBDD6BFF-DC4D-497F-AD80-4C4E3EA5B1D0}"/>
    <dgm:cxn modelId="{DE6B3F6F-AE9F-4124-B372-6DBC0E71626D}" type="presOf" srcId="{F9D4646D-677B-40F6-878B-4A3809F0B848}" destId="{8244FEA9-3CB5-45D7-9A39-E3E1EE4A18B5}" srcOrd="0" destOrd="0" presId="urn:microsoft.com/office/officeart/2005/8/layout/radial6"/>
    <dgm:cxn modelId="{DCF500EE-7B5F-4E17-BDDD-316F9312D61A}" srcId="{565E8337-5149-4AA4-9EDB-E4DDC273370A}" destId="{ED7496D2-1D13-4385-89E8-4F4F4F816227}" srcOrd="0" destOrd="0" parTransId="{F074BBC9-B833-4CD5-BE86-C107A745B0E4}" sibTransId="{3C68A221-7382-4C9D-9B37-03EC2977CEDF}"/>
    <dgm:cxn modelId="{AA4E39EA-845C-493D-8527-9D848F6C9603}" type="presOf" srcId="{565E8337-5149-4AA4-9EDB-E4DDC273370A}" destId="{EB11A7F0-E0A4-4C42-B21A-E1E9181F5164}" srcOrd="0" destOrd="0" presId="urn:microsoft.com/office/officeart/2005/8/layout/radial6"/>
    <dgm:cxn modelId="{FABEB574-9F0B-40CA-A90D-30E5086C4A8F}" srcId="{ED7496D2-1D13-4385-89E8-4F4F4F816227}" destId="{F9D4646D-677B-40F6-878B-4A3809F0B848}" srcOrd="0" destOrd="0" parTransId="{92A2DD11-CEE8-44AB-935E-A1F01BEFA01B}" sibTransId="{0BB55610-6789-49CD-9844-B3DCD3850E4F}"/>
    <dgm:cxn modelId="{59958163-0B00-4331-8184-BB3E64AB8D7D}" srcId="{ED7496D2-1D13-4385-89E8-4F4F4F816227}" destId="{592BCE3C-FB4D-4CF9-ACED-D6F92756A473}" srcOrd="1" destOrd="0" parTransId="{BDE23F14-895B-45EE-AD21-340D80485917}" sibTransId="{08A8EE39-F65A-4209-A888-004CDE5D9E21}"/>
    <dgm:cxn modelId="{EA97B598-331D-45CB-94F2-D5F1DE405A1A}" type="presOf" srcId="{392FE003-A3BE-45A6-9D9E-C253A0A36035}" destId="{966A7CAB-31D1-4136-9476-FA2D48548C6B}" srcOrd="0" destOrd="0" presId="urn:microsoft.com/office/officeart/2005/8/layout/radial6"/>
    <dgm:cxn modelId="{9065F575-B3AD-4150-86AE-6C4268F8DC9A}" type="presOf" srcId="{592BCE3C-FB4D-4CF9-ACED-D6F92756A473}" destId="{F2B38614-76D2-4E19-8273-8886E3425559}" srcOrd="0" destOrd="0" presId="urn:microsoft.com/office/officeart/2005/8/layout/radial6"/>
    <dgm:cxn modelId="{1E9C2219-8E22-41E4-A84D-D7D7FC23CD02}" type="presOf" srcId="{08A8EE39-F65A-4209-A888-004CDE5D9E21}" destId="{1D3D4312-5DF3-4567-9F7B-32216A07999A}" srcOrd="0" destOrd="0" presId="urn:microsoft.com/office/officeart/2005/8/layout/radial6"/>
    <dgm:cxn modelId="{43BD746E-11BF-4E5A-B5B6-9137AA1190C3}" type="presParOf" srcId="{EB11A7F0-E0A4-4C42-B21A-E1E9181F5164}" destId="{E5341525-1925-45F4-BC2A-678E54A4B798}" srcOrd="0" destOrd="0" presId="urn:microsoft.com/office/officeart/2005/8/layout/radial6"/>
    <dgm:cxn modelId="{DF468CC4-C4E4-4EAF-9180-09A2DB6AC15A}" type="presParOf" srcId="{EB11A7F0-E0A4-4C42-B21A-E1E9181F5164}" destId="{8244FEA9-3CB5-45D7-9A39-E3E1EE4A18B5}" srcOrd="1" destOrd="0" presId="urn:microsoft.com/office/officeart/2005/8/layout/radial6"/>
    <dgm:cxn modelId="{A95E0D9C-8587-4324-860B-C0B9BAA3CFF3}" type="presParOf" srcId="{EB11A7F0-E0A4-4C42-B21A-E1E9181F5164}" destId="{56D3CD1A-FBBE-4EB8-8593-E365E6E2586A}" srcOrd="2" destOrd="0" presId="urn:microsoft.com/office/officeart/2005/8/layout/radial6"/>
    <dgm:cxn modelId="{8866CC5A-3A83-4069-B4C2-F01AE0B1E4FD}" type="presParOf" srcId="{EB11A7F0-E0A4-4C42-B21A-E1E9181F5164}" destId="{FC7B9D2E-19B1-450B-BD21-8FBB8CD1D5FB}" srcOrd="3" destOrd="0" presId="urn:microsoft.com/office/officeart/2005/8/layout/radial6"/>
    <dgm:cxn modelId="{B5A0BB2C-EC52-499B-A0E2-2BD02F57E96B}" type="presParOf" srcId="{EB11A7F0-E0A4-4C42-B21A-E1E9181F5164}" destId="{F2B38614-76D2-4E19-8273-8886E3425559}" srcOrd="4" destOrd="0" presId="urn:microsoft.com/office/officeart/2005/8/layout/radial6"/>
    <dgm:cxn modelId="{0448EC7D-3B0E-473D-BE2B-F2EA135BC381}" type="presParOf" srcId="{EB11A7F0-E0A4-4C42-B21A-E1E9181F5164}" destId="{166DAB18-451D-480B-BE49-11F072703547}" srcOrd="5" destOrd="0" presId="urn:microsoft.com/office/officeart/2005/8/layout/radial6"/>
    <dgm:cxn modelId="{61CD439E-F665-4AAB-A936-551F6B135D51}" type="presParOf" srcId="{EB11A7F0-E0A4-4C42-B21A-E1E9181F5164}" destId="{1D3D4312-5DF3-4567-9F7B-32216A07999A}" srcOrd="6" destOrd="0" presId="urn:microsoft.com/office/officeart/2005/8/layout/radial6"/>
    <dgm:cxn modelId="{0182DE5F-D904-4790-BA76-DA75486932A5}" type="presParOf" srcId="{EB11A7F0-E0A4-4C42-B21A-E1E9181F5164}" destId="{966A7CAB-31D1-4136-9476-FA2D48548C6B}" srcOrd="7" destOrd="0" presId="urn:microsoft.com/office/officeart/2005/8/layout/radial6"/>
    <dgm:cxn modelId="{386B37A9-C91E-4CF1-9981-D301F11CF091}" type="presParOf" srcId="{EB11A7F0-E0A4-4C42-B21A-E1E9181F5164}" destId="{A1D79514-ADC5-4D41-AB43-629B4C66C44A}" srcOrd="8" destOrd="0" presId="urn:microsoft.com/office/officeart/2005/8/layout/radial6"/>
    <dgm:cxn modelId="{FEF52D5C-4314-4BFE-A13C-09AD61ADAD55}" type="presParOf" srcId="{EB11A7F0-E0A4-4C42-B21A-E1E9181F5164}" destId="{58802324-835B-41F2-8809-4F9E13071BE5}" srcOrd="9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90A4C22-8A26-4C10-9AD6-DB54EC8FFE0E}" type="doc">
      <dgm:prSet loTypeId="urn:microsoft.com/office/officeart/2005/8/layout/cycle8" loCatId="cycle" qsTypeId="urn:microsoft.com/office/officeart/2005/8/quickstyle/simple1" qsCatId="simple" csTypeId="urn:microsoft.com/office/officeart/2005/8/colors/colorful2" csCatId="colorful" phldr="1"/>
      <dgm:spPr/>
    </dgm:pt>
    <dgm:pt modelId="{E687EE7D-C255-4A98-B927-1BEC9DE1908A}">
      <dgm:prSet phldrT="[文本]"/>
      <dgm:spPr/>
      <dgm:t>
        <a:bodyPr/>
        <a:lstStyle/>
        <a:p>
          <a:r>
            <a:rPr lang="zh-CN" altLang="en-US" dirty="0" smtClean="0"/>
            <a:t>技术</a:t>
          </a:r>
          <a:endParaRPr lang="zh-CN" altLang="en-US" dirty="0"/>
        </a:p>
      </dgm:t>
    </dgm:pt>
    <dgm:pt modelId="{9436E15B-B54E-486A-83D0-0D22600FC398}" type="parTrans" cxnId="{7D5A431F-C4A4-4EF8-81D7-BDF0014CA224}">
      <dgm:prSet/>
      <dgm:spPr/>
      <dgm:t>
        <a:bodyPr/>
        <a:lstStyle/>
        <a:p>
          <a:endParaRPr lang="zh-CN" altLang="en-US"/>
        </a:p>
      </dgm:t>
    </dgm:pt>
    <dgm:pt modelId="{362BFCD2-12AB-471F-BA58-B5A4300DAEDD}" type="sibTrans" cxnId="{7D5A431F-C4A4-4EF8-81D7-BDF0014CA224}">
      <dgm:prSet/>
      <dgm:spPr/>
      <dgm:t>
        <a:bodyPr/>
        <a:lstStyle/>
        <a:p>
          <a:endParaRPr lang="zh-CN" altLang="en-US"/>
        </a:p>
      </dgm:t>
    </dgm:pt>
    <dgm:pt modelId="{946765B0-5440-4309-BC37-0CD43129FC11}">
      <dgm:prSet phldrT="[文本]"/>
      <dgm:spPr/>
      <dgm:t>
        <a:bodyPr/>
        <a:lstStyle/>
        <a:p>
          <a:r>
            <a:rPr lang="zh-CN" altLang="en-US" dirty="0" smtClean="0"/>
            <a:t>设施</a:t>
          </a:r>
          <a:endParaRPr lang="zh-CN" altLang="en-US" dirty="0"/>
        </a:p>
      </dgm:t>
    </dgm:pt>
    <dgm:pt modelId="{EB18095B-0ABA-46BC-ADF3-1B6965F7C385}" type="parTrans" cxnId="{47D6B790-766B-46DB-8689-E59B9C3B2879}">
      <dgm:prSet/>
      <dgm:spPr/>
      <dgm:t>
        <a:bodyPr/>
        <a:lstStyle/>
        <a:p>
          <a:endParaRPr lang="zh-CN" altLang="en-US"/>
        </a:p>
      </dgm:t>
    </dgm:pt>
    <dgm:pt modelId="{DFAFB8FE-2C01-404A-82C5-9EDC92846715}" type="sibTrans" cxnId="{47D6B790-766B-46DB-8689-E59B9C3B2879}">
      <dgm:prSet/>
      <dgm:spPr/>
      <dgm:t>
        <a:bodyPr/>
        <a:lstStyle/>
        <a:p>
          <a:endParaRPr lang="zh-CN" altLang="en-US"/>
        </a:p>
      </dgm:t>
    </dgm:pt>
    <dgm:pt modelId="{30E7F986-7015-4685-BDD5-539815DEB7EE}">
      <dgm:prSet phldrT="[文本]"/>
      <dgm:spPr/>
      <dgm:t>
        <a:bodyPr/>
        <a:lstStyle/>
        <a:p>
          <a:r>
            <a:rPr lang="zh-CN" altLang="en-US" dirty="0" smtClean="0"/>
            <a:t>服务</a:t>
          </a:r>
          <a:endParaRPr lang="zh-CN" altLang="en-US" dirty="0"/>
        </a:p>
      </dgm:t>
    </dgm:pt>
    <dgm:pt modelId="{8BDA17A5-87D6-406D-AAA8-D83D8FDAF64F}" type="parTrans" cxnId="{E83F5C42-1D27-4256-BFFB-544B3DE8C98D}">
      <dgm:prSet/>
      <dgm:spPr/>
      <dgm:t>
        <a:bodyPr/>
        <a:lstStyle/>
        <a:p>
          <a:endParaRPr lang="zh-CN" altLang="en-US"/>
        </a:p>
      </dgm:t>
    </dgm:pt>
    <dgm:pt modelId="{0C070DF3-0CFD-4431-8443-A0E705A13AD8}" type="sibTrans" cxnId="{E83F5C42-1D27-4256-BFFB-544B3DE8C98D}">
      <dgm:prSet/>
      <dgm:spPr/>
      <dgm:t>
        <a:bodyPr/>
        <a:lstStyle/>
        <a:p>
          <a:endParaRPr lang="zh-CN" altLang="en-US"/>
        </a:p>
      </dgm:t>
    </dgm:pt>
    <dgm:pt modelId="{ADA8EF11-4AD7-477D-8DF0-90DF24996C14}">
      <dgm:prSet/>
      <dgm:spPr/>
      <dgm:t>
        <a:bodyPr/>
        <a:lstStyle/>
        <a:p>
          <a:r>
            <a:rPr lang="zh-CN" altLang="en-US" dirty="0" smtClean="0"/>
            <a:t>管理</a:t>
          </a:r>
          <a:endParaRPr lang="zh-CN" altLang="en-US" dirty="0"/>
        </a:p>
      </dgm:t>
    </dgm:pt>
    <dgm:pt modelId="{EE77F42C-C314-49CB-B13F-825D91029108}" type="parTrans" cxnId="{3388B268-79AF-4947-9744-5A98E7EE2A5B}">
      <dgm:prSet/>
      <dgm:spPr/>
      <dgm:t>
        <a:bodyPr/>
        <a:lstStyle/>
        <a:p>
          <a:endParaRPr lang="zh-CN" altLang="en-US"/>
        </a:p>
      </dgm:t>
    </dgm:pt>
    <dgm:pt modelId="{2539A2F6-8082-4323-8E7A-CA73799714F0}" type="sibTrans" cxnId="{3388B268-79AF-4947-9744-5A98E7EE2A5B}">
      <dgm:prSet/>
      <dgm:spPr/>
      <dgm:t>
        <a:bodyPr/>
        <a:lstStyle/>
        <a:p>
          <a:endParaRPr lang="zh-CN" altLang="en-US"/>
        </a:p>
      </dgm:t>
    </dgm:pt>
    <dgm:pt modelId="{65189FFD-39F7-4572-B883-1362E0D471EA}">
      <dgm:prSet/>
      <dgm:spPr/>
      <dgm:t>
        <a:bodyPr/>
        <a:lstStyle/>
        <a:p>
          <a:r>
            <a:rPr lang="zh-CN" altLang="en-US" dirty="0" smtClean="0"/>
            <a:t>资源</a:t>
          </a:r>
          <a:endParaRPr lang="zh-CN" altLang="en-US" dirty="0"/>
        </a:p>
      </dgm:t>
    </dgm:pt>
    <dgm:pt modelId="{7E9F701B-10F6-4265-B849-830734D20334}" type="parTrans" cxnId="{9A8DAF96-84C0-4DC0-B401-967CF47FEB8E}">
      <dgm:prSet/>
      <dgm:spPr/>
      <dgm:t>
        <a:bodyPr/>
        <a:lstStyle/>
        <a:p>
          <a:endParaRPr lang="zh-CN" altLang="en-US"/>
        </a:p>
      </dgm:t>
    </dgm:pt>
    <dgm:pt modelId="{55A0167B-41ED-4C24-84D2-2099D22E0D15}" type="sibTrans" cxnId="{9A8DAF96-84C0-4DC0-B401-967CF47FEB8E}">
      <dgm:prSet/>
      <dgm:spPr/>
      <dgm:t>
        <a:bodyPr/>
        <a:lstStyle/>
        <a:p>
          <a:endParaRPr lang="zh-CN" altLang="en-US"/>
        </a:p>
      </dgm:t>
    </dgm:pt>
    <dgm:pt modelId="{27C3F977-B6C0-4580-9B24-4DCC1CA7125A}">
      <dgm:prSet/>
      <dgm:spPr/>
      <dgm:t>
        <a:bodyPr/>
        <a:lstStyle/>
        <a:p>
          <a:r>
            <a:rPr lang="zh-CN" altLang="en-US" dirty="0" smtClean="0"/>
            <a:t>人</a:t>
          </a:r>
          <a:endParaRPr lang="zh-CN" altLang="en-US" dirty="0"/>
        </a:p>
      </dgm:t>
    </dgm:pt>
    <dgm:pt modelId="{528BC1A8-712D-4B0E-996F-48FA969A6800}" type="parTrans" cxnId="{D054C8B8-C2B0-49F3-AAB3-7CF90B536C9D}">
      <dgm:prSet/>
      <dgm:spPr/>
      <dgm:t>
        <a:bodyPr/>
        <a:lstStyle/>
        <a:p>
          <a:endParaRPr lang="zh-CN" altLang="en-US"/>
        </a:p>
      </dgm:t>
    </dgm:pt>
    <dgm:pt modelId="{2CF075C5-3685-491A-9507-9239FA713B2E}" type="sibTrans" cxnId="{D054C8B8-C2B0-49F3-AAB3-7CF90B536C9D}">
      <dgm:prSet/>
      <dgm:spPr/>
      <dgm:t>
        <a:bodyPr/>
        <a:lstStyle/>
        <a:p>
          <a:endParaRPr lang="zh-CN" altLang="en-US"/>
        </a:p>
      </dgm:t>
    </dgm:pt>
    <dgm:pt modelId="{5D976B7C-CEE7-4792-AF53-743FD63C6D0F}" type="pres">
      <dgm:prSet presAssocID="{B90A4C22-8A26-4C10-9AD6-DB54EC8FFE0E}" presName="compositeShape" presStyleCnt="0">
        <dgm:presLayoutVars>
          <dgm:chMax val="7"/>
          <dgm:dir/>
          <dgm:resizeHandles val="exact"/>
        </dgm:presLayoutVars>
      </dgm:prSet>
      <dgm:spPr/>
    </dgm:pt>
    <dgm:pt modelId="{68FA0A96-7CE3-42F0-A01F-31F51DB01424}" type="pres">
      <dgm:prSet presAssocID="{B90A4C22-8A26-4C10-9AD6-DB54EC8FFE0E}" presName="wedge1" presStyleLbl="node1" presStyleIdx="0" presStyleCnt="6"/>
      <dgm:spPr/>
      <dgm:t>
        <a:bodyPr/>
        <a:lstStyle/>
        <a:p>
          <a:endParaRPr lang="zh-CN" altLang="en-US"/>
        </a:p>
      </dgm:t>
    </dgm:pt>
    <dgm:pt modelId="{34D55947-DCFF-4586-927B-9E9F7CB5514E}" type="pres">
      <dgm:prSet presAssocID="{B90A4C22-8A26-4C10-9AD6-DB54EC8FFE0E}" presName="dummy1a" presStyleCnt="0"/>
      <dgm:spPr/>
    </dgm:pt>
    <dgm:pt modelId="{80F166D1-7D5B-4855-9EBE-BCEE9551105E}" type="pres">
      <dgm:prSet presAssocID="{B90A4C22-8A26-4C10-9AD6-DB54EC8FFE0E}" presName="dummy1b" presStyleCnt="0"/>
      <dgm:spPr/>
    </dgm:pt>
    <dgm:pt modelId="{9295AEDA-A237-4C6D-867A-0738E5D25BCC}" type="pres">
      <dgm:prSet presAssocID="{B90A4C22-8A26-4C10-9AD6-DB54EC8FFE0E}" presName="wedge1Tx" presStyleLbl="node1" presStyleIdx="0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CCB519B-7B13-44E4-9CFB-F536CEE50ECA}" type="pres">
      <dgm:prSet presAssocID="{B90A4C22-8A26-4C10-9AD6-DB54EC8FFE0E}" presName="wedge2" presStyleLbl="node1" presStyleIdx="1" presStyleCnt="6"/>
      <dgm:spPr/>
      <dgm:t>
        <a:bodyPr/>
        <a:lstStyle/>
        <a:p>
          <a:endParaRPr lang="zh-CN" altLang="en-US"/>
        </a:p>
      </dgm:t>
    </dgm:pt>
    <dgm:pt modelId="{0C11A706-35F7-4B61-ADDB-BB149858117C}" type="pres">
      <dgm:prSet presAssocID="{B90A4C22-8A26-4C10-9AD6-DB54EC8FFE0E}" presName="dummy2a" presStyleCnt="0"/>
      <dgm:spPr/>
    </dgm:pt>
    <dgm:pt modelId="{D090AE9E-DD17-457C-A207-2D5F065569FB}" type="pres">
      <dgm:prSet presAssocID="{B90A4C22-8A26-4C10-9AD6-DB54EC8FFE0E}" presName="dummy2b" presStyleCnt="0"/>
      <dgm:spPr/>
    </dgm:pt>
    <dgm:pt modelId="{6704B74E-4D3D-4AE2-855A-B065B43A5E37}" type="pres">
      <dgm:prSet presAssocID="{B90A4C22-8A26-4C10-9AD6-DB54EC8FFE0E}" presName="wedge2Tx" presStyleLbl="node1" presStyleIdx="1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8A25D5A-AC7F-454D-8154-B02EFB242EC7}" type="pres">
      <dgm:prSet presAssocID="{B90A4C22-8A26-4C10-9AD6-DB54EC8FFE0E}" presName="wedge3" presStyleLbl="node1" presStyleIdx="2" presStyleCnt="6"/>
      <dgm:spPr/>
      <dgm:t>
        <a:bodyPr/>
        <a:lstStyle/>
        <a:p>
          <a:endParaRPr lang="zh-CN" altLang="en-US"/>
        </a:p>
      </dgm:t>
    </dgm:pt>
    <dgm:pt modelId="{FF82B9FA-3D31-48C6-9A48-AF4C35E8687C}" type="pres">
      <dgm:prSet presAssocID="{B90A4C22-8A26-4C10-9AD6-DB54EC8FFE0E}" presName="dummy3a" presStyleCnt="0"/>
      <dgm:spPr/>
    </dgm:pt>
    <dgm:pt modelId="{4F6F5A0F-F82B-4D94-B1A7-D0C71D2E6259}" type="pres">
      <dgm:prSet presAssocID="{B90A4C22-8A26-4C10-9AD6-DB54EC8FFE0E}" presName="dummy3b" presStyleCnt="0"/>
      <dgm:spPr/>
    </dgm:pt>
    <dgm:pt modelId="{02F6957C-F1C8-446C-BF37-85867689E08B}" type="pres">
      <dgm:prSet presAssocID="{B90A4C22-8A26-4C10-9AD6-DB54EC8FFE0E}" presName="wedge3Tx" presStyleLbl="node1" presStyleIdx="2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51CE5FF-9573-473A-AD0C-B8A0C933D1FB}" type="pres">
      <dgm:prSet presAssocID="{B90A4C22-8A26-4C10-9AD6-DB54EC8FFE0E}" presName="wedge4" presStyleLbl="node1" presStyleIdx="3" presStyleCnt="6"/>
      <dgm:spPr/>
      <dgm:t>
        <a:bodyPr/>
        <a:lstStyle/>
        <a:p>
          <a:endParaRPr lang="zh-CN" altLang="en-US"/>
        </a:p>
      </dgm:t>
    </dgm:pt>
    <dgm:pt modelId="{B2C0FA4C-D0B9-4574-BB5F-9334AFBCCA93}" type="pres">
      <dgm:prSet presAssocID="{B90A4C22-8A26-4C10-9AD6-DB54EC8FFE0E}" presName="dummy4a" presStyleCnt="0"/>
      <dgm:spPr/>
    </dgm:pt>
    <dgm:pt modelId="{CF5DC71B-44C4-469F-8A61-ABE523F670E4}" type="pres">
      <dgm:prSet presAssocID="{B90A4C22-8A26-4C10-9AD6-DB54EC8FFE0E}" presName="dummy4b" presStyleCnt="0"/>
      <dgm:spPr/>
    </dgm:pt>
    <dgm:pt modelId="{F2BB1D6F-A244-4F95-85A5-BC2E6728B147}" type="pres">
      <dgm:prSet presAssocID="{B90A4C22-8A26-4C10-9AD6-DB54EC8FFE0E}" presName="wedge4Tx" presStyleLbl="node1" presStyleIdx="3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8116A0F-0D29-41B9-AA50-EAD72930C6B3}" type="pres">
      <dgm:prSet presAssocID="{B90A4C22-8A26-4C10-9AD6-DB54EC8FFE0E}" presName="wedge5" presStyleLbl="node1" presStyleIdx="4" presStyleCnt="6"/>
      <dgm:spPr/>
      <dgm:t>
        <a:bodyPr/>
        <a:lstStyle/>
        <a:p>
          <a:endParaRPr lang="zh-CN" altLang="en-US"/>
        </a:p>
      </dgm:t>
    </dgm:pt>
    <dgm:pt modelId="{663FD4FA-ABF8-4477-A98A-CC6E37D082E4}" type="pres">
      <dgm:prSet presAssocID="{B90A4C22-8A26-4C10-9AD6-DB54EC8FFE0E}" presName="dummy5a" presStyleCnt="0"/>
      <dgm:spPr/>
    </dgm:pt>
    <dgm:pt modelId="{60446B68-318E-4138-8CA2-EF5C814F93D8}" type="pres">
      <dgm:prSet presAssocID="{B90A4C22-8A26-4C10-9AD6-DB54EC8FFE0E}" presName="dummy5b" presStyleCnt="0"/>
      <dgm:spPr/>
    </dgm:pt>
    <dgm:pt modelId="{C3819328-FB91-40BE-BF2B-A16496E58A40}" type="pres">
      <dgm:prSet presAssocID="{B90A4C22-8A26-4C10-9AD6-DB54EC8FFE0E}" presName="wedge5Tx" presStyleLbl="node1" presStyleIdx="4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6884121-6B62-47AC-BB4A-9916D9E58ACF}" type="pres">
      <dgm:prSet presAssocID="{B90A4C22-8A26-4C10-9AD6-DB54EC8FFE0E}" presName="wedge6" presStyleLbl="node1" presStyleIdx="5" presStyleCnt="6"/>
      <dgm:spPr/>
      <dgm:t>
        <a:bodyPr/>
        <a:lstStyle/>
        <a:p>
          <a:endParaRPr lang="zh-CN" altLang="en-US"/>
        </a:p>
      </dgm:t>
    </dgm:pt>
    <dgm:pt modelId="{9FFACE86-A0D5-4980-8E0A-3783F9773091}" type="pres">
      <dgm:prSet presAssocID="{B90A4C22-8A26-4C10-9AD6-DB54EC8FFE0E}" presName="dummy6a" presStyleCnt="0"/>
      <dgm:spPr/>
    </dgm:pt>
    <dgm:pt modelId="{625BA594-9140-4EDF-81B1-99E34C303E84}" type="pres">
      <dgm:prSet presAssocID="{B90A4C22-8A26-4C10-9AD6-DB54EC8FFE0E}" presName="dummy6b" presStyleCnt="0"/>
      <dgm:spPr/>
    </dgm:pt>
    <dgm:pt modelId="{630169A4-437C-4340-9A01-704388A11F20}" type="pres">
      <dgm:prSet presAssocID="{B90A4C22-8A26-4C10-9AD6-DB54EC8FFE0E}" presName="wedge6Tx" presStyleLbl="node1" presStyleIdx="5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61936DD-064C-41F6-A2AD-67E248FFF1D0}" type="pres">
      <dgm:prSet presAssocID="{2CF075C5-3685-491A-9507-9239FA713B2E}" presName="arrowWedge1" presStyleLbl="fgSibTrans2D1" presStyleIdx="0" presStyleCnt="6"/>
      <dgm:spPr/>
    </dgm:pt>
    <dgm:pt modelId="{4ACED2B0-9E52-4A2B-8522-6C2CCD41C6BF}" type="pres">
      <dgm:prSet presAssocID="{2539A2F6-8082-4323-8E7A-CA73799714F0}" presName="arrowWedge2" presStyleLbl="fgSibTrans2D1" presStyleIdx="1" presStyleCnt="6"/>
      <dgm:spPr/>
    </dgm:pt>
    <dgm:pt modelId="{88377908-4415-4B57-ADB7-4CF0802B0221}" type="pres">
      <dgm:prSet presAssocID="{362BFCD2-12AB-471F-BA58-B5A4300DAEDD}" presName="arrowWedge3" presStyleLbl="fgSibTrans2D1" presStyleIdx="2" presStyleCnt="6"/>
      <dgm:spPr/>
    </dgm:pt>
    <dgm:pt modelId="{A7A667AB-9B44-4E61-A130-9AA0188740E9}" type="pres">
      <dgm:prSet presAssocID="{DFAFB8FE-2C01-404A-82C5-9EDC92846715}" presName="arrowWedge4" presStyleLbl="fgSibTrans2D1" presStyleIdx="3" presStyleCnt="6"/>
      <dgm:spPr/>
    </dgm:pt>
    <dgm:pt modelId="{DE320F00-6E24-4900-B67A-C03776F5C7EF}" type="pres">
      <dgm:prSet presAssocID="{55A0167B-41ED-4C24-84D2-2099D22E0D15}" presName="arrowWedge5" presStyleLbl="fgSibTrans2D1" presStyleIdx="4" presStyleCnt="6"/>
      <dgm:spPr/>
    </dgm:pt>
    <dgm:pt modelId="{2721604D-9F86-4212-ABC9-7202CDE3EE8C}" type="pres">
      <dgm:prSet presAssocID="{0C070DF3-0CFD-4431-8443-A0E705A13AD8}" presName="arrowWedge6" presStyleLbl="fgSibTrans2D1" presStyleIdx="5" presStyleCnt="6"/>
      <dgm:spPr/>
    </dgm:pt>
  </dgm:ptLst>
  <dgm:cxnLst>
    <dgm:cxn modelId="{9A8DAF96-84C0-4DC0-B401-967CF47FEB8E}" srcId="{B90A4C22-8A26-4C10-9AD6-DB54EC8FFE0E}" destId="{65189FFD-39F7-4572-B883-1362E0D471EA}" srcOrd="4" destOrd="0" parTransId="{7E9F701B-10F6-4265-B849-830734D20334}" sibTransId="{55A0167B-41ED-4C24-84D2-2099D22E0D15}"/>
    <dgm:cxn modelId="{1CD35E5D-9233-4D75-920A-41EBA545DAB3}" type="presOf" srcId="{E687EE7D-C255-4A98-B927-1BEC9DE1908A}" destId="{02F6957C-F1C8-446C-BF37-85867689E08B}" srcOrd="1" destOrd="0" presId="urn:microsoft.com/office/officeart/2005/8/layout/cycle8"/>
    <dgm:cxn modelId="{810D2269-E5B1-4418-AA49-3C5E714AB43F}" type="presOf" srcId="{946765B0-5440-4309-BC37-0CD43129FC11}" destId="{251CE5FF-9573-473A-AD0C-B8A0C933D1FB}" srcOrd="0" destOrd="0" presId="urn:microsoft.com/office/officeart/2005/8/layout/cycle8"/>
    <dgm:cxn modelId="{AA1AC903-A445-48C7-A370-A550FD7427CA}" type="presOf" srcId="{ADA8EF11-4AD7-477D-8DF0-90DF24996C14}" destId="{6704B74E-4D3D-4AE2-855A-B065B43A5E37}" srcOrd="1" destOrd="0" presId="urn:microsoft.com/office/officeart/2005/8/layout/cycle8"/>
    <dgm:cxn modelId="{033606BF-EBD0-4988-A8F9-77AEDD029181}" type="presOf" srcId="{B90A4C22-8A26-4C10-9AD6-DB54EC8FFE0E}" destId="{5D976B7C-CEE7-4792-AF53-743FD63C6D0F}" srcOrd="0" destOrd="0" presId="urn:microsoft.com/office/officeart/2005/8/layout/cycle8"/>
    <dgm:cxn modelId="{47D6B790-766B-46DB-8689-E59B9C3B2879}" srcId="{B90A4C22-8A26-4C10-9AD6-DB54EC8FFE0E}" destId="{946765B0-5440-4309-BC37-0CD43129FC11}" srcOrd="3" destOrd="0" parTransId="{EB18095B-0ABA-46BC-ADF3-1B6965F7C385}" sibTransId="{DFAFB8FE-2C01-404A-82C5-9EDC92846715}"/>
    <dgm:cxn modelId="{6B0F3059-C8FE-4355-AACD-C875F39DB08A}" type="presOf" srcId="{E687EE7D-C255-4A98-B927-1BEC9DE1908A}" destId="{48A25D5A-AC7F-454D-8154-B02EFB242EC7}" srcOrd="0" destOrd="0" presId="urn:microsoft.com/office/officeart/2005/8/layout/cycle8"/>
    <dgm:cxn modelId="{571628C9-05CA-4E80-B21B-E6F1AE9DE5F3}" type="presOf" srcId="{ADA8EF11-4AD7-477D-8DF0-90DF24996C14}" destId="{ECCB519B-7B13-44E4-9CFB-F536CEE50ECA}" srcOrd="0" destOrd="0" presId="urn:microsoft.com/office/officeart/2005/8/layout/cycle8"/>
    <dgm:cxn modelId="{D054C8B8-C2B0-49F3-AAB3-7CF90B536C9D}" srcId="{B90A4C22-8A26-4C10-9AD6-DB54EC8FFE0E}" destId="{27C3F977-B6C0-4580-9B24-4DCC1CA7125A}" srcOrd="0" destOrd="0" parTransId="{528BC1A8-712D-4B0E-996F-48FA969A6800}" sibTransId="{2CF075C5-3685-491A-9507-9239FA713B2E}"/>
    <dgm:cxn modelId="{4393DD71-6A1D-485D-BE98-79C6F1325F20}" type="presOf" srcId="{65189FFD-39F7-4572-B883-1362E0D471EA}" destId="{C3819328-FB91-40BE-BF2B-A16496E58A40}" srcOrd="1" destOrd="0" presId="urn:microsoft.com/office/officeart/2005/8/layout/cycle8"/>
    <dgm:cxn modelId="{945802A4-44F5-48DF-B659-7F109B0666DA}" type="presOf" srcId="{27C3F977-B6C0-4580-9B24-4DCC1CA7125A}" destId="{68FA0A96-7CE3-42F0-A01F-31F51DB01424}" srcOrd="0" destOrd="0" presId="urn:microsoft.com/office/officeart/2005/8/layout/cycle8"/>
    <dgm:cxn modelId="{3388B268-79AF-4947-9744-5A98E7EE2A5B}" srcId="{B90A4C22-8A26-4C10-9AD6-DB54EC8FFE0E}" destId="{ADA8EF11-4AD7-477D-8DF0-90DF24996C14}" srcOrd="1" destOrd="0" parTransId="{EE77F42C-C314-49CB-B13F-825D91029108}" sibTransId="{2539A2F6-8082-4323-8E7A-CA73799714F0}"/>
    <dgm:cxn modelId="{03D9FABA-DDF6-4112-90F6-6F6B7FE586B8}" type="presOf" srcId="{65189FFD-39F7-4572-B883-1362E0D471EA}" destId="{28116A0F-0D29-41B9-AA50-EAD72930C6B3}" srcOrd="0" destOrd="0" presId="urn:microsoft.com/office/officeart/2005/8/layout/cycle8"/>
    <dgm:cxn modelId="{7BFC14F1-9440-432B-A51E-9B87D8726EC1}" type="presOf" srcId="{27C3F977-B6C0-4580-9B24-4DCC1CA7125A}" destId="{9295AEDA-A237-4C6D-867A-0738E5D25BCC}" srcOrd="1" destOrd="0" presId="urn:microsoft.com/office/officeart/2005/8/layout/cycle8"/>
    <dgm:cxn modelId="{7D5A431F-C4A4-4EF8-81D7-BDF0014CA224}" srcId="{B90A4C22-8A26-4C10-9AD6-DB54EC8FFE0E}" destId="{E687EE7D-C255-4A98-B927-1BEC9DE1908A}" srcOrd="2" destOrd="0" parTransId="{9436E15B-B54E-486A-83D0-0D22600FC398}" sibTransId="{362BFCD2-12AB-471F-BA58-B5A4300DAEDD}"/>
    <dgm:cxn modelId="{732D7341-E991-41EE-9211-7C746699EB78}" type="presOf" srcId="{946765B0-5440-4309-BC37-0CD43129FC11}" destId="{F2BB1D6F-A244-4F95-85A5-BC2E6728B147}" srcOrd="1" destOrd="0" presId="urn:microsoft.com/office/officeart/2005/8/layout/cycle8"/>
    <dgm:cxn modelId="{E83F5C42-1D27-4256-BFFB-544B3DE8C98D}" srcId="{B90A4C22-8A26-4C10-9AD6-DB54EC8FFE0E}" destId="{30E7F986-7015-4685-BDD5-539815DEB7EE}" srcOrd="5" destOrd="0" parTransId="{8BDA17A5-87D6-406D-AAA8-D83D8FDAF64F}" sibTransId="{0C070DF3-0CFD-4431-8443-A0E705A13AD8}"/>
    <dgm:cxn modelId="{2E87D404-2C3A-4FDD-ADC6-63416333C99F}" type="presOf" srcId="{30E7F986-7015-4685-BDD5-539815DEB7EE}" destId="{630169A4-437C-4340-9A01-704388A11F20}" srcOrd="1" destOrd="0" presId="urn:microsoft.com/office/officeart/2005/8/layout/cycle8"/>
    <dgm:cxn modelId="{CEA80A1D-F742-46B5-8D34-63ED3E665C14}" type="presOf" srcId="{30E7F986-7015-4685-BDD5-539815DEB7EE}" destId="{96884121-6B62-47AC-BB4A-9916D9E58ACF}" srcOrd="0" destOrd="0" presId="urn:microsoft.com/office/officeart/2005/8/layout/cycle8"/>
    <dgm:cxn modelId="{D609D5F4-EBE8-4418-B7C4-E9A06BE6B398}" type="presParOf" srcId="{5D976B7C-CEE7-4792-AF53-743FD63C6D0F}" destId="{68FA0A96-7CE3-42F0-A01F-31F51DB01424}" srcOrd="0" destOrd="0" presId="urn:microsoft.com/office/officeart/2005/8/layout/cycle8"/>
    <dgm:cxn modelId="{8E22CAD7-61FE-4C08-B70B-6B3467A22459}" type="presParOf" srcId="{5D976B7C-CEE7-4792-AF53-743FD63C6D0F}" destId="{34D55947-DCFF-4586-927B-9E9F7CB5514E}" srcOrd="1" destOrd="0" presId="urn:microsoft.com/office/officeart/2005/8/layout/cycle8"/>
    <dgm:cxn modelId="{D1EE0468-0C32-4E92-ACBD-1BF86858D978}" type="presParOf" srcId="{5D976B7C-CEE7-4792-AF53-743FD63C6D0F}" destId="{80F166D1-7D5B-4855-9EBE-BCEE9551105E}" srcOrd="2" destOrd="0" presId="urn:microsoft.com/office/officeart/2005/8/layout/cycle8"/>
    <dgm:cxn modelId="{32CCE219-6D8C-4A22-981B-104833A7ADC5}" type="presParOf" srcId="{5D976B7C-CEE7-4792-AF53-743FD63C6D0F}" destId="{9295AEDA-A237-4C6D-867A-0738E5D25BCC}" srcOrd="3" destOrd="0" presId="urn:microsoft.com/office/officeart/2005/8/layout/cycle8"/>
    <dgm:cxn modelId="{5C69A9EF-7C56-4B8F-BBF1-57FD1C9EFCE8}" type="presParOf" srcId="{5D976B7C-CEE7-4792-AF53-743FD63C6D0F}" destId="{ECCB519B-7B13-44E4-9CFB-F536CEE50ECA}" srcOrd="4" destOrd="0" presId="urn:microsoft.com/office/officeart/2005/8/layout/cycle8"/>
    <dgm:cxn modelId="{3B206690-275F-499B-966E-47FDEB7A9CF2}" type="presParOf" srcId="{5D976B7C-CEE7-4792-AF53-743FD63C6D0F}" destId="{0C11A706-35F7-4B61-ADDB-BB149858117C}" srcOrd="5" destOrd="0" presId="urn:microsoft.com/office/officeart/2005/8/layout/cycle8"/>
    <dgm:cxn modelId="{C70504D5-50E3-427B-82B3-F8479B9965A1}" type="presParOf" srcId="{5D976B7C-CEE7-4792-AF53-743FD63C6D0F}" destId="{D090AE9E-DD17-457C-A207-2D5F065569FB}" srcOrd="6" destOrd="0" presId="urn:microsoft.com/office/officeart/2005/8/layout/cycle8"/>
    <dgm:cxn modelId="{A4B3A5D9-5A27-4CE6-B006-4845A9227A03}" type="presParOf" srcId="{5D976B7C-CEE7-4792-AF53-743FD63C6D0F}" destId="{6704B74E-4D3D-4AE2-855A-B065B43A5E37}" srcOrd="7" destOrd="0" presId="urn:microsoft.com/office/officeart/2005/8/layout/cycle8"/>
    <dgm:cxn modelId="{0FFB31A5-9049-4E2A-9D82-B64B164FC810}" type="presParOf" srcId="{5D976B7C-CEE7-4792-AF53-743FD63C6D0F}" destId="{48A25D5A-AC7F-454D-8154-B02EFB242EC7}" srcOrd="8" destOrd="0" presId="urn:microsoft.com/office/officeart/2005/8/layout/cycle8"/>
    <dgm:cxn modelId="{3D7AB490-3591-41E1-9294-6BF6D40A4A4B}" type="presParOf" srcId="{5D976B7C-CEE7-4792-AF53-743FD63C6D0F}" destId="{FF82B9FA-3D31-48C6-9A48-AF4C35E8687C}" srcOrd="9" destOrd="0" presId="urn:microsoft.com/office/officeart/2005/8/layout/cycle8"/>
    <dgm:cxn modelId="{D7B746FB-75CB-45B0-9CCE-8D0F7BFDDF96}" type="presParOf" srcId="{5D976B7C-CEE7-4792-AF53-743FD63C6D0F}" destId="{4F6F5A0F-F82B-4D94-B1A7-D0C71D2E6259}" srcOrd="10" destOrd="0" presId="urn:microsoft.com/office/officeart/2005/8/layout/cycle8"/>
    <dgm:cxn modelId="{43B7E85C-3986-4F17-855C-92619B12EFA5}" type="presParOf" srcId="{5D976B7C-CEE7-4792-AF53-743FD63C6D0F}" destId="{02F6957C-F1C8-446C-BF37-85867689E08B}" srcOrd="11" destOrd="0" presId="urn:microsoft.com/office/officeart/2005/8/layout/cycle8"/>
    <dgm:cxn modelId="{5284886A-AA6A-4620-A8C6-CF25F543A5CA}" type="presParOf" srcId="{5D976B7C-CEE7-4792-AF53-743FD63C6D0F}" destId="{251CE5FF-9573-473A-AD0C-B8A0C933D1FB}" srcOrd="12" destOrd="0" presId="urn:microsoft.com/office/officeart/2005/8/layout/cycle8"/>
    <dgm:cxn modelId="{79B6FD45-C618-4877-9146-E56246B678E5}" type="presParOf" srcId="{5D976B7C-CEE7-4792-AF53-743FD63C6D0F}" destId="{B2C0FA4C-D0B9-4574-BB5F-9334AFBCCA93}" srcOrd="13" destOrd="0" presId="urn:microsoft.com/office/officeart/2005/8/layout/cycle8"/>
    <dgm:cxn modelId="{D55FBC58-E405-4B7C-B96D-083B196A53D6}" type="presParOf" srcId="{5D976B7C-CEE7-4792-AF53-743FD63C6D0F}" destId="{CF5DC71B-44C4-469F-8A61-ABE523F670E4}" srcOrd="14" destOrd="0" presId="urn:microsoft.com/office/officeart/2005/8/layout/cycle8"/>
    <dgm:cxn modelId="{9A20318E-2E3C-427C-8B5E-418DD864F710}" type="presParOf" srcId="{5D976B7C-CEE7-4792-AF53-743FD63C6D0F}" destId="{F2BB1D6F-A244-4F95-85A5-BC2E6728B147}" srcOrd="15" destOrd="0" presId="urn:microsoft.com/office/officeart/2005/8/layout/cycle8"/>
    <dgm:cxn modelId="{F3FE4B71-BE9C-467A-8004-B515AE511F36}" type="presParOf" srcId="{5D976B7C-CEE7-4792-AF53-743FD63C6D0F}" destId="{28116A0F-0D29-41B9-AA50-EAD72930C6B3}" srcOrd="16" destOrd="0" presId="urn:microsoft.com/office/officeart/2005/8/layout/cycle8"/>
    <dgm:cxn modelId="{55E3E63F-6736-4EC2-AFCE-FE31E25155CE}" type="presParOf" srcId="{5D976B7C-CEE7-4792-AF53-743FD63C6D0F}" destId="{663FD4FA-ABF8-4477-A98A-CC6E37D082E4}" srcOrd="17" destOrd="0" presId="urn:microsoft.com/office/officeart/2005/8/layout/cycle8"/>
    <dgm:cxn modelId="{0402FBFC-6B26-4572-9DD0-FA495D99787E}" type="presParOf" srcId="{5D976B7C-CEE7-4792-AF53-743FD63C6D0F}" destId="{60446B68-318E-4138-8CA2-EF5C814F93D8}" srcOrd="18" destOrd="0" presId="urn:microsoft.com/office/officeart/2005/8/layout/cycle8"/>
    <dgm:cxn modelId="{F9FFBD74-DD7C-4DFD-A994-010C4EFD05FA}" type="presParOf" srcId="{5D976B7C-CEE7-4792-AF53-743FD63C6D0F}" destId="{C3819328-FB91-40BE-BF2B-A16496E58A40}" srcOrd="19" destOrd="0" presId="urn:microsoft.com/office/officeart/2005/8/layout/cycle8"/>
    <dgm:cxn modelId="{7EA3C10B-5827-438C-B762-4F8714632F3F}" type="presParOf" srcId="{5D976B7C-CEE7-4792-AF53-743FD63C6D0F}" destId="{96884121-6B62-47AC-BB4A-9916D9E58ACF}" srcOrd="20" destOrd="0" presId="urn:microsoft.com/office/officeart/2005/8/layout/cycle8"/>
    <dgm:cxn modelId="{9DBD234C-7B11-4695-922B-7A0EE2F92977}" type="presParOf" srcId="{5D976B7C-CEE7-4792-AF53-743FD63C6D0F}" destId="{9FFACE86-A0D5-4980-8E0A-3783F9773091}" srcOrd="21" destOrd="0" presId="urn:microsoft.com/office/officeart/2005/8/layout/cycle8"/>
    <dgm:cxn modelId="{CB8AAEC7-FB16-4FBB-9572-C56776427699}" type="presParOf" srcId="{5D976B7C-CEE7-4792-AF53-743FD63C6D0F}" destId="{625BA594-9140-4EDF-81B1-99E34C303E84}" srcOrd="22" destOrd="0" presId="urn:microsoft.com/office/officeart/2005/8/layout/cycle8"/>
    <dgm:cxn modelId="{E78FBEDC-EC66-46DF-AE6D-ED8BA140BB5A}" type="presParOf" srcId="{5D976B7C-CEE7-4792-AF53-743FD63C6D0F}" destId="{630169A4-437C-4340-9A01-704388A11F20}" srcOrd="23" destOrd="0" presId="urn:microsoft.com/office/officeart/2005/8/layout/cycle8"/>
    <dgm:cxn modelId="{04C583A0-5CBB-4218-AF44-F8ED0120FD90}" type="presParOf" srcId="{5D976B7C-CEE7-4792-AF53-743FD63C6D0F}" destId="{061936DD-064C-41F6-A2AD-67E248FFF1D0}" srcOrd="24" destOrd="0" presId="urn:microsoft.com/office/officeart/2005/8/layout/cycle8"/>
    <dgm:cxn modelId="{743A17EC-BE9F-42D8-920A-30C57EDFCB29}" type="presParOf" srcId="{5D976B7C-CEE7-4792-AF53-743FD63C6D0F}" destId="{4ACED2B0-9E52-4A2B-8522-6C2CCD41C6BF}" srcOrd="25" destOrd="0" presId="urn:microsoft.com/office/officeart/2005/8/layout/cycle8"/>
    <dgm:cxn modelId="{4151FE5F-191D-4FFF-8D03-3742C35D3D70}" type="presParOf" srcId="{5D976B7C-CEE7-4792-AF53-743FD63C6D0F}" destId="{88377908-4415-4B57-ADB7-4CF0802B0221}" srcOrd="26" destOrd="0" presId="urn:microsoft.com/office/officeart/2005/8/layout/cycle8"/>
    <dgm:cxn modelId="{86B52CA7-7190-4F6F-9AC4-081BC6591B5C}" type="presParOf" srcId="{5D976B7C-CEE7-4792-AF53-743FD63C6D0F}" destId="{A7A667AB-9B44-4E61-A130-9AA0188740E9}" srcOrd="27" destOrd="0" presId="urn:microsoft.com/office/officeart/2005/8/layout/cycle8"/>
    <dgm:cxn modelId="{3C52F4CA-76B8-4BB2-A2DB-9FC7450767D4}" type="presParOf" srcId="{5D976B7C-CEE7-4792-AF53-743FD63C6D0F}" destId="{DE320F00-6E24-4900-B67A-C03776F5C7EF}" srcOrd="28" destOrd="0" presId="urn:microsoft.com/office/officeart/2005/8/layout/cycle8"/>
    <dgm:cxn modelId="{776FFFD6-A0C4-4C21-A92B-86E7B9DC6A1F}" type="presParOf" srcId="{5D976B7C-CEE7-4792-AF53-743FD63C6D0F}" destId="{2721604D-9F86-4212-ABC9-7202CDE3EE8C}" srcOrd="29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A303F9D-4B2C-448B-9682-F51911421D79}">
      <dsp:nvSpPr>
        <dsp:cNvPr id="0" name=""/>
        <dsp:cNvSpPr/>
      </dsp:nvSpPr>
      <dsp:spPr>
        <a:xfrm>
          <a:off x="1619934" y="617956"/>
          <a:ext cx="4152948" cy="4152948"/>
        </a:xfrm>
        <a:prstGeom prst="blockArc">
          <a:avLst>
            <a:gd name="adj1" fmla="val 12050533"/>
            <a:gd name="adj2" fmla="val 16497738"/>
            <a:gd name="adj3" fmla="val 4642"/>
          </a:avLst>
        </a:prstGeom>
        <a:solidFill>
          <a:schemeClr val="accent2">
            <a:hueOff val="4681519"/>
            <a:satOff val="-5839"/>
            <a:lumOff val="1373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6EAEFC6-797E-4698-8BB5-7D2A5C310C96}">
      <dsp:nvSpPr>
        <dsp:cNvPr id="0" name=""/>
        <dsp:cNvSpPr/>
      </dsp:nvSpPr>
      <dsp:spPr>
        <a:xfrm>
          <a:off x="1598112" y="672856"/>
          <a:ext cx="4152948" cy="4152948"/>
        </a:xfrm>
        <a:prstGeom prst="blockArc">
          <a:avLst>
            <a:gd name="adj1" fmla="val 7678147"/>
            <a:gd name="adj2" fmla="val 12150667"/>
            <a:gd name="adj3" fmla="val 4642"/>
          </a:avLst>
        </a:prstGeom>
        <a:solidFill>
          <a:schemeClr val="accent2">
            <a:hueOff val="3511139"/>
            <a:satOff val="-4379"/>
            <a:lumOff val="103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7318663-D949-40BB-B405-247697AE788F}">
      <dsp:nvSpPr>
        <dsp:cNvPr id="0" name=""/>
        <dsp:cNvSpPr/>
      </dsp:nvSpPr>
      <dsp:spPr>
        <a:xfrm>
          <a:off x="1734732" y="789572"/>
          <a:ext cx="4152948" cy="4152948"/>
        </a:xfrm>
        <a:prstGeom prst="blockArc">
          <a:avLst>
            <a:gd name="adj1" fmla="val 2817189"/>
            <a:gd name="adj2" fmla="val 7982800"/>
            <a:gd name="adj3" fmla="val 4642"/>
          </a:avLst>
        </a:prstGeom>
        <a:solidFill>
          <a:schemeClr val="accent2">
            <a:hueOff val="2340759"/>
            <a:satOff val="-2919"/>
            <a:lumOff val="686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94B3851-BA0C-483F-B322-7B7B67FD4658}">
      <dsp:nvSpPr>
        <dsp:cNvPr id="0" name=""/>
        <dsp:cNvSpPr/>
      </dsp:nvSpPr>
      <dsp:spPr>
        <a:xfrm>
          <a:off x="1785675" y="743578"/>
          <a:ext cx="4152948" cy="4152948"/>
        </a:xfrm>
        <a:prstGeom prst="blockArc">
          <a:avLst>
            <a:gd name="adj1" fmla="val 20409112"/>
            <a:gd name="adj2" fmla="val 2933524"/>
            <a:gd name="adj3" fmla="val 4642"/>
          </a:avLst>
        </a:prstGeom>
        <a:solidFill>
          <a:schemeClr val="accent2">
            <a:hueOff val="1170380"/>
            <a:satOff val="-1460"/>
            <a:lumOff val="343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3491988-EADA-4277-B165-F7541CE5556D}">
      <dsp:nvSpPr>
        <dsp:cNvPr id="0" name=""/>
        <dsp:cNvSpPr/>
      </dsp:nvSpPr>
      <dsp:spPr>
        <a:xfrm>
          <a:off x="1746944" y="624980"/>
          <a:ext cx="4152948" cy="4152948"/>
        </a:xfrm>
        <a:prstGeom prst="blockArc">
          <a:avLst>
            <a:gd name="adj1" fmla="val 16282103"/>
            <a:gd name="adj2" fmla="val 20620606"/>
            <a:gd name="adj3" fmla="val 4642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FF22370-D670-4125-A357-714371FB566C}">
      <dsp:nvSpPr>
        <dsp:cNvPr id="0" name=""/>
        <dsp:cNvSpPr/>
      </dsp:nvSpPr>
      <dsp:spPr>
        <a:xfrm>
          <a:off x="2652241" y="1722058"/>
          <a:ext cx="2235075" cy="191247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>
              <a:latin typeface="+mj-ea"/>
              <a:ea typeface="+mj-ea"/>
            </a:rPr>
            <a:t>数字生存</a:t>
          </a:r>
          <a:endParaRPr lang="en-US" altLang="zh-CN" sz="2400" kern="1200" dirty="0" smtClean="0">
            <a:latin typeface="+mj-ea"/>
            <a:ea typeface="+mj-ea"/>
          </a:endParaRP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>
              <a:latin typeface="+mj-ea"/>
              <a:ea typeface="+mj-ea"/>
            </a:rPr>
            <a:t>能力</a:t>
          </a:r>
          <a:endParaRPr lang="zh-CN" altLang="en-US" sz="2400" kern="1200" dirty="0">
            <a:latin typeface="+mj-ea"/>
            <a:ea typeface="+mj-ea"/>
          </a:endParaRPr>
        </a:p>
      </dsp:txBody>
      <dsp:txXfrm>
        <a:off x="2979560" y="2002134"/>
        <a:ext cx="1580437" cy="1352326"/>
      </dsp:txXfrm>
    </dsp:sp>
    <dsp:sp modelId="{B2BD3BB2-B2E4-49EF-8C23-BCD066024386}">
      <dsp:nvSpPr>
        <dsp:cNvPr id="0" name=""/>
        <dsp:cNvSpPr/>
      </dsp:nvSpPr>
      <dsp:spPr>
        <a:xfrm>
          <a:off x="3047515" y="40966"/>
          <a:ext cx="1648678" cy="1265573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0" i="0" kern="1200" dirty="0" smtClean="0">
              <a:latin typeface="+mj-ea"/>
              <a:ea typeface="+mj-ea"/>
            </a:rPr>
            <a:t>信息</a:t>
          </a:r>
          <a:endParaRPr lang="en-US" altLang="zh-CN" sz="2400" b="0" i="0" kern="1200" dirty="0" smtClean="0">
            <a:latin typeface="+mj-ea"/>
            <a:ea typeface="+mj-ea"/>
          </a:endParaRP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0" i="0" kern="1200" dirty="0" smtClean="0">
              <a:latin typeface="+mj-ea"/>
              <a:ea typeface="+mj-ea"/>
            </a:rPr>
            <a:t>意识</a:t>
          </a:r>
          <a:endParaRPr lang="zh-CN" altLang="en-US" sz="2400" kern="1200" dirty="0">
            <a:latin typeface="+mj-ea"/>
            <a:ea typeface="+mj-ea"/>
          </a:endParaRPr>
        </a:p>
      </dsp:txBody>
      <dsp:txXfrm>
        <a:off x="3288958" y="226305"/>
        <a:ext cx="1165792" cy="894895"/>
      </dsp:txXfrm>
    </dsp:sp>
    <dsp:sp modelId="{A0C9E6D3-CF6B-43D9-B73F-68AF2EB00344}">
      <dsp:nvSpPr>
        <dsp:cNvPr id="0" name=""/>
        <dsp:cNvSpPr/>
      </dsp:nvSpPr>
      <dsp:spPr>
        <a:xfrm>
          <a:off x="4958942" y="1462027"/>
          <a:ext cx="1621997" cy="1338735"/>
        </a:xfrm>
        <a:prstGeom prst="ellipse">
          <a:avLst/>
        </a:prstGeom>
        <a:solidFill>
          <a:schemeClr val="accent2">
            <a:hueOff val="1170380"/>
            <a:satOff val="-1460"/>
            <a:lumOff val="34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0" i="0" kern="1200" dirty="0" smtClean="0">
              <a:latin typeface="+mj-ea"/>
              <a:ea typeface="+mj-ea"/>
            </a:rPr>
            <a:t>信息源</a:t>
          </a:r>
          <a:endParaRPr lang="zh-CN" altLang="en-US" sz="2400" kern="1200" dirty="0">
            <a:latin typeface="+mj-ea"/>
            <a:ea typeface="+mj-ea"/>
          </a:endParaRPr>
        </a:p>
      </dsp:txBody>
      <dsp:txXfrm>
        <a:off x="5196478" y="1658080"/>
        <a:ext cx="1146925" cy="946629"/>
      </dsp:txXfrm>
    </dsp:sp>
    <dsp:sp modelId="{EF59CC29-9A1D-4A5F-BF0E-6D399398C704}">
      <dsp:nvSpPr>
        <dsp:cNvPr id="0" name=""/>
        <dsp:cNvSpPr/>
      </dsp:nvSpPr>
      <dsp:spPr>
        <a:xfrm>
          <a:off x="4487176" y="3678938"/>
          <a:ext cx="1417051" cy="1338735"/>
        </a:xfrm>
        <a:prstGeom prst="ellipse">
          <a:avLst/>
        </a:prstGeom>
        <a:solidFill>
          <a:schemeClr val="accent2">
            <a:hueOff val="2340759"/>
            <a:satOff val="-2919"/>
            <a:lumOff val="68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0" i="0" kern="1200" dirty="0" smtClean="0">
              <a:latin typeface="+mj-ea"/>
              <a:ea typeface="+mj-ea"/>
            </a:rPr>
            <a:t>知识</a:t>
          </a:r>
          <a:endParaRPr lang="en-US" altLang="zh-CN" sz="2400" b="0" i="0" kern="1200" dirty="0" smtClean="0">
            <a:latin typeface="+mj-ea"/>
            <a:ea typeface="+mj-ea"/>
          </a:endParaRP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0" i="0" kern="1200" dirty="0" smtClean="0">
              <a:latin typeface="+mj-ea"/>
              <a:ea typeface="+mj-ea"/>
            </a:rPr>
            <a:t>获取</a:t>
          </a:r>
          <a:endParaRPr lang="zh-CN" altLang="en-US" sz="2400" kern="1200" dirty="0">
            <a:latin typeface="+mj-ea"/>
            <a:ea typeface="+mj-ea"/>
          </a:endParaRPr>
        </a:p>
      </dsp:txBody>
      <dsp:txXfrm>
        <a:off x="4694698" y="3874991"/>
        <a:ext cx="1002007" cy="946629"/>
      </dsp:txXfrm>
    </dsp:sp>
    <dsp:sp modelId="{08FB90F2-3888-4170-921E-55647103C4C9}">
      <dsp:nvSpPr>
        <dsp:cNvPr id="0" name=""/>
        <dsp:cNvSpPr/>
      </dsp:nvSpPr>
      <dsp:spPr>
        <a:xfrm>
          <a:off x="1656186" y="3678942"/>
          <a:ext cx="1541058" cy="1338735"/>
        </a:xfrm>
        <a:prstGeom prst="ellipse">
          <a:avLst/>
        </a:prstGeom>
        <a:solidFill>
          <a:schemeClr val="accent2">
            <a:hueOff val="3511139"/>
            <a:satOff val="-4379"/>
            <a:lumOff val="103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0" i="0" kern="1200" dirty="0" smtClean="0">
              <a:latin typeface="+mj-ea"/>
              <a:ea typeface="+mj-ea"/>
            </a:rPr>
            <a:t>知识</a:t>
          </a:r>
          <a:endParaRPr lang="en-US" altLang="zh-CN" sz="2400" b="0" i="0" kern="1200" dirty="0" smtClean="0">
            <a:latin typeface="+mj-ea"/>
            <a:ea typeface="+mj-ea"/>
          </a:endParaRP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0" i="0" kern="1200" dirty="0" smtClean="0">
              <a:latin typeface="+mj-ea"/>
              <a:ea typeface="+mj-ea"/>
            </a:rPr>
            <a:t>利用</a:t>
          </a:r>
          <a:endParaRPr lang="zh-CN" altLang="en-US" sz="2400" kern="1200" dirty="0">
            <a:latin typeface="+mj-ea"/>
            <a:ea typeface="+mj-ea"/>
          </a:endParaRPr>
        </a:p>
      </dsp:txBody>
      <dsp:txXfrm>
        <a:off x="1881869" y="3874995"/>
        <a:ext cx="1089692" cy="946629"/>
      </dsp:txXfrm>
    </dsp:sp>
    <dsp:sp modelId="{E4C48605-BACC-493F-9439-6E20174E61AF}">
      <dsp:nvSpPr>
        <dsp:cNvPr id="0" name=""/>
        <dsp:cNvSpPr/>
      </dsp:nvSpPr>
      <dsp:spPr>
        <a:xfrm>
          <a:off x="935031" y="1303410"/>
          <a:ext cx="1731640" cy="1338735"/>
        </a:xfrm>
        <a:prstGeom prst="ellipse">
          <a:avLst/>
        </a:prstGeom>
        <a:solidFill>
          <a:schemeClr val="accent2">
            <a:hueOff val="4681519"/>
            <a:satOff val="-5839"/>
            <a:lumOff val="137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>
              <a:latin typeface="+mj-ea"/>
              <a:ea typeface="+mj-ea"/>
            </a:rPr>
            <a:t>信息</a:t>
          </a:r>
          <a:endParaRPr lang="en-US" altLang="zh-CN" sz="2400" kern="1200" dirty="0" smtClean="0">
            <a:latin typeface="+mj-ea"/>
            <a:ea typeface="+mj-ea"/>
          </a:endParaRP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>
              <a:latin typeface="+mj-ea"/>
              <a:ea typeface="+mj-ea"/>
            </a:rPr>
            <a:t>道德</a:t>
          </a:r>
          <a:endParaRPr lang="zh-CN" altLang="en-US" sz="2400" kern="1200" dirty="0">
            <a:latin typeface="+mj-ea"/>
            <a:ea typeface="+mj-ea"/>
          </a:endParaRPr>
        </a:p>
      </dsp:txBody>
      <dsp:txXfrm>
        <a:off x="1188624" y="1499463"/>
        <a:ext cx="1224454" cy="94662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748B0EC-1C5A-495F-BD3B-C9CFC2941D25}">
      <dsp:nvSpPr>
        <dsp:cNvPr id="0" name=""/>
        <dsp:cNvSpPr/>
      </dsp:nvSpPr>
      <dsp:spPr>
        <a:xfrm>
          <a:off x="1848645" y="628828"/>
          <a:ext cx="3156394" cy="3336908"/>
        </a:xfrm>
        <a:prstGeom prst="blockArc">
          <a:avLst>
            <a:gd name="adj1" fmla="val 10121561"/>
            <a:gd name="adj2" fmla="val 16499922"/>
            <a:gd name="adj3" fmla="val 4640"/>
          </a:avLst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986899E-76F8-4CD3-9681-2DCAB95E160F}">
      <dsp:nvSpPr>
        <dsp:cNvPr id="0" name=""/>
        <dsp:cNvSpPr/>
      </dsp:nvSpPr>
      <dsp:spPr>
        <a:xfrm>
          <a:off x="1730275" y="382232"/>
          <a:ext cx="4088763" cy="3585927"/>
        </a:xfrm>
        <a:prstGeom prst="blockArc">
          <a:avLst>
            <a:gd name="adj1" fmla="val 21493035"/>
            <a:gd name="adj2" fmla="val 10693035"/>
            <a:gd name="adj3" fmla="val 3970"/>
          </a:avLst>
        </a:prstGeom>
        <a:solidFill>
          <a:schemeClr val="accent3">
            <a:hueOff val="5625132"/>
            <a:satOff val="-8440"/>
            <a:lumOff val="-1373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13EE255-6A51-46FD-AE8F-EAD3B9FFDDCB}">
      <dsp:nvSpPr>
        <dsp:cNvPr id="0" name=""/>
        <dsp:cNvSpPr/>
      </dsp:nvSpPr>
      <dsp:spPr>
        <a:xfrm>
          <a:off x="2400567" y="558276"/>
          <a:ext cx="3342539" cy="3343729"/>
        </a:xfrm>
        <a:prstGeom prst="blockArc">
          <a:avLst>
            <a:gd name="adj1" fmla="val 15186932"/>
            <a:gd name="adj2" fmla="val 560744"/>
            <a:gd name="adj3" fmla="val 464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F4E5A26-0078-4E97-8FC2-9D7FCC27D4FB}">
      <dsp:nvSpPr>
        <dsp:cNvPr id="0" name=""/>
        <dsp:cNvSpPr/>
      </dsp:nvSpPr>
      <dsp:spPr>
        <a:xfrm>
          <a:off x="2967440" y="1915229"/>
          <a:ext cx="1451831" cy="1433958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>
              <a:latin typeface="+mj-ea"/>
              <a:ea typeface="+mj-ea"/>
            </a:rPr>
            <a:t>三位一体服务</a:t>
          </a:r>
          <a:endParaRPr lang="zh-CN" altLang="en-US" sz="2400" kern="1200" dirty="0">
            <a:latin typeface="+mj-ea"/>
            <a:ea typeface="+mj-ea"/>
          </a:endParaRPr>
        </a:p>
      </dsp:txBody>
      <dsp:txXfrm>
        <a:off x="3180056" y="2125227"/>
        <a:ext cx="1026599" cy="1013962"/>
      </dsp:txXfrm>
    </dsp:sp>
    <dsp:sp modelId="{61F6C42D-FFB6-4372-98EB-437AE816D1C7}">
      <dsp:nvSpPr>
        <dsp:cNvPr id="0" name=""/>
        <dsp:cNvSpPr/>
      </dsp:nvSpPr>
      <dsp:spPr>
        <a:xfrm>
          <a:off x="2758130" y="-22386"/>
          <a:ext cx="1635113" cy="1235825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CN" altLang="en-US" sz="2400" kern="1200" dirty="0" smtClean="0">
              <a:latin typeface="+mj-ea"/>
              <a:ea typeface="+mj-ea"/>
            </a:rPr>
            <a:t>空间</a:t>
          </a:r>
          <a:endParaRPr lang="en-US" altLang="zh-CN" sz="2400" kern="1200" dirty="0" smtClean="0">
            <a:latin typeface="+mj-ea"/>
            <a:ea typeface="+mj-ea"/>
          </a:endParaRPr>
        </a:p>
        <a:p>
          <a:pPr lvl="0" algn="ctr" defTabSz="10668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CN" altLang="en-US" sz="2400" kern="1200" dirty="0" smtClean="0">
              <a:latin typeface="+mj-ea"/>
              <a:ea typeface="+mj-ea"/>
            </a:rPr>
            <a:t>服务</a:t>
          </a:r>
          <a:endParaRPr lang="zh-CN" altLang="en-US" sz="2400" kern="1200" dirty="0">
            <a:latin typeface="+mj-ea"/>
            <a:ea typeface="+mj-ea"/>
          </a:endParaRPr>
        </a:p>
      </dsp:txBody>
      <dsp:txXfrm>
        <a:off x="2997587" y="158596"/>
        <a:ext cx="1156199" cy="873861"/>
      </dsp:txXfrm>
    </dsp:sp>
    <dsp:sp modelId="{1847CA89-50C1-47AF-AC86-C0EA367D302B}">
      <dsp:nvSpPr>
        <dsp:cNvPr id="0" name=""/>
        <dsp:cNvSpPr/>
      </dsp:nvSpPr>
      <dsp:spPr>
        <a:xfrm>
          <a:off x="4968556" y="1865981"/>
          <a:ext cx="1577720" cy="1283131"/>
        </a:xfrm>
        <a:prstGeom prst="ellipse">
          <a:avLst/>
        </a:prstGeom>
        <a:solidFill>
          <a:schemeClr val="accent3">
            <a:hueOff val="5625132"/>
            <a:satOff val="-8440"/>
            <a:lumOff val="-137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>
              <a:latin typeface="+mj-ea"/>
              <a:ea typeface="+mj-ea"/>
            </a:rPr>
            <a:t>科研对接服务</a:t>
          </a:r>
          <a:endParaRPr lang="zh-CN" altLang="en-US" sz="2400" kern="1200" dirty="0">
            <a:latin typeface="+mj-ea"/>
            <a:ea typeface="+mj-ea"/>
          </a:endParaRPr>
        </a:p>
      </dsp:txBody>
      <dsp:txXfrm>
        <a:off x="5199608" y="2053891"/>
        <a:ext cx="1115616" cy="907311"/>
      </dsp:txXfrm>
    </dsp:sp>
    <dsp:sp modelId="{575E8FD8-2BBB-459D-AB41-90E0196434A3}">
      <dsp:nvSpPr>
        <dsp:cNvPr id="0" name=""/>
        <dsp:cNvSpPr/>
      </dsp:nvSpPr>
      <dsp:spPr>
        <a:xfrm>
          <a:off x="1008118" y="2062663"/>
          <a:ext cx="1487256" cy="1139117"/>
        </a:xfrm>
        <a:prstGeom prst="ellipse">
          <a:avLst/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>
              <a:latin typeface="+mj-ea"/>
              <a:ea typeface="+mj-ea"/>
            </a:rPr>
            <a:t>网络化服务</a:t>
          </a:r>
          <a:endParaRPr lang="zh-CN" altLang="en-US" sz="2400" kern="1200" dirty="0">
            <a:latin typeface="+mj-ea"/>
            <a:ea typeface="+mj-ea"/>
          </a:endParaRPr>
        </a:p>
      </dsp:txBody>
      <dsp:txXfrm>
        <a:off x="1225922" y="2229483"/>
        <a:ext cx="1051648" cy="80547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8802324-835B-41F2-8809-4F9E13071BE5}">
      <dsp:nvSpPr>
        <dsp:cNvPr id="0" name=""/>
        <dsp:cNvSpPr/>
      </dsp:nvSpPr>
      <dsp:spPr>
        <a:xfrm>
          <a:off x="2142864" y="716971"/>
          <a:ext cx="4291938" cy="4291938"/>
        </a:xfrm>
        <a:prstGeom prst="blockArc">
          <a:avLst>
            <a:gd name="adj1" fmla="val 9219703"/>
            <a:gd name="adj2" fmla="val 16360633"/>
            <a:gd name="adj3" fmla="val 4644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D3D4312-5DF3-4567-9F7B-32216A07999A}">
      <dsp:nvSpPr>
        <dsp:cNvPr id="0" name=""/>
        <dsp:cNvSpPr/>
      </dsp:nvSpPr>
      <dsp:spPr>
        <a:xfrm>
          <a:off x="2203277" y="850559"/>
          <a:ext cx="4291938" cy="4291938"/>
        </a:xfrm>
        <a:prstGeom prst="blockArc">
          <a:avLst>
            <a:gd name="adj1" fmla="val 956697"/>
            <a:gd name="adj2" fmla="val 9460203"/>
            <a:gd name="adj3" fmla="val 4644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C7B9D2E-19B1-450B-BD21-8FBB8CD1D5FB}">
      <dsp:nvSpPr>
        <dsp:cNvPr id="0" name=""/>
        <dsp:cNvSpPr/>
      </dsp:nvSpPr>
      <dsp:spPr>
        <a:xfrm>
          <a:off x="2245511" y="719253"/>
          <a:ext cx="4291938" cy="4291938"/>
        </a:xfrm>
        <a:prstGeom prst="blockArc">
          <a:avLst>
            <a:gd name="adj1" fmla="val 16192229"/>
            <a:gd name="adj2" fmla="val 1182949"/>
            <a:gd name="adj3" fmla="val 4644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5341525-1925-45F4-BC2A-678E54A4B798}">
      <dsp:nvSpPr>
        <dsp:cNvPr id="0" name=""/>
        <dsp:cNvSpPr/>
      </dsp:nvSpPr>
      <dsp:spPr>
        <a:xfrm>
          <a:off x="3312369" y="1872211"/>
          <a:ext cx="1977279" cy="1977279"/>
        </a:xfrm>
        <a:prstGeom prst="ellipse">
          <a:avLst/>
        </a:prstGeom>
        <a:solidFill>
          <a:srgbClr val="C0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 smtClean="0">
              <a:latin typeface="+mj-ea"/>
              <a:ea typeface="+mj-ea"/>
            </a:rPr>
            <a:t>数字文献服务</a:t>
          </a:r>
          <a:endParaRPr lang="zh-CN" altLang="en-US" sz="2800" kern="1200" dirty="0">
            <a:latin typeface="+mj-ea"/>
            <a:ea typeface="+mj-ea"/>
          </a:endParaRPr>
        </a:p>
      </dsp:txBody>
      <dsp:txXfrm>
        <a:off x="3601935" y="2161777"/>
        <a:ext cx="1398147" cy="1398147"/>
      </dsp:txXfrm>
    </dsp:sp>
    <dsp:sp modelId="{8244FEA9-3CB5-45D7-9A39-E3E1EE4A18B5}">
      <dsp:nvSpPr>
        <dsp:cNvPr id="0" name=""/>
        <dsp:cNvSpPr/>
      </dsp:nvSpPr>
      <dsp:spPr>
        <a:xfrm>
          <a:off x="3527814" y="22277"/>
          <a:ext cx="1717856" cy="1493619"/>
        </a:xfrm>
        <a:prstGeom prst="ellipse">
          <a:avLst/>
        </a:prstGeom>
        <a:solidFill>
          <a:schemeClr val="tx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 smtClean="0">
              <a:latin typeface="+mj-ea"/>
              <a:ea typeface="+mj-ea"/>
            </a:rPr>
            <a:t>战略情报服务</a:t>
          </a:r>
          <a:endParaRPr lang="zh-CN" altLang="en-US" sz="2800" kern="1200" dirty="0">
            <a:latin typeface="+mj-ea"/>
            <a:ea typeface="+mj-ea"/>
          </a:endParaRPr>
        </a:p>
      </dsp:txBody>
      <dsp:txXfrm>
        <a:off x="3779388" y="241012"/>
        <a:ext cx="1214708" cy="1056149"/>
      </dsp:txXfrm>
    </dsp:sp>
    <dsp:sp modelId="{F2B38614-76D2-4E19-8273-8886E3425559}">
      <dsp:nvSpPr>
        <dsp:cNvPr id="0" name=""/>
        <dsp:cNvSpPr/>
      </dsp:nvSpPr>
      <dsp:spPr>
        <a:xfrm>
          <a:off x="5472616" y="2664297"/>
          <a:ext cx="1784251" cy="1816141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 smtClean="0">
              <a:latin typeface="+mj-ea"/>
              <a:ea typeface="+mj-ea"/>
            </a:rPr>
            <a:t>学科知识服务</a:t>
          </a:r>
          <a:endParaRPr lang="zh-CN" altLang="en-US" sz="2800" kern="1200" dirty="0">
            <a:latin typeface="+mj-ea"/>
            <a:ea typeface="+mj-ea"/>
          </a:endParaRPr>
        </a:p>
      </dsp:txBody>
      <dsp:txXfrm>
        <a:off x="5733914" y="2930265"/>
        <a:ext cx="1261655" cy="1284205"/>
      </dsp:txXfrm>
    </dsp:sp>
    <dsp:sp modelId="{966A7CAB-31D1-4136-9476-FA2D48548C6B}">
      <dsp:nvSpPr>
        <dsp:cNvPr id="0" name=""/>
        <dsp:cNvSpPr/>
      </dsp:nvSpPr>
      <dsp:spPr>
        <a:xfrm>
          <a:off x="1584166" y="3024334"/>
          <a:ext cx="1652250" cy="1537204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 smtClean="0">
              <a:latin typeface="+mj-ea"/>
              <a:ea typeface="+mj-ea"/>
            </a:rPr>
            <a:t>分析评价服务</a:t>
          </a:r>
          <a:endParaRPr lang="zh-CN" altLang="en-US" sz="2800" kern="1200" dirty="0">
            <a:latin typeface="+mj-ea"/>
            <a:ea typeface="+mj-ea"/>
          </a:endParaRPr>
        </a:p>
      </dsp:txBody>
      <dsp:txXfrm>
        <a:off x="1826132" y="3249452"/>
        <a:ext cx="1168318" cy="108696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FA0A96-7CE3-42F0-A01F-31F51DB01424}">
      <dsp:nvSpPr>
        <dsp:cNvPr id="0" name=""/>
        <dsp:cNvSpPr/>
      </dsp:nvSpPr>
      <dsp:spPr>
        <a:xfrm>
          <a:off x="1872574" y="319390"/>
          <a:ext cx="4520063" cy="4520063"/>
        </a:xfrm>
        <a:prstGeom prst="pie">
          <a:avLst>
            <a:gd name="adj1" fmla="val 16200000"/>
            <a:gd name="adj2" fmla="val 1980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200" kern="1200" dirty="0" smtClean="0"/>
            <a:t>人</a:t>
          </a:r>
          <a:endParaRPr lang="zh-CN" altLang="en-US" sz="4200" kern="1200" dirty="0"/>
        </a:p>
      </dsp:txBody>
      <dsp:txXfrm>
        <a:off x="4240226" y="896774"/>
        <a:ext cx="1183826" cy="914774"/>
      </dsp:txXfrm>
    </dsp:sp>
    <dsp:sp modelId="{ECCB519B-7B13-44E4-9CFB-F536CEE50ECA}">
      <dsp:nvSpPr>
        <dsp:cNvPr id="0" name=""/>
        <dsp:cNvSpPr/>
      </dsp:nvSpPr>
      <dsp:spPr>
        <a:xfrm>
          <a:off x="1926384" y="412482"/>
          <a:ext cx="4520063" cy="4520063"/>
        </a:xfrm>
        <a:prstGeom prst="pie">
          <a:avLst>
            <a:gd name="adj1" fmla="val 19800000"/>
            <a:gd name="adj2" fmla="val 1800000"/>
          </a:avLst>
        </a:prstGeom>
        <a:solidFill>
          <a:schemeClr val="accent2">
            <a:hueOff val="936304"/>
            <a:satOff val="-1168"/>
            <a:lumOff val="27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200" kern="1200" dirty="0" smtClean="0"/>
            <a:t>管理</a:t>
          </a:r>
          <a:endParaRPr lang="zh-CN" altLang="en-US" sz="4200" kern="1200" dirty="0"/>
        </a:p>
      </dsp:txBody>
      <dsp:txXfrm>
        <a:off x="4993570" y="2242031"/>
        <a:ext cx="1237636" cy="887869"/>
      </dsp:txXfrm>
    </dsp:sp>
    <dsp:sp modelId="{48A25D5A-AC7F-454D-8154-B02EFB242EC7}">
      <dsp:nvSpPr>
        <dsp:cNvPr id="0" name=""/>
        <dsp:cNvSpPr/>
      </dsp:nvSpPr>
      <dsp:spPr>
        <a:xfrm>
          <a:off x="1872574" y="505574"/>
          <a:ext cx="4520063" cy="4520063"/>
        </a:xfrm>
        <a:prstGeom prst="pie">
          <a:avLst>
            <a:gd name="adj1" fmla="val 1800000"/>
            <a:gd name="adj2" fmla="val 5400000"/>
          </a:avLst>
        </a:prstGeom>
        <a:solidFill>
          <a:schemeClr val="accent2">
            <a:hueOff val="1872608"/>
            <a:satOff val="-2336"/>
            <a:lumOff val="54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200" kern="1200" dirty="0" smtClean="0"/>
            <a:t>技术</a:t>
          </a:r>
          <a:endParaRPr lang="zh-CN" altLang="en-US" sz="4200" kern="1200" dirty="0"/>
        </a:p>
      </dsp:txBody>
      <dsp:txXfrm>
        <a:off x="4240226" y="3560383"/>
        <a:ext cx="1183826" cy="914774"/>
      </dsp:txXfrm>
    </dsp:sp>
    <dsp:sp modelId="{251CE5FF-9573-473A-AD0C-B8A0C933D1FB}">
      <dsp:nvSpPr>
        <dsp:cNvPr id="0" name=""/>
        <dsp:cNvSpPr/>
      </dsp:nvSpPr>
      <dsp:spPr>
        <a:xfrm>
          <a:off x="1764953" y="505574"/>
          <a:ext cx="4520063" cy="4520063"/>
        </a:xfrm>
        <a:prstGeom prst="pie">
          <a:avLst>
            <a:gd name="adj1" fmla="val 5400000"/>
            <a:gd name="adj2" fmla="val 9000000"/>
          </a:avLst>
        </a:prstGeom>
        <a:solidFill>
          <a:schemeClr val="accent2">
            <a:hueOff val="2808911"/>
            <a:satOff val="-3503"/>
            <a:lumOff val="82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200" kern="1200" dirty="0" smtClean="0"/>
            <a:t>设施</a:t>
          </a:r>
          <a:endParaRPr lang="zh-CN" altLang="en-US" sz="4200" kern="1200" dirty="0"/>
        </a:p>
      </dsp:txBody>
      <dsp:txXfrm>
        <a:off x="2733538" y="3560383"/>
        <a:ext cx="1183826" cy="914774"/>
      </dsp:txXfrm>
    </dsp:sp>
    <dsp:sp modelId="{28116A0F-0D29-41B9-AA50-EAD72930C6B3}">
      <dsp:nvSpPr>
        <dsp:cNvPr id="0" name=""/>
        <dsp:cNvSpPr/>
      </dsp:nvSpPr>
      <dsp:spPr>
        <a:xfrm>
          <a:off x="1711143" y="412482"/>
          <a:ext cx="4520063" cy="4520063"/>
        </a:xfrm>
        <a:prstGeom prst="pie">
          <a:avLst>
            <a:gd name="adj1" fmla="val 9000000"/>
            <a:gd name="adj2" fmla="val 12600000"/>
          </a:avLst>
        </a:prstGeom>
        <a:solidFill>
          <a:schemeClr val="accent2">
            <a:hueOff val="3745215"/>
            <a:satOff val="-4671"/>
            <a:lumOff val="109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200" kern="1200" dirty="0" smtClean="0"/>
            <a:t>资源</a:t>
          </a:r>
          <a:endParaRPr lang="zh-CN" altLang="en-US" sz="4200" kern="1200" dirty="0"/>
        </a:p>
      </dsp:txBody>
      <dsp:txXfrm>
        <a:off x="1926384" y="2242031"/>
        <a:ext cx="1237636" cy="887869"/>
      </dsp:txXfrm>
    </dsp:sp>
    <dsp:sp modelId="{96884121-6B62-47AC-BB4A-9916D9E58ACF}">
      <dsp:nvSpPr>
        <dsp:cNvPr id="0" name=""/>
        <dsp:cNvSpPr/>
      </dsp:nvSpPr>
      <dsp:spPr>
        <a:xfrm>
          <a:off x="1764953" y="319390"/>
          <a:ext cx="4520063" cy="4520063"/>
        </a:xfrm>
        <a:prstGeom prst="pie">
          <a:avLst>
            <a:gd name="adj1" fmla="val 12600000"/>
            <a:gd name="adj2" fmla="val 16200000"/>
          </a:avLst>
        </a:prstGeom>
        <a:solidFill>
          <a:schemeClr val="accent2">
            <a:hueOff val="4681519"/>
            <a:satOff val="-5839"/>
            <a:lumOff val="137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200" kern="1200" dirty="0" smtClean="0"/>
            <a:t>服务</a:t>
          </a:r>
          <a:endParaRPr lang="zh-CN" altLang="en-US" sz="4200" kern="1200" dirty="0"/>
        </a:p>
      </dsp:txBody>
      <dsp:txXfrm>
        <a:off x="2733538" y="896774"/>
        <a:ext cx="1183826" cy="914774"/>
      </dsp:txXfrm>
    </dsp:sp>
    <dsp:sp modelId="{061936DD-064C-41F6-A2AD-67E248FFF1D0}">
      <dsp:nvSpPr>
        <dsp:cNvPr id="0" name=""/>
        <dsp:cNvSpPr/>
      </dsp:nvSpPr>
      <dsp:spPr>
        <a:xfrm>
          <a:off x="1592595" y="39576"/>
          <a:ext cx="5079690" cy="5079690"/>
        </a:xfrm>
        <a:prstGeom prst="circularArrow">
          <a:avLst>
            <a:gd name="adj1" fmla="val 5085"/>
            <a:gd name="adj2" fmla="val 327528"/>
            <a:gd name="adj3" fmla="val 19472472"/>
            <a:gd name="adj4" fmla="val 16200251"/>
            <a:gd name="adj5" fmla="val 5932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ACED2B0-9E52-4A2B-8522-6C2CCD41C6BF}">
      <dsp:nvSpPr>
        <dsp:cNvPr id="0" name=""/>
        <dsp:cNvSpPr/>
      </dsp:nvSpPr>
      <dsp:spPr>
        <a:xfrm>
          <a:off x="1646405" y="132668"/>
          <a:ext cx="5079690" cy="5079690"/>
        </a:xfrm>
        <a:prstGeom prst="circularArrow">
          <a:avLst>
            <a:gd name="adj1" fmla="val 5085"/>
            <a:gd name="adj2" fmla="val 327528"/>
            <a:gd name="adj3" fmla="val 1472472"/>
            <a:gd name="adj4" fmla="val 19800000"/>
            <a:gd name="adj5" fmla="val 5932"/>
          </a:avLst>
        </a:prstGeom>
        <a:solidFill>
          <a:schemeClr val="accent2">
            <a:hueOff val="936304"/>
            <a:satOff val="-1168"/>
            <a:lumOff val="275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8377908-4415-4B57-ADB7-4CF0802B0221}">
      <dsp:nvSpPr>
        <dsp:cNvPr id="0" name=""/>
        <dsp:cNvSpPr/>
      </dsp:nvSpPr>
      <dsp:spPr>
        <a:xfrm>
          <a:off x="1592595" y="225760"/>
          <a:ext cx="5079690" cy="5079690"/>
        </a:xfrm>
        <a:prstGeom prst="circularArrow">
          <a:avLst>
            <a:gd name="adj1" fmla="val 5085"/>
            <a:gd name="adj2" fmla="val 327528"/>
            <a:gd name="adj3" fmla="val 5072221"/>
            <a:gd name="adj4" fmla="val 1800000"/>
            <a:gd name="adj5" fmla="val 5932"/>
          </a:avLst>
        </a:prstGeom>
        <a:solidFill>
          <a:schemeClr val="accent2">
            <a:hueOff val="1872608"/>
            <a:satOff val="-2336"/>
            <a:lumOff val="549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7A667AB-9B44-4E61-A130-9AA0188740E9}">
      <dsp:nvSpPr>
        <dsp:cNvPr id="0" name=""/>
        <dsp:cNvSpPr/>
      </dsp:nvSpPr>
      <dsp:spPr>
        <a:xfrm>
          <a:off x="1485305" y="225760"/>
          <a:ext cx="5079690" cy="5079690"/>
        </a:xfrm>
        <a:prstGeom prst="circularArrow">
          <a:avLst>
            <a:gd name="adj1" fmla="val 5085"/>
            <a:gd name="adj2" fmla="val 327528"/>
            <a:gd name="adj3" fmla="val 8672472"/>
            <a:gd name="adj4" fmla="val 5400251"/>
            <a:gd name="adj5" fmla="val 5932"/>
          </a:avLst>
        </a:prstGeom>
        <a:solidFill>
          <a:schemeClr val="accent2">
            <a:hueOff val="2808911"/>
            <a:satOff val="-3503"/>
            <a:lumOff val="824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E320F00-6E24-4900-B67A-C03776F5C7EF}">
      <dsp:nvSpPr>
        <dsp:cNvPr id="0" name=""/>
        <dsp:cNvSpPr/>
      </dsp:nvSpPr>
      <dsp:spPr>
        <a:xfrm>
          <a:off x="1431494" y="132668"/>
          <a:ext cx="5079690" cy="5079690"/>
        </a:xfrm>
        <a:prstGeom prst="circularArrow">
          <a:avLst>
            <a:gd name="adj1" fmla="val 5085"/>
            <a:gd name="adj2" fmla="val 327528"/>
            <a:gd name="adj3" fmla="val 12272472"/>
            <a:gd name="adj4" fmla="val 9000000"/>
            <a:gd name="adj5" fmla="val 5932"/>
          </a:avLst>
        </a:prstGeom>
        <a:solidFill>
          <a:schemeClr val="accent2">
            <a:hueOff val="3745215"/>
            <a:satOff val="-4671"/>
            <a:lumOff val="1098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721604D-9F86-4212-ABC9-7202CDE3EE8C}">
      <dsp:nvSpPr>
        <dsp:cNvPr id="0" name=""/>
        <dsp:cNvSpPr/>
      </dsp:nvSpPr>
      <dsp:spPr>
        <a:xfrm>
          <a:off x="1485305" y="39576"/>
          <a:ext cx="5079690" cy="5079690"/>
        </a:xfrm>
        <a:prstGeom prst="circularArrow">
          <a:avLst>
            <a:gd name="adj1" fmla="val 5085"/>
            <a:gd name="adj2" fmla="val 327528"/>
            <a:gd name="adj3" fmla="val 15872221"/>
            <a:gd name="adj4" fmla="val 12600000"/>
            <a:gd name="adj5" fmla="val 5932"/>
          </a:avLst>
        </a:prstGeom>
        <a:solidFill>
          <a:schemeClr val="accent2">
            <a:hueOff val="4681519"/>
            <a:satOff val="-5839"/>
            <a:lumOff val="1373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BAF972-CABD-45FA-AB3D-41835A5B9EB2}" type="datetimeFigureOut">
              <a:rPr lang="zh-CN" altLang="en-US" smtClean="0"/>
              <a:t>2017/1/6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F1D59C-4129-415D-83D8-B91C8BF7CB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83311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美国研究机构都设置了专门的信息服务部门，特别是美国林肯实验室设置了专门的信息服务部门，提供信息化工具，特别是还提供现场图书馆方便人员搜索各种书、报告、期刊和数据库。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A25B4-F134-41B5-B632-71753530255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5161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30640"/>
            <a:ext cx="9144000" cy="1362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14348" y="1071546"/>
            <a:ext cx="7772400" cy="1470025"/>
          </a:xfrm>
          <a:effectLst/>
        </p:spPr>
        <p:txBody>
          <a:bodyPr/>
          <a:lstStyle>
            <a:lvl1pPr>
              <a:defRPr sz="3200" b="1" cap="all" spc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5028214"/>
            <a:ext cx="6400800" cy="561026"/>
          </a:xfrm>
        </p:spPr>
        <p:txBody>
          <a:bodyPr/>
          <a:lstStyle>
            <a:lvl1pPr marL="0" indent="0" algn="ctr">
              <a:buNone/>
              <a:defRPr sz="2600">
                <a:latin typeface="华文新魏" pitchFamily="2" charset="-122"/>
                <a:ea typeface="华文新魏" pitchFamily="2" charset="-122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164" y="3322712"/>
            <a:ext cx="4283968" cy="634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14422"/>
            <a:ext cx="8229600" cy="500066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0" y="6381750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algn="r">
              <a:defRPr sz="1400"/>
            </a:lvl1pPr>
          </a:lstStyle>
          <a:p>
            <a:pPr>
              <a:defRPr/>
            </a:pPr>
            <a:fld id="{C95EDEE7-C41A-4057-AB0E-A64A99428FC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0" y="6381750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algn="r">
              <a:defRPr sz="1400"/>
            </a:lvl1pPr>
          </a:lstStyle>
          <a:p>
            <a:pPr>
              <a:defRPr/>
            </a:pPr>
            <a:fld id="{170B3A50-8BB6-4AA0-9A83-641D1358B08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 b="1">
                <a:solidFill>
                  <a:srgbClr val="7030A0"/>
                </a:solidFill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43918"/>
            <a:ext cx="8229600" cy="5214974"/>
          </a:xfrm>
        </p:spPr>
        <p:txBody>
          <a:bodyPr/>
          <a:lstStyle>
            <a:lvl1pPr>
              <a:buFontTx/>
              <a:buBlip>
                <a:blip r:embed="rId2"/>
              </a:buBlip>
              <a:defRPr sz="2800">
                <a:latin typeface="+mj-ea"/>
                <a:ea typeface="+mj-ea"/>
              </a:defRPr>
            </a:lvl1pPr>
            <a:lvl2pPr>
              <a:buClr>
                <a:srgbClr val="FF5050"/>
              </a:buClr>
              <a:buSzPct val="70000"/>
              <a:buFont typeface="Wingdings" pitchFamily="2" charset="2"/>
              <a:buChar char="u"/>
              <a:defRPr sz="2400">
                <a:latin typeface="+mj-ea"/>
                <a:ea typeface="+mj-ea"/>
              </a:defRPr>
            </a:lvl2pPr>
            <a:lvl3pPr>
              <a:buClr>
                <a:srgbClr val="342BED"/>
              </a:buClr>
              <a:buSzPct val="60000"/>
              <a:buFont typeface="Wingdings" pitchFamily="2" charset="2"/>
              <a:buChar char="u"/>
              <a:defRPr sz="2000">
                <a:latin typeface="+mj-ea"/>
                <a:ea typeface="+mj-ea"/>
              </a:defRPr>
            </a:lvl3pPr>
            <a:lvl4pPr>
              <a:buClr>
                <a:srgbClr val="00B050"/>
              </a:buClr>
              <a:buSzPct val="50000"/>
              <a:buFont typeface="Wingdings" pitchFamily="2" charset="2"/>
              <a:buChar char="u"/>
              <a:defRPr sz="1600">
                <a:latin typeface="+mj-ea"/>
                <a:ea typeface="+mj-ea"/>
              </a:defRPr>
            </a:lvl4pPr>
            <a:lvl5pPr>
              <a:buClr>
                <a:srgbClr val="FF9900"/>
              </a:buClr>
              <a:buSzPct val="40000"/>
              <a:buFont typeface="Wingdings" pitchFamily="2" charset="2"/>
              <a:buChar char="u"/>
              <a:defRPr sz="1200">
                <a:latin typeface="+mj-ea"/>
                <a:ea typeface="+mj-ea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30F4A4-4368-49E9-B52D-5D9F15982F5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A222C4-5AAF-4187-961F-A39F64361EF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85860"/>
            <a:ext cx="4038600" cy="492922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85860"/>
            <a:ext cx="4038600" cy="492922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9B64A5-6CDE-4418-9D72-3AEC773DDB4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DE94F1-F00B-47D0-83D1-409C9B2DAF6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81CF77-8DC6-46F6-82F3-1B386097D13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0" y="6381750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algn="r">
              <a:defRPr sz="1400"/>
            </a:lvl1pPr>
          </a:lstStyle>
          <a:p>
            <a:pPr>
              <a:defRPr/>
            </a:pPr>
            <a:fld id="{11110952-6C17-4731-81A3-BC9646E0AD5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0" y="6381750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algn="r">
              <a:defRPr sz="1400"/>
            </a:lvl1pPr>
          </a:lstStyle>
          <a:p>
            <a:pPr>
              <a:defRPr/>
            </a:pPr>
            <a:fld id="{E096EAE3-260F-4630-A59A-1FB606945DB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0" y="6381750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algn="r">
              <a:defRPr sz="1400"/>
            </a:lvl1pPr>
          </a:lstStyle>
          <a:p>
            <a:pPr>
              <a:defRPr/>
            </a:pPr>
            <a:fld id="{8C6725A4-1803-462F-A872-78990D8F5B6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52" descr="Light horizontal"/>
          <p:cNvSpPr>
            <a:spLocks noChangeArrowheads="1"/>
          </p:cNvSpPr>
          <p:nvPr/>
        </p:nvSpPr>
        <p:spPr bwMode="gray">
          <a:xfrm>
            <a:off x="0" y="6429375"/>
            <a:ext cx="9132888" cy="428625"/>
          </a:xfrm>
          <a:prstGeom prst="rect">
            <a:avLst/>
          </a:prstGeom>
          <a:blipFill dpi="0" rotWithShape="0">
            <a:blip r:embed="rId13" cstate="print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rgbClr val="BED7F0"/>
              </a:solidFill>
            </a:endParaRP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70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357313"/>
            <a:ext cx="8229600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  <p:sp>
        <p:nvSpPr>
          <p:cNvPr id="22" name="Rectangle 52" descr="Light horizontal"/>
          <p:cNvSpPr>
            <a:spLocks noChangeArrowheads="1"/>
          </p:cNvSpPr>
          <p:nvPr/>
        </p:nvSpPr>
        <p:spPr bwMode="gray">
          <a:xfrm>
            <a:off x="11113" y="260350"/>
            <a:ext cx="9132887" cy="762000"/>
          </a:xfrm>
          <a:prstGeom prst="rect">
            <a:avLst/>
          </a:prstGeom>
          <a:blipFill dpi="0" rotWithShape="0">
            <a:blip r:embed="rId13" cstate="print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rgbClr val="BED7F0"/>
              </a:solidFill>
            </a:endParaRPr>
          </a:p>
        </p:txBody>
      </p:sp>
      <p:pic>
        <p:nvPicPr>
          <p:cNvPr id="1030" name="Picture 11"/>
          <p:cNvPicPr>
            <a:picLocks noChangeAspect="1" noChangeArrowheads="1"/>
          </p:cNvPicPr>
          <p:nvPr/>
        </p:nvPicPr>
        <p:blipFill>
          <a:blip r:embed="rId14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188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7"/>
          <p:cNvSpPr>
            <a:spLocks noGrp="1" noChangeArrowheads="1"/>
          </p:cNvSpPr>
          <p:nvPr>
            <p:ph type="sldNum" sz="quarter" idx="4"/>
          </p:nvPr>
        </p:nvSpPr>
        <p:spPr>
          <a:xfrm>
            <a:off x="7143750" y="6500813"/>
            <a:ext cx="1790700" cy="314325"/>
          </a:xfrm>
          <a:prstGeom prst="rect">
            <a:avLst/>
          </a:prstGeom>
        </p:spPr>
        <p:txBody>
          <a:bodyPr/>
          <a:lstStyle>
            <a:lvl1pPr algn="r">
              <a:defRPr sz="1400"/>
            </a:lvl1pPr>
          </a:lstStyle>
          <a:p>
            <a:pPr>
              <a:defRPr/>
            </a:pPr>
            <a:fld id="{A6816DED-0C83-40D2-8B57-FAE8E058546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14" name="TextBox 13"/>
          <p:cNvSpPr txBox="1"/>
          <p:nvPr/>
        </p:nvSpPr>
        <p:spPr bwMode="auto">
          <a:xfrm>
            <a:off x="611560" y="6453336"/>
            <a:ext cx="7166882" cy="30777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50" normalizeH="0" baseline="0" noProof="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黑体" pitchFamily="2" charset="-122"/>
                <a:ea typeface="黑体" pitchFamily="2" charset="-122"/>
              </a:rPr>
              <a:t>中国农业科学院农业信息研究所 国家</a:t>
            </a:r>
            <a:r>
              <a:rPr kumimoji="0" lang="zh-CN" altLang="en-US" sz="1400" b="1" i="0" u="none" strike="noStrike" kern="0" cap="none" spc="50" normalizeH="0" baseline="0" noProof="0" dirty="0">
                <a:ln w="11430"/>
                <a:solidFill>
                  <a:srgbClr val="C00000"/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</a:rPr>
              <a:t>农业</a:t>
            </a:r>
            <a:r>
              <a:rPr kumimoji="0" lang="zh-CN" altLang="en-US" sz="1400" b="1" i="0" u="none" strike="noStrike" kern="0" cap="none" spc="50" normalizeH="0" baseline="0" noProof="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黑体" pitchFamily="2" charset="-122"/>
                <a:ea typeface="黑体" pitchFamily="2" charset="-122"/>
              </a:rPr>
              <a:t>图书馆 </a:t>
            </a:r>
            <a:r>
              <a:rPr kumimoji="0" lang="en-US" altLang="zh-CN" sz="1400" b="1" i="0" u="none" strike="noStrike" kern="0" cap="none" spc="50" normalizeH="0" baseline="0" noProof="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黑体" pitchFamily="2" charset="-122"/>
                <a:ea typeface="黑体" pitchFamily="2" charset="-122"/>
              </a:rPr>
              <a:t>National Agricultural Library</a:t>
            </a:r>
            <a:r>
              <a:rPr kumimoji="0" lang="zh-CN" altLang="en-US" sz="1400" b="1" i="0" u="none" strike="noStrike" kern="0" cap="none" spc="50" normalizeH="0" baseline="0" noProof="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黑体" pitchFamily="2" charset="-122"/>
                <a:ea typeface="黑体" pitchFamily="2" charset="-122"/>
              </a:rPr>
              <a:t> </a:t>
            </a:r>
          </a:p>
        </p:txBody>
      </p:sp>
      <p:pic>
        <p:nvPicPr>
          <p:cNvPr id="2050" name="Picture 2" descr="D:\myDoc\01-NAIS新版\aii标识00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514693"/>
            <a:ext cx="432048" cy="226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85" r:id="rId1"/>
    <p:sldLayoutId id="2147483780" r:id="rId2"/>
    <p:sldLayoutId id="2147483781" r:id="rId3"/>
    <p:sldLayoutId id="2147483782" r:id="rId4"/>
    <p:sldLayoutId id="2147483783" r:id="rId5"/>
    <p:sldLayoutId id="2147483784" r:id="rId6"/>
    <p:sldLayoutId id="2147483786" r:id="rId7"/>
    <p:sldLayoutId id="2147483787" r:id="rId8"/>
    <p:sldLayoutId id="2147483788" r:id="rId9"/>
    <p:sldLayoutId id="2147483789" r:id="rId10"/>
    <p:sldLayoutId id="2147483790" r:id="rId11"/>
  </p:sldLayoutIdLst>
  <p:timing>
    <p:tnLst>
      <p:par>
        <p:cTn id="1" dur="indefinite" restart="never" nodeType="tmRoot"/>
      </p:par>
    </p:tnLst>
  </p:timing>
  <p:hf hdr="0" ft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600">
          <a:solidFill>
            <a:srgbClr val="333399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600">
          <a:solidFill>
            <a:srgbClr val="333399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600">
          <a:solidFill>
            <a:srgbClr val="333399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600">
          <a:solidFill>
            <a:srgbClr val="333399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600">
          <a:solidFill>
            <a:srgbClr val="333399"/>
          </a:solidFill>
          <a:latin typeface="Arial" charset="0"/>
          <a:ea typeface="黑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>
          <a:solidFill>
            <a:srgbClr val="333399"/>
          </a:solidFill>
          <a:latin typeface="Arial" charset="0"/>
          <a:ea typeface="黑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>
          <a:solidFill>
            <a:srgbClr val="333399"/>
          </a:solidFill>
          <a:latin typeface="Arial" charset="0"/>
          <a:ea typeface="黑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>
          <a:solidFill>
            <a:srgbClr val="333399"/>
          </a:solidFill>
          <a:latin typeface="Arial" charset="0"/>
          <a:ea typeface="黑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>
          <a:solidFill>
            <a:srgbClr val="333399"/>
          </a:solidFill>
          <a:latin typeface="Arial" charset="0"/>
          <a:ea typeface="黑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Blip>
          <a:blip r:embed="rId16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FF5050"/>
        </a:buClr>
        <a:buSzPct val="70000"/>
        <a:buFont typeface="Wingdings" pitchFamily="2" charset="2"/>
        <a:buChar char="u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0000CC"/>
        </a:buClr>
        <a:buSzPct val="60000"/>
        <a:buFont typeface="Wingdings" pitchFamily="2" charset="2"/>
        <a:buChar char="u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00B050"/>
        </a:buClr>
        <a:buSzPct val="50000"/>
        <a:buFont typeface="Wingdings" pitchFamily="2" charset="2"/>
        <a:buChar char="u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rgbClr val="FF9900"/>
        </a:buClr>
        <a:buSzPct val="40000"/>
        <a:buFont typeface="Wingdings" pitchFamily="2" charset="2"/>
        <a:buChar char="u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3" Type="http://schemas.openxmlformats.org/officeDocument/2006/relationships/diagramLayout" Target="../diagrams/layout1.xml"/><Relationship Id="rId7" Type="http://schemas.openxmlformats.org/officeDocument/2006/relationships/image" Target="../media/image4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11" Type="http://schemas.openxmlformats.org/officeDocument/2006/relationships/image" Target="../media/image36.png"/><Relationship Id="rId5" Type="http://schemas.openxmlformats.org/officeDocument/2006/relationships/image" Target="../media/image30.png"/><Relationship Id="rId10" Type="http://schemas.openxmlformats.org/officeDocument/2006/relationships/image" Target="../media/image35.png"/><Relationship Id="rId4" Type="http://schemas.openxmlformats.org/officeDocument/2006/relationships/image" Target="../media/image29.png"/><Relationship Id="rId9" Type="http://schemas.openxmlformats.org/officeDocument/2006/relationships/image" Target="../media/image3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emf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jpg"/><Relationship Id="rId7" Type="http://schemas.openxmlformats.org/officeDocument/2006/relationships/image" Target="../media/image12.jpe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jpeg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.png"/><Relationship Id="rId4" Type="http://schemas.openxmlformats.org/officeDocument/2006/relationships/image" Target="../media/image15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0" y="1124744"/>
            <a:ext cx="8898034" cy="1470025"/>
          </a:xfrm>
        </p:spPr>
        <p:txBody>
          <a:bodyPr/>
          <a:lstStyle/>
          <a:p>
            <a:pPr>
              <a:lnSpc>
                <a:spcPts val="5000"/>
              </a:lnSpc>
              <a:spcBef>
                <a:spcPts val="600"/>
              </a:spcBef>
            </a:pPr>
            <a:r>
              <a:rPr lang="zh-CN" altLang="en-US" sz="4000" dirty="0" smtClean="0">
                <a:effectLst/>
                <a:latin typeface="楷体" pitchFamily="49" charset="-122"/>
                <a:ea typeface="楷体" pitchFamily="49" charset="-122"/>
              </a:rPr>
              <a:t>支撑农业科技创新的信息环境与服务</a:t>
            </a:r>
            <a:endParaRPr lang="zh-CN" altLang="en-US" sz="4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52296" y="4725144"/>
            <a:ext cx="4929555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latin typeface="楷体" pitchFamily="49" charset="-122"/>
                <a:ea typeface="楷体" pitchFamily="49" charset="-122"/>
                <a:cs typeface="+mj-cs"/>
              </a:rPr>
              <a:t>赵瑞雪</a:t>
            </a:r>
            <a:endParaRPr lang="en-US" altLang="zh-CN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latin typeface="楷体" pitchFamily="49" charset="-122"/>
              <a:ea typeface="楷体" pitchFamily="49" charset="-122"/>
              <a:cs typeface="+mj-cs"/>
            </a:endParaRPr>
          </a:p>
          <a:p>
            <a:pPr algn="ctr">
              <a:lnSpc>
                <a:spcPct val="150000"/>
              </a:lnSpc>
            </a:pPr>
            <a:r>
              <a:rPr lang="en-US" altLang="zh-CN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latin typeface="楷体" pitchFamily="49" charset="-122"/>
                <a:ea typeface="楷体" pitchFamily="49" charset="-122"/>
                <a:cs typeface="+mj-cs"/>
              </a:rPr>
              <a:t>2017.1.6-</a:t>
            </a:r>
            <a:r>
              <a:rPr lang="zh-CN" altLang="en-US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latin typeface="楷体" pitchFamily="49" charset="-122"/>
                <a:ea typeface="楷体" pitchFamily="49" charset="-122"/>
                <a:cs typeface="+mj-cs"/>
              </a:rPr>
              <a:t>黑龙江省农科院</a:t>
            </a:r>
            <a:endParaRPr lang="zh-CN" altLang="en-US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latin typeface="楷体" pitchFamily="49" charset="-122"/>
              <a:ea typeface="楷体" pitchFamily="49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217190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876" y="1076083"/>
            <a:ext cx="8229600" cy="5214974"/>
          </a:xfrm>
        </p:spPr>
        <p:txBody>
          <a:bodyPr/>
          <a:lstStyle/>
          <a:p>
            <a:pPr lvl="1" indent="-342900"/>
            <a:r>
              <a:rPr lang="zh-CN" altLang="en-US" dirty="0" smtClean="0"/>
              <a:t>互联网带来便利的同时，也充斥</a:t>
            </a:r>
            <a:r>
              <a:rPr lang="zh-CN" altLang="en-US" dirty="0"/>
              <a:t>着许多信息垃圾</a:t>
            </a:r>
            <a:r>
              <a:rPr lang="zh-CN" altLang="en-US" dirty="0" smtClean="0"/>
              <a:t>，消费着我们的宝贵时间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430F4A4-4368-49E9-B52D-5D9F15982F5D}" type="slidenum">
              <a:rPr lang="en-US" altLang="zh-CN" smtClean="0"/>
              <a:pPr>
                <a:defRPr/>
              </a:pPr>
              <a:t>10</a:t>
            </a:fld>
            <a:endParaRPr lang="en-US" altLang="zh-CN"/>
          </a:p>
        </p:txBody>
      </p:sp>
      <p:sp>
        <p:nvSpPr>
          <p:cNvPr id="6" name="矩形 5"/>
          <p:cNvSpPr/>
          <p:nvPr/>
        </p:nvSpPr>
        <p:spPr>
          <a:xfrm>
            <a:off x="516292" y="404664"/>
            <a:ext cx="73532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8" indent="-342900" fontAlgn="base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</a:pPr>
            <a:r>
              <a:rPr lang="zh-CN" altLang="en-US" sz="2800" dirty="0">
                <a:latin typeface="+mj-ea"/>
                <a:ea typeface="+mj-ea"/>
              </a:rPr>
              <a:t>信息疾病</a:t>
            </a:r>
            <a:r>
              <a:rPr lang="zh-CN" altLang="en-US" sz="2800" dirty="0" smtClean="0">
                <a:latin typeface="+mj-ea"/>
                <a:ea typeface="+mj-ea"/>
              </a:rPr>
              <a:t>显现（互联网消费着我们的时间）</a:t>
            </a:r>
            <a:endParaRPr lang="zh-CN" altLang="en-US" sz="2800" dirty="0">
              <a:latin typeface="+mj-ea"/>
              <a:ea typeface="+mj-ea"/>
            </a:endParaRPr>
          </a:p>
        </p:txBody>
      </p:sp>
      <p:grpSp>
        <p:nvGrpSpPr>
          <p:cNvPr id="7" name="组合 2"/>
          <p:cNvGrpSpPr>
            <a:grpSpLocks/>
          </p:cNvGrpSpPr>
          <p:nvPr/>
        </p:nvGrpSpPr>
        <p:grpSpPr bwMode="auto">
          <a:xfrm>
            <a:off x="529631" y="1905729"/>
            <a:ext cx="7776863" cy="4807153"/>
            <a:chOff x="-471055" y="-496467"/>
            <a:chExt cx="9615055" cy="7571212"/>
          </a:xfrm>
        </p:grpSpPr>
        <p:sp>
          <p:nvSpPr>
            <p:cNvPr id="8" name="AutoShape 2"/>
            <p:cNvSpPr>
              <a:spLocks noChangeArrowheads="1"/>
            </p:cNvSpPr>
            <p:nvPr/>
          </p:nvSpPr>
          <p:spPr bwMode="auto">
            <a:xfrm>
              <a:off x="0" y="332632"/>
              <a:ext cx="9144000" cy="6742113"/>
            </a:xfrm>
            <a:prstGeom prst="bevel">
              <a:avLst>
                <a:gd name="adj" fmla="val 12500"/>
              </a:avLst>
            </a:prstGeom>
            <a:solidFill>
              <a:srgbClr val="EBEBF5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189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grpSp>
          <p:nvGrpSpPr>
            <p:cNvPr id="9" name="Group 6"/>
            <p:cNvGrpSpPr>
              <a:grpSpLocks/>
            </p:cNvGrpSpPr>
            <p:nvPr/>
          </p:nvGrpSpPr>
          <p:grpSpPr bwMode="auto">
            <a:xfrm>
              <a:off x="2555875" y="1844675"/>
              <a:ext cx="4392613" cy="2879725"/>
              <a:chOff x="1392" y="1536"/>
              <a:chExt cx="3600" cy="2400"/>
            </a:xfrm>
          </p:grpSpPr>
          <p:sp>
            <p:nvSpPr>
              <p:cNvPr id="11" name="AutoShape 7"/>
              <p:cNvSpPr>
                <a:spLocks noChangeArrowheads="1"/>
              </p:cNvSpPr>
              <p:nvPr/>
            </p:nvSpPr>
            <p:spPr bwMode="auto">
              <a:xfrm>
                <a:off x="3552" y="3312"/>
                <a:ext cx="576" cy="528"/>
              </a:xfrm>
              <a:prstGeom prst="can">
                <a:avLst>
                  <a:gd name="adj" fmla="val 25000"/>
                </a:avLst>
              </a:prstGeom>
              <a:solidFill>
                <a:srgbClr val="FF9900"/>
              </a:solidFill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2" name="AutoShape 8"/>
              <p:cNvSpPr>
                <a:spLocks noChangeArrowheads="1"/>
              </p:cNvSpPr>
              <p:nvPr/>
            </p:nvSpPr>
            <p:spPr bwMode="auto">
              <a:xfrm>
                <a:off x="2976" y="2928"/>
                <a:ext cx="576" cy="528"/>
              </a:xfrm>
              <a:prstGeom prst="can">
                <a:avLst>
                  <a:gd name="adj" fmla="val 25000"/>
                </a:avLst>
              </a:prstGeom>
              <a:solidFill>
                <a:srgbClr val="FF9900"/>
              </a:solidFill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3" name="AutoShape 9"/>
              <p:cNvSpPr>
                <a:spLocks noChangeArrowheads="1"/>
              </p:cNvSpPr>
              <p:nvPr/>
            </p:nvSpPr>
            <p:spPr bwMode="auto">
              <a:xfrm>
                <a:off x="1392" y="3312"/>
                <a:ext cx="576" cy="528"/>
              </a:xfrm>
              <a:prstGeom prst="can">
                <a:avLst>
                  <a:gd name="adj" fmla="val 25000"/>
                </a:avLst>
              </a:prstGeom>
              <a:solidFill>
                <a:srgbClr val="FF9900"/>
              </a:solidFill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4" name="AutoShape 10"/>
              <p:cNvSpPr>
                <a:spLocks noChangeArrowheads="1"/>
              </p:cNvSpPr>
              <p:nvPr/>
            </p:nvSpPr>
            <p:spPr bwMode="auto">
              <a:xfrm>
                <a:off x="3600" y="2016"/>
                <a:ext cx="576" cy="528"/>
              </a:xfrm>
              <a:prstGeom prst="can">
                <a:avLst>
                  <a:gd name="adj" fmla="val 25000"/>
                </a:avLst>
              </a:prstGeom>
              <a:solidFill>
                <a:srgbClr val="FF9900"/>
              </a:solidFill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5" name="AutoShape 11"/>
              <p:cNvSpPr>
                <a:spLocks noChangeArrowheads="1"/>
              </p:cNvSpPr>
              <p:nvPr/>
            </p:nvSpPr>
            <p:spPr bwMode="auto">
              <a:xfrm>
                <a:off x="3696" y="1728"/>
                <a:ext cx="576" cy="528"/>
              </a:xfrm>
              <a:prstGeom prst="can">
                <a:avLst>
                  <a:gd name="adj" fmla="val 25000"/>
                </a:avLst>
              </a:prstGeom>
              <a:solidFill>
                <a:srgbClr val="FF9900"/>
              </a:solidFill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6" name="AutoShape 12"/>
              <p:cNvSpPr>
                <a:spLocks noChangeArrowheads="1"/>
              </p:cNvSpPr>
              <p:nvPr/>
            </p:nvSpPr>
            <p:spPr bwMode="auto">
              <a:xfrm>
                <a:off x="2784" y="1728"/>
                <a:ext cx="576" cy="528"/>
              </a:xfrm>
              <a:prstGeom prst="can">
                <a:avLst>
                  <a:gd name="adj" fmla="val 25000"/>
                </a:avLst>
              </a:prstGeom>
              <a:solidFill>
                <a:srgbClr val="FF9900"/>
              </a:solidFill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7" name="AutoShape 13"/>
              <p:cNvSpPr>
                <a:spLocks noChangeArrowheads="1"/>
              </p:cNvSpPr>
              <p:nvPr/>
            </p:nvSpPr>
            <p:spPr bwMode="auto">
              <a:xfrm>
                <a:off x="2688" y="3408"/>
                <a:ext cx="576" cy="528"/>
              </a:xfrm>
              <a:prstGeom prst="can">
                <a:avLst>
                  <a:gd name="adj" fmla="val 25000"/>
                </a:avLst>
              </a:prstGeom>
              <a:solidFill>
                <a:srgbClr val="FF9900"/>
              </a:solidFill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8" name="AutoShape 14"/>
              <p:cNvSpPr>
                <a:spLocks noChangeArrowheads="1"/>
              </p:cNvSpPr>
              <p:nvPr/>
            </p:nvSpPr>
            <p:spPr bwMode="auto">
              <a:xfrm>
                <a:off x="3264" y="3408"/>
                <a:ext cx="576" cy="528"/>
              </a:xfrm>
              <a:prstGeom prst="can">
                <a:avLst>
                  <a:gd name="adj" fmla="val 25000"/>
                </a:avLst>
              </a:prstGeom>
              <a:solidFill>
                <a:srgbClr val="FF9900"/>
              </a:solidFill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pic>
            <p:nvPicPr>
              <p:cNvPr id="19" name="Picture 15" descr="figure 4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120" y="1536"/>
                <a:ext cx="744" cy="1872"/>
              </a:xfrm>
              <a:prstGeom prst="rect">
                <a:avLst/>
              </a:prstGeom>
              <a:noFill/>
              <a:ln w="9525">
                <a:solidFill>
                  <a:schemeClr val="bg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0" name="AutoShape 16"/>
              <p:cNvSpPr>
                <a:spLocks noChangeArrowheads="1"/>
              </p:cNvSpPr>
              <p:nvPr/>
            </p:nvSpPr>
            <p:spPr bwMode="auto">
              <a:xfrm>
                <a:off x="3840" y="3408"/>
                <a:ext cx="576" cy="528"/>
              </a:xfrm>
              <a:prstGeom prst="can">
                <a:avLst>
                  <a:gd name="adj" fmla="val 25000"/>
                </a:avLst>
              </a:prstGeom>
              <a:solidFill>
                <a:srgbClr val="FF9900"/>
              </a:solidFill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1" name="AutoShape 17"/>
              <p:cNvSpPr>
                <a:spLocks noChangeArrowheads="1"/>
              </p:cNvSpPr>
              <p:nvPr/>
            </p:nvSpPr>
            <p:spPr bwMode="auto">
              <a:xfrm>
                <a:off x="2784" y="2880"/>
                <a:ext cx="576" cy="528"/>
              </a:xfrm>
              <a:prstGeom prst="can">
                <a:avLst>
                  <a:gd name="adj" fmla="val 25000"/>
                </a:avLst>
              </a:prstGeom>
              <a:solidFill>
                <a:srgbClr val="FF9900"/>
              </a:solidFill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2" name="AutoShape 18"/>
              <p:cNvSpPr>
                <a:spLocks noChangeArrowheads="1"/>
              </p:cNvSpPr>
              <p:nvPr/>
            </p:nvSpPr>
            <p:spPr bwMode="auto">
              <a:xfrm>
                <a:off x="3744" y="2976"/>
                <a:ext cx="576" cy="528"/>
              </a:xfrm>
              <a:prstGeom prst="can">
                <a:avLst>
                  <a:gd name="adj" fmla="val 25000"/>
                </a:avLst>
              </a:prstGeom>
              <a:solidFill>
                <a:srgbClr val="FF9900"/>
              </a:solidFill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3" name="AutoShape 19"/>
              <p:cNvSpPr>
                <a:spLocks noChangeArrowheads="1"/>
              </p:cNvSpPr>
              <p:nvPr/>
            </p:nvSpPr>
            <p:spPr bwMode="auto">
              <a:xfrm>
                <a:off x="1776" y="3360"/>
                <a:ext cx="576" cy="528"/>
              </a:xfrm>
              <a:prstGeom prst="can">
                <a:avLst>
                  <a:gd name="adj" fmla="val 25000"/>
                </a:avLst>
              </a:prstGeom>
              <a:solidFill>
                <a:srgbClr val="FF9900"/>
              </a:solidFill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4" name="AutoShape 20"/>
              <p:cNvSpPr>
                <a:spLocks noChangeArrowheads="1"/>
              </p:cNvSpPr>
              <p:nvPr/>
            </p:nvSpPr>
            <p:spPr bwMode="auto">
              <a:xfrm>
                <a:off x="2112" y="3408"/>
                <a:ext cx="576" cy="528"/>
              </a:xfrm>
              <a:prstGeom prst="can">
                <a:avLst>
                  <a:gd name="adj" fmla="val 25000"/>
                </a:avLst>
              </a:prstGeom>
              <a:solidFill>
                <a:srgbClr val="FF9900"/>
              </a:solidFill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5" name="AutoShape 21"/>
              <p:cNvSpPr>
                <a:spLocks noChangeArrowheads="1"/>
              </p:cNvSpPr>
              <p:nvPr/>
            </p:nvSpPr>
            <p:spPr bwMode="auto">
              <a:xfrm>
                <a:off x="4416" y="3408"/>
                <a:ext cx="576" cy="528"/>
              </a:xfrm>
              <a:prstGeom prst="can">
                <a:avLst>
                  <a:gd name="adj" fmla="val 25000"/>
                </a:avLst>
              </a:prstGeom>
              <a:solidFill>
                <a:srgbClr val="FF9900"/>
              </a:solidFill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6" name="AutoShape 22"/>
              <p:cNvSpPr>
                <a:spLocks noChangeArrowheads="1"/>
              </p:cNvSpPr>
              <p:nvPr/>
            </p:nvSpPr>
            <p:spPr bwMode="auto">
              <a:xfrm>
                <a:off x="4320" y="2928"/>
                <a:ext cx="576" cy="528"/>
              </a:xfrm>
              <a:prstGeom prst="can">
                <a:avLst>
                  <a:gd name="adj" fmla="val 25000"/>
                </a:avLst>
              </a:prstGeom>
              <a:solidFill>
                <a:srgbClr val="FF9900"/>
              </a:solidFill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7" name="AutoShape 23"/>
              <p:cNvSpPr>
                <a:spLocks noChangeArrowheads="1"/>
              </p:cNvSpPr>
              <p:nvPr/>
            </p:nvSpPr>
            <p:spPr bwMode="auto">
              <a:xfrm>
                <a:off x="2688" y="2496"/>
                <a:ext cx="576" cy="528"/>
              </a:xfrm>
              <a:prstGeom prst="can">
                <a:avLst>
                  <a:gd name="adj" fmla="val 25000"/>
                </a:avLst>
              </a:prstGeom>
              <a:solidFill>
                <a:srgbClr val="FF9900"/>
              </a:solidFill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8" name="AutoShape 24"/>
              <p:cNvSpPr>
                <a:spLocks noChangeArrowheads="1"/>
              </p:cNvSpPr>
              <p:nvPr/>
            </p:nvSpPr>
            <p:spPr bwMode="auto">
              <a:xfrm>
                <a:off x="2304" y="2400"/>
                <a:ext cx="576" cy="528"/>
              </a:xfrm>
              <a:prstGeom prst="can">
                <a:avLst>
                  <a:gd name="adj" fmla="val 25000"/>
                </a:avLst>
              </a:prstGeom>
              <a:solidFill>
                <a:srgbClr val="FF9900"/>
              </a:solidFill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9" name="AutoShape 25"/>
              <p:cNvSpPr>
                <a:spLocks noChangeArrowheads="1"/>
              </p:cNvSpPr>
              <p:nvPr/>
            </p:nvSpPr>
            <p:spPr bwMode="auto">
              <a:xfrm>
                <a:off x="2304" y="1920"/>
                <a:ext cx="576" cy="528"/>
              </a:xfrm>
              <a:prstGeom prst="can">
                <a:avLst>
                  <a:gd name="adj" fmla="val 25000"/>
                </a:avLst>
              </a:prstGeom>
              <a:solidFill>
                <a:srgbClr val="FF9900"/>
              </a:solidFill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30" name="AutoShape 26"/>
              <p:cNvSpPr>
                <a:spLocks noChangeArrowheads="1"/>
              </p:cNvSpPr>
              <p:nvPr/>
            </p:nvSpPr>
            <p:spPr bwMode="auto">
              <a:xfrm>
                <a:off x="4176" y="2496"/>
                <a:ext cx="576" cy="528"/>
              </a:xfrm>
              <a:prstGeom prst="can">
                <a:avLst>
                  <a:gd name="adj" fmla="val 25000"/>
                </a:avLst>
              </a:prstGeom>
              <a:solidFill>
                <a:srgbClr val="FF9900"/>
              </a:solidFill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31" name="AutoShape 27"/>
              <p:cNvSpPr>
                <a:spLocks noChangeArrowheads="1"/>
              </p:cNvSpPr>
              <p:nvPr/>
            </p:nvSpPr>
            <p:spPr bwMode="auto">
              <a:xfrm>
                <a:off x="2016" y="2880"/>
                <a:ext cx="576" cy="528"/>
              </a:xfrm>
              <a:prstGeom prst="can">
                <a:avLst>
                  <a:gd name="adj" fmla="val 25000"/>
                </a:avLst>
              </a:prstGeom>
              <a:solidFill>
                <a:srgbClr val="FF9900"/>
              </a:solidFill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32" name="AutoShape 28"/>
              <p:cNvSpPr>
                <a:spLocks noChangeArrowheads="1"/>
              </p:cNvSpPr>
              <p:nvPr/>
            </p:nvSpPr>
            <p:spPr bwMode="auto">
              <a:xfrm>
                <a:off x="2640" y="2016"/>
                <a:ext cx="576" cy="528"/>
              </a:xfrm>
              <a:prstGeom prst="can">
                <a:avLst>
                  <a:gd name="adj" fmla="val 25000"/>
                </a:avLst>
              </a:prstGeom>
              <a:solidFill>
                <a:srgbClr val="FF9900"/>
              </a:solidFill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33" name="AutoShape 29"/>
              <p:cNvSpPr>
                <a:spLocks noChangeArrowheads="1"/>
              </p:cNvSpPr>
              <p:nvPr/>
            </p:nvSpPr>
            <p:spPr bwMode="auto">
              <a:xfrm>
                <a:off x="3792" y="2496"/>
                <a:ext cx="576" cy="528"/>
              </a:xfrm>
              <a:prstGeom prst="can">
                <a:avLst>
                  <a:gd name="adj" fmla="val 25000"/>
                </a:avLst>
              </a:prstGeom>
              <a:solidFill>
                <a:srgbClr val="FF9900"/>
              </a:solidFill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34" name="AutoShape 30"/>
              <p:cNvSpPr>
                <a:spLocks noChangeArrowheads="1"/>
              </p:cNvSpPr>
              <p:nvPr/>
            </p:nvSpPr>
            <p:spPr bwMode="auto">
              <a:xfrm>
                <a:off x="2352" y="2928"/>
                <a:ext cx="576" cy="528"/>
              </a:xfrm>
              <a:prstGeom prst="can">
                <a:avLst>
                  <a:gd name="adj" fmla="val 25000"/>
                </a:avLst>
              </a:prstGeom>
              <a:solidFill>
                <a:srgbClr val="FF9900"/>
              </a:solidFill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35" name="AutoShape 31"/>
              <p:cNvSpPr>
                <a:spLocks noChangeArrowheads="1"/>
              </p:cNvSpPr>
              <p:nvPr/>
            </p:nvSpPr>
            <p:spPr bwMode="auto">
              <a:xfrm>
                <a:off x="3936" y="2016"/>
                <a:ext cx="576" cy="528"/>
              </a:xfrm>
              <a:prstGeom prst="can">
                <a:avLst>
                  <a:gd name="adj" fmla="val 25000"/>
                </a:avLst>
              </a:prstGeom>
              <a:solidFill>
                <a:srgbClr val="FF9900"/>
              </a:solidFill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</p:grpSp>
        <p:sp>
          <p:nvSpPr>
            <p:cNvPr id="10" name="AutoShape 32"/>
            <p:cNvSpPr>
              <a:spLocks noChangeArrowheads="1"/>
            </p:cNvSpPr>
            <p:nvPr/>
          </p:nvSpPr>
          <p:spPr bwMode="auto">
            <a:xfrm>
              <a:off x="-471055" y="-496467"/>
              <a:ext cx="6142661" cy="2341141"/>
            </a:xfrm>
            <a:prstGeom prst="cloudCallout">
              <a:avLst>
                <a:gd name="adj1" fmla="val 92528"/>
                <a:gd name="adj2" fmla="val 48898"/>
              </a:avLst>
            </a:prstGeom>
            <a:solidFill>
              <a:srgbClr val="99CC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>
              <a:outerShdw dist="107763" dir="18900000" algn="ctr" rotWithShape="0">
                <a:schemeClr val="bg2">
                  <a:alpha val="50000"/>
                </a:schemeClr>
              </a:outerShdw>
            </a:effec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400" b="1" dirty="0">
                  <a:latin typeface="华文新魏" pitchFamily="2" charset="-122"/>
                  <a:ea typeface="华文新魏" pitchFamily="2" charset="-122"/>
                </a:rPr>
                <a:t>如何从信息的海洋中获取我需要的知识</a:t>
              </a:r>
              <a:r>
                <a:rPr lang="en-US" altLang="zh-CN" sz="2400" b="1" dirty="0">
                  <a:latin typeface="华文新魏" pitchFamily="2" charset="-122"/>
                  <a:ea typeface="华文新魏" pitchFamily="2" charset="-122"/>
                </a:rPr>
                <a:t>?</a:t>
              </a:r>
            </a:p>
          </p:txBody>
        </p:sp>
      </p:grpSp>
      <p:sp>
        <p:nvSpPr>
          <p:cNvPr id="36" name="Rectangle 33"/>
          <p:cNvSpPr txBox="1">
            <a:spLocks noChangeArrowheads="1"/>
          </p:cNvSpPr>
          <p:nvPr/>
        </p:nvSpPr>
        <p:spPr bwMode="auto">
          <a:xfrm>
            <a:off x="1829433" y="6300043"/>
            <a:ext cx="5707613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5050"/>
              </a:buClr>
              <a:buSzPct val="70000"/>
              <a:buFont typeface="Wingdings" pitchFamily="2" charset="2"/>
              <a:buChar char="u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CC"/>
              </a:buClr>
              <a:buSzPct val="60000"/>
              <a:buFont typeface="Wingdings" pitchFamily="2" charset="2"/>
              <a:buChar char="u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B050"/>
              </a:buClr>
              <a:buSzPct val="5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SzPct val="4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lnSpc>
                <a:spcPct val="80000"/>
              </a:lnSpc>
              <a:buFontTx/>
              <a:buNone/>
            </a:pPr>
            <a:r>
              <a:rPr lang="zh-CN" altLang="en-US" sz="2000" b="1" kern="0" dirty="0" smtClean="0">
                <a:latin typeface="黑体" pitchFamily="49" charset="-122"/>
                <a:ea typeface="黑体" pitchFamily="49" charset="-122"/>
              </a:rPr>
              <a:t>我们被信息的海洋包围着</a:t>
            </a:r>
            <a:r>
              <a:rPr lang="en-US" altLang="zh-CN" sz="2000" b="1" kern="0" dirty="0" smtClean="0">
                <a:latin typeface="黑体" pitchFamily="49" charset="-122"/>
                <a:ea typeface="黑体" pitchFamily="49" charset="-122"/>
              </a:rPr>
              <a:t>, </a:t>
            </a:r>
            <a:r>
              <a:rPr lang="zh-CN" altLang="en-US" sz="2000" b="1" kern="0" dirty="0" smtClean="0">
                <a:latin typeface="黑体" pitchFamily="49" charset="-122"/>
                <a:ea typeface="黑体" pitchFamily="49" charset="-122"/>
              </a:rPr>
              <a:t>但是确被知识饿死了</a:t>
            </a:r>
            <a:r>
              <a:rPr lang="en-US" altLang="zh-CN" sz="2000" b="1" kern="0" dirty="0" smtClean="0">
                <a:latin typeface="黑体" pitchFamily="49" charset="-122"/>
                <a:ea typeface="黑体" pitchFamily="49" charset="-122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814194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D6ACF26-EE8F-467C-A8F1-50F841D2553C}" type="slidenum">
              <a:rPr lang="zh-CN" altLang="en-US" smtClean="0"/>
              <a:pPr>
                <a:defRPr/>
              </a:pPr>
              <a:t>11</a:t>
            </a:fld>
            <a:endParaRPr lang="zh-CN" altLang="en-US"/>
          </a:p>
        </p:txBody>
      </p:sp>
      <p:sp>
        <p:nvSpPr>
          <p:cNvPr id="13316" name="标题 1"/>
          <p:cNvSpPr txBox="1">
            <a:spLocks/>
          </p:cNvSpPr>
          <p:nvPr/>
        </p:nvSpPr>
        <p:spPr bwMode="auto">
          <a:xfrm>
            <a:off x="539552" y="260350"/>
            <a:ext cx="8229600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defTabSz="1066800" eaLnBrk="1" hangingPunct="1">
              <a:lnSpc>
                <a:spcPct val="90000"/>
              </a:lnSpc>
            </a:pPr>
            <a:r>
              <a:rPr lang="zh-CN" altLang="en-US" sz="32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二、科技创新</a:t>
            </a:r>
            <a:r>
              <a:rPr lang="en-US" altLang="zh-CN" sz="32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&amp;</a:t>
            </a:r>
            <a:r>
              <a:rPr lang="zh-CN" altLang="en-US" sz="32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专业信息服务 </a:t>
            </a:r>
            <a:endParaRPr lang="zh-CN" altLang="en-US" sz="3200" b="1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525716" y="1412776"/>
            <a:ext cx="7654796" cy="4644696"/>
            <a:chOff x="2295566" y="1145664"/>
            <a:chExt cx="6528599" cy="3183004"/>
          </a:xfrm>
        </p:grpSpPr>
        <p:grpSp>
          <p:nvGrpSpPr>
            <p:cNvPr id="18" name="组合 1"/>
            <p:cNvGrpSpPr>
              <a:grpSpLocks/>
            </p:cNvGrpSpPr>
            <p:nvPr/>
          </p:nvGrpSpPr>
          <p:grpSpPr bwMode="auto">
            <a:xfrm>
              <a:off x="2295566" y="1145664"/>
              <a:ext cx="4544633" cy="3183004"/>
              <a:chOff x="2987675" y="2525713"/>
              <a:chExt cx="5047074" cy="3904064"/>
            </a:xfrm>
          </p:grpSpPr>
          <p:sp>
            <p:nvSpPr>
              <p:cNvPr id="19" name="椭圆 18"/>
              <p:cNvSpPr/>
              <p:nvPr/>
            </p:nvSpPr>
            <p:spPr>
              <a:xfrm>
                <a:off x="2987675" y="2525713"/>
                <a:ext cx="5047074" cy="3904064"/>
              </a:xfrm>
              <a:prstGeom prst="ellipse">
                <a:avLst/>
              </a:prstGeom>
              <a:solidFill>
                <a:srgbClr val="92D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0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3483576" y="3229783"/>
                <a:ext cx="4141950" cy="2776313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0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5886026" y="3949321"/>
                <a:ext cx="1532342" cy="1082061"/>
              </a:xfrm>
              <a:prstGeom prst="ellipse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000" b="1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信息服务机构</a:t>
                </a:r>
                <a:endParaRPr lang="zh-CN" altLang="en-US" sz="20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TextBox 25"/>
              <p:cNvSpPr txBox="1"/>
              <p:nvPr/>
            </p:nvSpPr>
            <p:spPr>
              <a:xfrm>
                <a:off x="4414169" y="2737704"/>
                <a:ext cx="2410729" cy="388049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400" b="1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互联网信息环境</a:t>
                </a:r>
              </a:p>
            </p:txBody>
          </p:sp>
          <p:sp>
            <p:nvSpPr>
              <p:cNvPr id="27" name="TextBox 26"/>
              <p:cNvSpPr txBox="1"/>
              <p:nvPr/>
            </p:nvSpPr>
            <p:spPr>
              <a:xfrm>
                <a:off x="4513650" y="3443923"/>
                <a:ext cx="2211768" cy="38804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400" b="1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科研</a:t>
                </a:r>
                <a:r>
                  <a:rPr lang="en-US" altLang="zh-CN" sz="2400" b="1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/</a:t>
                </a:r>
                <a:r>
                  <a:rPr lang="zh-CN" altLang="en-US" sz="2400" b="1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管理环境 </a:t>
                </a:r>
                <a:endPara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30" name="TextBox 29"/>
            <p:cNvSpPr txBox="1"/>
            <p:nvPr/>
          </p:nvSpPr>
          <p:spPr>
            <a:xfrm>
              <a:off x="6840199" y="2071049"/>
              <a:ext cx="1983966" cy="12866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indent="-342900">
                <a:spcBef>
                  <a:spcPct val="20000"/>
                </a:spcBef>
                <a:buFont typeface="Wingdings" panose="05000000000000000000" pitchFamily="2" charset="2"/>
                <a:buChar char="Ø"/>
              </a:pPr>
              <a:r>
                <a:rPr lang="zh-CN" altLang="en-US" sz="2000" dirty="0" smtClean="0">
                  <a:latin typeface="黑体" pitchFamily="49" charset="-122"/>
                  <a:ea typeface="黑体" pitchFamily="49" charset="-122"/>
                </a:rPr>
                <a:t>百度、谷歌等</a:t>
              </a:r>
              <a:endParaRPr lang="en-US" altLang="zh-CN" sz="2000" dirty="0" smtClean="0">
                <a:latin typeface="黑体" pitchFamily="49" charset="-122"/>
                <a:ea typeface="黑体" pitchFamily="49" charset="-122"/>
              </a:endParaRPr>
            </a:p>
            <a:p>
              <a:pPr marL="342900" indent="-342900">
                <a:spcBef>
                  <a:spcPct val="20000"/>
                </a:spcBef>
                <a:buFont typeface="Wingdings" panose="05000000000000000000" pitchFamily="2" charset="2"/>
                <a:buChar char="Ø"/>
              </a:pPr>
              <a:r>
                <a:rPr lang="zh-CN" altLang="en-US" sz="2000" dirty="0" smtClean="0">
                  <a:latin typeface="黑体" pitchFamily="49" charset="-122"/>
                  <a:ea typeface="黑体" pitchFamily="49" charset="-122"/>
                </a:rPr>
                <a:t>商业服务机构</a:t>
              </a:r>
              <a:endParaRPr lang="en-US" altLang="zh-CN" sz="2000" dirty="0" smtClean="0">
                <a:latin typeface="黑体" pitchFamily="49" charset="-122"/>
                <a:ea typeface="黑体" pitchFamily="49" charset="-122"/>
              </a:endParaRPr>
            </a:p>
            <a:p>
              <a:pPr marL="342900" indent="-342900">
                <a:spcBef>
                  <a:spcPct val="20000"/>
                </a:spcBef>
                <a:buFont typeface="Wingdings" panose="05000000000000000000" pitchFamily="2" charset="2"/>
                <a:buChar char="Ø"/>
              </a:pPr>
              <a:r>
                <a:rPr lang="zh-CN" altLang="en-US" sz="2000" dirty="0" smtClean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专业图情机构</a:t>
              </a:r>
              <a:endParaRPr lang="en-US" altLang="zh-CN" sz="20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endParaRPr>
            </a:p>
            <a:p>
              <a:pPr>
                <a:spcBef>
                  <a:spcPct val="20000"/>
                </a:spcBef>
              </a:pPr>
              <a:r>
                <a:rPr lang="zh-CN" altLang="en-US" sz="2000" dirty="0" smtClean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（图书馆、情报所</a:t>
              </a:r>
              <a:endParaRPr lang="en-US" altLang="zh-CN" sz="20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endParaRPr>
            </a:p>
            <a:p>
              <a:pPr>
                <a:spcBef>
                  <a:spcPct val="20000"/>
                </a:spcBef>
              </a:pPr>
              <a:r>
                <a:rPr lang="en-US" altLang="zh-CN" sz="2000" dirty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 </a:t>
              </a:r>
              <a:r>
                <a:rPr lang="en-US" altLang="zh-CN" sz="2000" dirty="0" smtClean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 </a:t>
              </a:r>
              <a:r>
                <a:rPr lang="zh-CN" altLang="en-US" sz="2000" dirty="0" smtClean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信息所等）</a:t>
              </a:r>
              <a:r>
                <a:rPr lang="en-US" altLang="zh-CN" sz="2000" dirty="0" smtClean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   </a:t>
              </a:r>
              <a:endParaRPr lang="en-US" altLang="zh-CN" sz="20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171309" y="3347889"/>
            <a:ext cx="245438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知识型</a:t>
            </a:r>
            <a:endParaRPr lang="en-US" altLang="zh-CN" sz="2000" dirty="0">
              <a:latin typeface="黑体" pitchFamily="49" charset="-122"/>
              <a:ea typeface="黑体" pitchFamily="49" charset="-122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高体验</a:t>
            </a:r>
            <a:endParaRPr lang="zh-CN" altLang="en-US" sz="20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9" name="椭圆 28"/>
          <p:cNvSpPr/>
          <p:nvPr/>
        </p:nvSpPr>
        <p:spPr bwMode="auto">
          <a:xfrm>
            <a:off x="2651995" y="3139320"/>
            <a:ext cx="1590662" cy="1290295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科研及管理人员</a:t>
            </a:r>
            <a:endParaRPr lang="zh-CN" altLang="en-US" sz="20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上弧形箭头 8"/>
          <p:cNvSpPr/>
          <p:nvPr/>
        </p:nvSpPr>
        <p:spPr>
          <a:xfrm>
            <a:off x="4232573" y="3501008"/>
            <a:ext cx="555451" cy="234376"/>
          </a:xfrm>
          <a:prstGeom prst="curvedDown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右弧形箭头 9"/>
          <p:cNvSpPr/>
          <p:nvPr/>
        </p:nvSpPr>
        <p:spPr>
          <a:xfrm rot="5400000">
            <a:off x="4378486" y="3665874"/>
            <a:ext cx="216021" cy="507844"/>
          </a:xfrm>
          <a:prstGeom prst="curvedLef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90904" y="4469050"/>
            <a:ext cx="1312844" cy="40011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信息素养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4932040" y="4437112"/>
            <a:ext cx="1224136" cy="40011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服务能力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左右箭头 5"/>
          <p:cNvSpPr/>
          <p:nvPr/>
        </p:nvSpPr>
        <p:spPr>
          <a:xfrm>
            <a:off x="4168160" y="4578994"/>
            <a:ext cx="684276" cy="180221"/>
          </a:xfrm>
          <a:prstGeom prst="leftRight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标注 6"/>
          <p:cNvSpPr/>
          <p:nvPr/>
        </p:nvSpPr>
        <p:spPr>
          <a:xfrm>
            <a:off x="6854308" y="5085184"/>
            <a:ext cx="2016224" cy="720080"/>
          </a:xfrm>
          <a:prstGeom prst="wedgeRectCallout">
            <a:avLst>
              <a:gd name="adj1" fmla="val 12661"/>
              <a:gd name="adj2" fmla="val -124751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chemeClr val="tx1"/>
                </a:solidFill>
              </a:rPr>
              <a:t>作用与优势？</a:t>
            </a:r>
            <a:endParaRPr lang="zh-CN" altLang="en-US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0662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内容占位符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45318951"/>
              </p:ext>
            </p:extLst>
          </p:nvPr>
        </p:nvGraphicFramePr>
        <p:xfrm>
          <a:off x="539552" y="1124744"/>
          <a:ext cx="7740625" cy="50466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3555" name="灯片编号占位符 3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7"/>
              </a:buBlip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rgbClr val="FF5050"/>
              </a:buClr>
              <a:buSzPct val="70000"/>
              <a:buFont typeface="Wingdings" pitchFamily="2" charset="2"/>
              <a:buChar char="u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rgbClr val="0000CC"/>
              </a:buClr>
              <a:buSzPct val="60000"/>
              <a:buFont typeface="Wingdings" pitchFamily="2" charset="2"/>
              <a:buChar char="u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rgbClr val="00B050"/>
              </a:buClr>
              <a:buSzPct val="5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rgbClr val="FF9900"/>
              </a:buClr>
              <a:buSzPct val="4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SzPct val="4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SzPct val="4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SzPct val="4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SzPct val="4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75681A2-A1B6-4289-8326-8B37C5A779BA}" type="slidenum">
              <a:rPr lang="zh-CN" altLang="en-US" sz="1400" smtClean="0"/>
              <a:pPr>
                <a:spcBef>
                  <a:spcPct val="0"/>
                </a:spcBef>
                <a:buFontTx/>
                <a:buNone/>
              </a:pPr>
              <a:t>12</a:t>
            </a:fld>
            <a:endParaRPr lang="zh-CN" altLang="en-US" sz="1400" smtClean="0"/>
          </a:p>
        </p:txBody>
      </p:sp>
      <p:sp>
        <p:nvSpPr>
          <p:cNvPr id="7" name="TextBox 6"/>
          <p:cNvSpPr txBox="1"/>
          <p:nvPr/>
        </p:nvSpPr>
        <p:spPr>
          <a:xfrm>
            <a:off x="6417655" y="5023385"/>
            <a:ext cx="2160661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altLang="zh-CN" sz="2000" dirty="0">
                <a:latin typeface="+mj-ea"/>
                <a:ea typeface="+mj-ea"/>
              </a:rPr>
              <a:t> </a:t>
            </a:r>
            <a:r>
              <a:rPr lang="en-US" altLang="zh-CN" sz="2000" dirty="0">
                <a:solidFill>
                  <a:srgbClr val="C00000"/>
                </a:solidFill>
                <a:latin typeface="+mj-ea"/>
              </a:rPr>
              <a:t>Know </a:t>
            </a:r>
            <a:r>
              <a:rPr lang="en-US" altLang="zh-CN" sz="2000" dirty="0" smtClean="0">
                <a:solidFill>
                  <a:srgbClr val="C00000"/>
                </a:solidFill>
                <a:latin typeface="+mj-ea"/>
                <a:ea typeface="+mj-ea"/>
              </a:rPr>
              <a:t>How </a:t>
            </a:r>
            <a:r>
              <a:rPr lang="en-US" altLang="zh-CN" sz="2000" dirty="0">
                <a:solidFill>
                  <a:srgbClr val="C00000"/>
                </a:solidFill>
                <a:latin typeface="+mj-ea"/>
                <a:ea typeface="+mj-ea"/>
              </a:rPr>
              <a:t>?</a:t>
            </a:r>
          </a:p>
          <a:p>
            <a:pPr marL="285750" indent="-285750" eaLnBrk="1" hangingPunct="1">
              <a:buFont typeface="Wingdings" panose="05000000000000000000" pitchFamily="2" charset="2"/>
              <a:buChar char="Ø"/>
              <a:defRPr/>
            </a:pPr>
            <a:r>
              <a:rPr lang="zh-CN" altLang="en-US" sz="2000" dirty="0" smtClean="0">
                <a:latin typeface="+mj-ea"/>
                <a:ea typeface="+mj-ea"/>
              </a:rPr>
              <a:t>技能</a:t>
            </a:r>
            <a:endParaRPr lang="zh-CN" altLang="en-US" sz="2000" dirty="0">
              <a:latin typeface="+mj-ea"/>
              <a:ea typeface="+mj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3528" y="4684830"/>
            <a:ext cx="1835696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altLang="zh-CN" sz="2000" dirty="0" smtClean="0">
                <a:latin typeface="+mj-ea"/>
                <a:ea typeface="+mj-ea"/>
              </a:rPr>
              <a:t>  </a:t>
            </a:r>
            <a:r>
              <a:rPr lang="en-US" altLang="zh-CN" sz="2400" dirty="0" smtClean="0">
                <a:solidFill>
                  <a:srgbClr val="C00000"/>
                </a:solidFill>
                <a:latin typeface="+mj-ea"/>
                <a:ea typeface="+mj-ea"/>
              </a:rPr>
              <a:t>innovate</a:t>
            </a:r>
            <a:endParaRPr lang="en-US" altLang="zh-CN" sz="2400" dirty="0">
              <a:solidFill>
                <a:srgbClr val="C00000"/>
              </a:solidFill>
              <a:latin typeface="+mj-ea"/>
              <a:ea typeface="+mj-ea"/>
            </a:endParaRPr>
          </a:p>
          <a:p>
            <a:pPr marL="285750" indent="-285750" eaLnBrk="1" hangingPunct="1">
              <a:buFont typeface="Wingdings" panose="05000000000000000000" pitchFamily="2" charset="2"/>
              <a:buChar char="Ø"/>
              <a:defRPr/>
            </a:pPr>
            <a:r>
              <a:rPr lang="zh-CN" altLang="en-US" sz="2000" dirty="0" smtClean="0">
                <a:latin typeface="+mj-ea"/>
                <a:ea typeface="+mj-ea"/>
              </a:rPr>
              <a:t>整理</a:t>
            </a:r>
            <a:r>
              <a:rPr lang="zh-CN" altLang="en-US" sz="2000" dirty="0">
                <a:latin typeface="+mj-ea"/>
                <a:ea typeface="+mj-ea"/>
              </a:rPr>
              <a:t>和保存</a:t>
            </a:r>
            <a:endParaRPr lang="en-US" altLang="zh-CN" sz="2000" dirty="0">
              <a:latin typeface="+mj-ea"/>
              <a:ea typeface="+mj-ea"/>
            </a:endParaRPr>
          </a:p>
          <a:p>
            <a:pPr marL="285750" indent="-285750" eaLnBrk="1" hangingPunct="1">
              <a:buFont typeface="Wingdings" panose="05000000000000000000" pitchFamily="2" charset="2"/>
              <a:buChar char="Ø"/>
              <a:defRPr/>
            </a:pPr>
            <a:r>
              <a:rPr lang="zh-CN" altLang="en-US" sz="2000" dirty="0" smtClean="0">
                <a:latin typeface="+mj-ea"/>
                <a:ea typeface="+mj-ea"/>
              </a:rPr>
              <a:t>激活</a:t>
            </a:r>
            <a:r>
              <a:rPr lang="zh-CN" altLang="en-US" sz="2000" dirty="0">
                <a:latin typeface="+mj-ea"/>
                <a:ea typeface="+mj-ea"/>
              </a:rPr>
              <a:t>和增值</a:t>
            </a:r>
          </a:p>
          <a:p>
            <a:pPr marL="285750" indent="-285750" eaLnBrk="1" hangingPunct="1">
              <a:buFont typeface="Wingdings" panose="05000000000000000000" pitchFamily="2" charset="2"/>
              <a:buChar char="Ø"/>
              <a:defRPr/>
            </a:pPr>
            <a:r>
              <a:rPr lang="zh-CN" altLang="en-US" sz="2000" dirty="0">
                <a:latin typeface="+mj-ea"/>
                <a:ea typeface="+mj-ea"/>
              </a:rPr>
              <a:t>创造新知识</a:t>
            </a:r>
            <a:endParaRPr lang="en-US" altLang="zh-CN" sz="2000" dirty="0">
              <a:latin typeface="+mj-ea"/>
              <a:ea typeface="+mj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072058" y="2780928"/>
            <a:ext cx="1894845" cy="1261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altLang="zh-CN" sz="1600" dirty="0">
                <a:latin typeface="+mj-ea"/>
                <a:ea typeface="+mj-ea"/>
              </a:rPr>
              <a:t> </a:t>
            </a:r>
            <a:r>
              <a:rPr lang="en-US" altLang="zh-CN" sz="2000" dirty="0">
                <a:solidFill>
                  <a:srgbClr val="C00000"/>
                </a:solidFill>
                <a:latin typeface="+mj-ea"/>
              </a:rPr>
              <a:t>Know </a:t>
            </a:r>
            <a:r>
              <a:rPr lang="en-US" altLang="zh-CN" sz="2000" dirty="0" smtClean="0">
                <a:solidFill>
                  <a:srgbClr val="C00000"/>
                </a:solidFill>
                <a:latin typeface="+mj-ea"/>
                <a:ea typeface="+mj-ea"/>
              </a:rPr>
              <a:t>Who</a:t>
            </a:r>
            <a:r>
              <a:rPr lang="zh-CN" altLang="en-US" sz="2000" dirty="0" smtClean="0">
                <a:solidFill>
                  <a:srgbClr val="C00000"/>
                </a:solidFill>
                <a:latin typeface="+mj-ea"/>
                <a:ea typeface="+mj-ea"/>
              </a:rPr>
              <a:t>？</a:t>
            </a:r>
            <a:endParaRPr lang="en-US" altLang="zh-CN" sz="2000" dirty="0">
              <a:solidFill>
                <a:srgbClr val="C00000"/>
              </a:solidFill>
              <a:latin typeface="+mj-ea"/>
              <a:ea typeface="+mj-ea"/>
            </a:endParaRPr>
          </a:p>
          <a:p>
            <a:pPr marL="285750" indent="-285750" eaLnBrk="1" hangingPunct="1">
              <a:buFont typeface="Wingdings" panose="05000000000000000000" pitchFamily="2" charset="2"/>
              <a:buChar char="Ø"/>
              <a:defRPr/>
            </a:pPr>
            <a:r>
              <a:rPr lang="zh-CN" altLang="en-US" sz="2000" dirty="0" smtClean="0">
                <a:latin typeface="+mj-ea"/>
                <a:ea typeface="+mj-ea"/>
              </a:rPr>
              <a:t>在哪？</a:t>
            </a:r>
            <a:endParaRPr lang="en-US" altLang="zh-CN" sz="2000" dirty="0" smtClean="0">
              <a:latin typeface="+mj-ea"/>
              <a:ea typeface="+mj-ea"/>
            </a:endParaRPr>
          </a:p>
          <a:p>
            <a:pPr marL="285750" indent="-285750" eaLnBrk="1" hangingPunct="1">
              <a:buFont typeface="Wingdings" panose="05000000000000000000" pitchFamily="2" charset="2"/>
              <a:buChar char="Ø"/>
              <a:defRPr/>
            </a:pPr>
            <a:r>
              <a:rPr lang="zh-CN" altLang="en-US" sz="2000" dirty="0">
                <a:latin typeface="+mj-ea"/>
                <a:ea typeface="+mj-ea"/>
              </a:rPr>
              <a:t>谁</a:t>
            </a:r>
            <a:r>
              <a:rPr lang="zh-CN" altLang="en-US" sz="2000" dirty="0" smtClean="0">
                <a:latin typeface="+mj-ea"/>
                <a:ea typeface="+mj-ea"/>
              </a:rPr>
              <a:t>能提供？</a:t>
            </a:r>
            <a:endParaRPr lang="en-US" altLang="zh-CN" sz="2000" dirty="0">
              <a:latin typeface="+mj-ea"/>
              <a:ea typeface="+mj-ea"/>
            </a:endParaRPr>
          </a:p>
          <a:p>
            <a:pPr marL="285750" indent="-285750" eaLnBrk="1" hangingPunct="1">
              <a:buFont typeface="Wingdings" panose="05000000000000000000" pitchFamily="2" charset="2"/>
              <a:buChar char="Ø"/>
              <a:defRPr/>
            </a:pPr>
            <a:endParaRPr lang="zh-CN" altLang="en-US" sz="1600" dirty="0">
              <a:latin typeface="+mj-ea"/>
              <a:ea typeface="+mj-e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76056" y="996952"/>
            <a:ext cx="4104456" cy="1261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altLang="zh-CN" sz="2000" dirty="0">
                <a:solidFill>
                  <a:srgbClr val="C00000"/>
                </a:solidFill>
                <a:latin typeface="+mj-ea"/>
                <a:ea typeface="+mj-ea"/>
              </a:rPr>
              <a:t> </a:t>
            </a:r>
            <a:r>
              <a:rPr lang="en-US" altLang="zh-CN" sz="2000" dirty="0" smtClean="0">
                <a:solidFill>
                  <a:srgbClr val="C00000"/>
                </a:solidFill>
                <a:latin typeface="+mj-ea"/>
                <a:ea typeface="+mj-ea"/>
              </a:rPr>
              <a:t> </a:t>
            </a:r>
            <a:r>
              <a:rPr lang="en-US" altLang="zh-CN" sz="2000" dirty="0">
                <a:solidFill>
                  <a:srgbClr val="C00000"/>
                </a:solidFill>
                <a:latin typeface="+mj-ea"/>
                <a:ea typeface="+mj-ea"/>
              </a:rPr>
              <a:t>Know </a:t>
            </a:r>
            <a:r>
              <a:rPr lang="en-US" altLang="zh-CN" sz="2000" dirty="0" smtClean="0">
                <a:solidFill>
                  <a:srgbClr val="C00000"/>
                </a:solidFill>
                <a:latin typeface="+mj-ea"/>
                <a:ea typeface="+mj-ea"/>
              </a:rPr>
              <a:t>Why</a:t>
            </a:r>
            <a:r>
              <a:rPr lang="zh-CN" altLang="en-US" sz="2000" dirty="0">
                <a:solidFill>
                  <a:srgbClr val="C00000"/>
                </a:solidFill>
                <a:latin typeface="+mj-ea"/>
                <a:ea typeface="+mj-ea"/>
              </a:rPr>
              <a:t>？</a:t>
            </a:r>
            <a:endParaRPr lang="en-US" altLang="zh-CN" sz="2000" dirty="0">
              <a:solidFill>
                <a:srgbClr val="C00000"/>
              </a:solidFill>
              <a:latin typeface="+mj-ea"/>
              <a:ea typeface="+mj-ea"/>
            </a:endParaRPr>
          </a:p>
          <a:p>
            <a:pPr marL="285750" indent="-285750" eaLnBrk="1" hangingPunct="1">
              <a:buFont typeface="Wingdings" panose="05000000000000000000" pitchFamily="2" charset="2"/>
              <a:buChar char="Ø"/>
              <a:defRPr/>
            </a:pPr>
            <a:r>
              <a:rPr lang="zh-CN" altLang="en-US" sz="2000" dirty="0" smtClean="0">
                <a:latin typeface="+mj-ea"/>
                <a:ea typeface="+mj-ea"/>
              </a:rPr>
              <a:t>能动性 </a:t>
            </a:r>
            <a:endParaRPr lang="en-US" altLang="zh-CN" sz="2000" dirty="0" smtClean="0">
              <a:latin typeface="+mj-ea"/>
              <a:ea typeface="+mj-ea"/>
            </a:endParaRPr>
          </a:p>
          <a:p>
            <a:pPr marL="285750" indent="-285750" eaLnBrk="1" hangingPunct="1">
              <a:buFont typeface="Wingdings" panose="05000000000000000000" pitchFamily="2" charset="2"/>
              <a:buChar char="Ø"/>
              <a:defRPr/>
            </a:pPr>
            <a:r>
              <a:rPr lang="zh-CN" altLang="en-US" sz="2000" dirty="0" smtClean="0">
                <a:latin typeface="+mj-ea"/>
                <a:ea typeface="+mj-ea"/>
              </a:rPr>
              <a:t>先信息意识再信息需求</a:t>
            </a:r>
            <a:endParaRPr lang="en-US" altLang="zh-CN" sz="2000" dirty="0">
              <a:latin typeface="+mj-ea"/>
              <a:ea typeface="+mj-ea"/>
            </a:endParaRPr>
          </a:p>
          <a:p>
            <a:pPr marL="285750" indent="-285750" eaLnBrk="1" hangingPunct="1">
              <a:buFont typeface="Wingdings" panose="05000000000000000000" pitchFamily="2" charset="2"/>
              <a:buChar char="Ø"/>
              <a:defRPr/>
            </a:pPr>
            <a:endParaRPr lang="zh-CN" altLang="en-US" sz="1600" dirty="0">
              <a:latin typeface="+mj-ea"/>
              <a:ea typeface="+mj-ea"/>
            </a:endParaRPr>
          </a:p>
        </p:txBody>
      </p:sp>
      <p:sp>
        <p:nvSpPr>
          <p:cNvPr id="11" name="内容占位符 2"/>
          <p:cNvSpPr txBox="1">
            <a:spLocks/>
          </p:cNvSpPr>
          <p:nvPr/>
        </p:nvSpPr>
        <p:spPr bwMode="auto">
          <a:xfrm>
            <a:off x="430007" y="361140"/>
            <a:ext cx="8229600" cy="61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8"/>
              </a:buBlip>
              <a:defRPr sz="280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5050"/>
              </a:buClr>
              <a:buSzPct val="70000"/>
              <a:buFont typeface="Wingdings" pitchFamily="2" charset="2"/>
              <a:buChar char="u"/>
              <a:defRPr sz="2400">
                <a:solidFill>
                  <a:schemeClr val="tx1"/>
                </a:solidFill>
                <a:latin typeface="+mj-ea"/>
                <a:ea typeface="+mj-ea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342BED"/>
              </a:buClr>
              <a:buSzPct val="6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+mj-ea"/>
                <a:ea typeface="+mj-ea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B050"/>
              </a:buClr>
              <a:buSzPct val="50000"/>
              <a:buFont typeface="Wingdings" pitchFamily="2" charset="2"/>
              <a:buChar char="u"/>
              <a:defRPr sz="1600">
                <a:solidFill>
                  <a:schemeClr val="tx1"/>
                </a:solidFill>
                <a:latin typeface="+mj-ea"/>
                <a:ea typeface="+mj-ea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SzPct val="40000"/>
              <a:buFont typeface="Wingdings" pitchFamily="2" charset="2"/>
              <a:buChar char="u"/>
              <a:defRPr sz="1200">
                <a:solidFill>
                  <a:schemeClr val="tx1"/>
                </a:solidFill>
                <a:latin typeface="+mj-ea"/>
                <a:ea typeface="+mj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lnSpc>
                <a:spcPts val="38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zh-CN" altLang="en-US" kern="0" dirty="0"/>
              <a:t> </a:t>
            </a:r>
            <a:r>
              <a:rPr lang="zh-CN" altLang="en-US" kern="0" dirty="0" smtClean="0"/>
              <a:t>人的角度：数字生存能力（信息素质）</a:t>
            </a:r>
            <a:endParaRPr kumimoji="1" lang="zh-CN" altLang="en-US" kern="0" dirty="0"/>
          </a:p>
        </p:txBody>
      </p:sp>
      <p:sp>
        <p:nvSpPr>
          <p:cNvPr id="12" name="TextBox 8"/>
          <p:cNvSpPr txBox="1"/>
          <p:nvPr/>
        </p:nvSpPr>
        <p:spPr>
          <a:xfrm>
            <a:off x="539552" y="1904893"/>
            <a:ext cx="189484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endParaRPr lang="en-US" altLang="zh-CN" sz="2000" dirty="0">
              <a:solidFill>
                <a:srgbClr val="C00000"/>
              </a:solidFill>
              <a:latin typeface="+mj-ea"/>
              <a:ea typeface="+mj-ea"/>
            </a:endParaRPr>
          </a:p>
          <a:p>
            <a:pPr marL="285750" indent="-285750" eaLnBrk="1" hangingPunct="1">
              <a:buFont typeface="Wingdings" panose="05000000000000000000" pitchFamily="2" charset="2"/>
              <a:buChar char="Ø"/>
              <a:defRPr/>
            </a:pPr>
            <a:r>
              <a:rPr lang="zh-CN" altLang="en-US" sz="2000" dirty="0" smtClean="0">
                <a:latin typeface="+mj-ea"/>
                <a:ea typeface="+mj-ea"/>
              </a:rPr>
              <a:t>知识产权</a:t>
            </a:r>
            <a:endParaRPr lang="zh-CN" altLang="en-US" sz="16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172271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430F4A4-4368-49E9-B52D-5D9F15982F5D}" type="slidenum">
              <a:rPr lang="en-US" altLang="zh-CN" smtClean="0"/>
              <a:pPr>
                <a:defRPr/>
              </a:pPr>
              <a:t>13</a:t>
            </a:fld>
            <a:endParaRPr lang="en-US" altLang="zh-CN"/>
          </a:p>
        </p:txBody>
      </p:sp>
      <p:grpSp>
        <p:nvGrpSpPr>
          <p:cNvPr id="9" name="组合 8"/>
          <p:cNvGrpSpPr/>
          <p:nvPr/>
        </p:nvGrpSpPr>
        <p:grpSpPr>
          <a:xfrm>
            <a:off x="467544" y="1196752"/>
            <a:ext cx="7992888" cy="5112568"/>
            <a:chOff x="1295636" y="980728"/>
            <a:chExt cx="6264696" cy="4536504"/>
          </a:xfrm>
        </p:grpSpPr>
        <p:sp>
          <p:nvSpPr>
            <p:cNvPr id="5" name="椭圆 4"/>
            <p:cNvSpPr/>
            <p:nvPr/>
          </p:nvSpPr>
          <p:spPr>
            <a:xfrm>
              <a:off x="1295636" y="980728"/>
              <a:ext cx="6264696" cy="4536504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1669221" y="2112076"/>
              <a:ext cx="2981293" cy="2491001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 smtClean="0">
                  <a:solidFill>
                    <a:srgbClr val="C00000"/>
                  </a:solidFill>
                  <a:latin typeface="+mj-ea"/>
                  <a:ea typeface="+mj-ea"/>
                </a:rPr>
                <a:t>科研管理信息化</a:t>
              </a:r>
              <a:endParaRPr lang="en-US" altLang="zh-CN" sz="2400" dirty="0" smtClean="0">
                <a:solidFill>
                  <a:srgbClr val="C00000"/>
                </a:solidFill>
                <a:latin typeface="+mj-ea"/>
                <a:ea typeface="+mj-ea"/>
              </a:endParaRPr>
            </a:p>
            <a:p>
              <a:pPr algn="ctr"/>
              <a:endParaRPr lang="en-US" altLang="zh-CN" sz="2400" dirty="0">
                <a:solidFill>
                  <a:schemeClr val="tx1"/>
                </a:solidFill>
                <a:latin typeface="+mj-ea"/>
                <a:ea typeface="+mj-ea"/>
              </a:endParaRPr>
            </a:p>
            <a:p>
              <a:pPr marL="342900" indent="-342900">
                <a:buFont typeface="Wingdings" panose="05000000000000000000" pitchFamily="2" charset="2"/>
                <a:buChar char="ü"/>
              </a:pPr>
              <a:r>
                <a:rPr lang="zh-CN" altLang="en-US" sz="2400" dirty="0" smtClean="0">
                  <a:solidFill>
                    <a:schemeClr val="tx1"/>
                  </a:solidFill>
                  <a:latin typeface="+mj-ea"/>
                  <a:ea typeface="+mj-ea"/>
                </a:rPr>
                <a:t>知识管理（</a:t>
              </a:r>
              <a:r>
                <a:rPr lang="en-US" altLang="zh-CN" sz="2400" dirty="0" smtClean="0">
                  <a:solidFill>
                    <a:schemeClr val="tx1"/>
                  </a:solidFill>
                  <a:latin typeface="+mj-ea"/>
                  <a:ea typeface="+mj-ea"/>
                </a:rPr>
                <a:t>KM</a:t>
              </a:r>
              <a:r>
                <a:rPr lang="zh-CN" altLang="en-US" sz="2400" dirty="0" smtClean="0">
                  <a:solidFill>
                    <a:schemeClr val="tx1"/>
                  </a:solidFill>
                  <a:latin typeface="+mj-ea"/>
                  <a:ea typeface="+mj-ea"/>
                </a:rPr>
                <a:t>）</a:t>
              </a:r>
              <a:endParaRPr lang="en-US" altLang="zh-CN" sz="2400" dirty="0" smtClean="0">
                <a:solidFill>
                  <a:schemeClr val="tx1"/>
                </a:solidFill>
                <a:latin typeface="+mj-ea"/>
                <a:ea typeface="+mj-ea"/>
              </a:endParaRPr>
            </a:p>
            <a:p>
              <a:pPr marL="342900" indent="-342900">
                <a:buFont typeface="Wingdings" panose="05000000000000000000" pitchFamily="2" charset="2"/>
                <a:buChar char="ü"/>
              </a:pPr>
              <a:r>
                <a:rPr lang="zh-CN" altLang="en-US" sz="2400" dirty="0" smtClean="0">
                  <a:solidFill>
                    <a:schemeClr val="tx1"/>
                  </a:solidFill>
                  <a:latin typeface="+mj-ea"/>
                  <a:ea typeface="+mj-ea"/>
                </a:rPr>
                <a:t>办公自动化（</a:t>
              </a:r>
              <a:r>
                <a:rPr lang="en-US" altLang="zh-CN" sz="2400" dirty="0" smtClean="0">
                  <a:solidFill>
                    <a:schemeClr val="tx1"/>
                  </a:solidFill>
                  <a:latin typeface="+mj-ea"/>
                  <a:ea typeface="+mj-ea"/>
                </a:rPr>
                <a:t>OA</a:t>
              </a:r>
              <a:r>
                <a:rPr lang="zh-CN" altLang="en-US" sz="2400" dirty="0" smtClean="0">
                  <a:solidFill>
                    <a:schemeClr val="tx1"/>
                  </a:solidFill>
                  <a:latin typeface="+mj-ea"/>
                  <a:ea typeface="+mj-ea"/>
                </a:rPr>
                <a:t>）</a:t>
              </a:r>
              <a:endParaRPr lang="en-US" altLang="zh-CN" sz="2400" dirty="0" smtClean="0">
                <a:solidFill>
                  <a:schemeClr val="tx1"/>
                </a:solidFill>
                <a:latin typeface="+mj-ea"/>
                <a:ea typeface="+mj-ea"/>
              </a:endParaRPr>
            </a:p>
            <a:p>
              <a:pPr marL="342900" indent="-342900">
                <a:buFont typeface="Wingdings" panose="05000000000000000000" pitchFamily="2" charset="2"/>
                <a:buChar char="ü"/>
              </a:pPr>
              <a:r>
                <a:rPr lang="zh-CN" altLang="en-US" sz="2400" dirty="0" smtClean="0">
                  <a:solidFill>
                    <a:schemeClr val="tx1"/>
                  </a:solidFill>
                  <a:latin typeface="+mj-ea"/>
                  <a:ea typeface="+mj-ea"/>
                </a:rPr>
                <a:t>门户网站、邮件</a:t>
              </a:r>
              <a:endParaRPr lang="en-US" altLang="zh-CN" sz="2400" dirty="0" smtClean="0">
                <a:solidFill>
                  <a:schemeClr val="tx1"/>
                </a:solidFill>
                <a:latin typeface="+mj-ea"/>
                <a:ea typeface="+mj-ea"/>
              </a:endParaRPr>
            </a:p>
            <a:p>
              <a:pPr marL="342900" indent="-342900">
                <a:buFont typeface="Wingdings" panose="05000000000000000000" pitchFamily="2" charset="2"/>
                <a:buChar char="ü"/>
              </a:pPr>
              <a:r>
                <a:rPr lang="zh-CN" altLang="en-US" sz="2400" dirty="0" smtClean="0">
                  <a:solidFill>
                    <a:schemeClr val="tx1"/>
                  </a:solidFill>
                  <a:latin typeface="+mj-ea"/>
                  <a:ea typeface="+mj-ea"/>
                </a:rPr>
                <a:t>网络基础设施</a:t>
              </a:r>
              <a:endParaRPr lang="zh-CN" altLang="en-US" sz="24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4230449" y="2112077"/>
              <a:ext cx="3067918" cy="2442868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solidFill>
                    <a:srgbClr val="C00000"/>
                  </a:solidFill>
                  <a:latin typeface="+mj-ea"/>
                  <a:ea typeface="+mj-ea"/>
                </a:rPr>
                <a:t>科学研究信息化</a:t>
              </a:r>
              <a:endParaRPr lang="en-US" altLang="zh-CN" sz="2400" dirty="0">
                <a:solidFill>
                  <a:srgbClr val="C00000"/>
                </a:solidFill>
                <a:latin typeface="+mj-ea"/>
                <a:ea typeface="+mj-ea"/>
              </a:endParaRPr>
            </a:p>
            <a:p>
              <a:pPr algn="ctr"/>
              <a:endParaRPr lang="en-US" altLang="zh-CN" sz="2400" dirty="0" smtClean="0">
                <a:solidFill>
                  <a:schemeClr val="tx1"/>
                </a:solidFill>
                <a:latin typeface="+mj-ea"/>
                <a:ea typeface="+mj-ea"/>
              </a:endParaRPr>
            </a:p>
            <a:p>
              <a:pPr marL="342900" indent="-342900">
                <a:buFont typeface="Wingdings" panose="05000000000000000000" pitchFamily="2" charset="2"/>
                <a:buChar char="ü"/>
              </a:pPr>
              <a:r>
                <a:rPr lang="zh-CN" altLang="en-US" sz="2400" dirty="0">
                  <a:solidFill>
                    <a:schemeClr val="tx1"/>
                  </a:solidFill>
                  <a:latin typeface="+mj-ea"/>
                  <a:ea typeface="+mj-ea"/>
                </a:rPr>
                <a:t>战略情报服务</a:t>
              </a:r>
              <a:endParaRPr lang="en-US" altLang="zh-CN" sz="2400" dirty="0">
                <a:solidFill>
                  <a:schemeClr val="tx1"/>
                </a:solidFill>
                <a:latin typeface="+mj-ea"/>
                <a:ea typeface="+mj-ea"/>
              </a:endParaRPr>
            </a:p>
            <a:p>
              <a:pPr marL="342900" indent="-342900">
                <a:buFont typeface="Wingdings" panose="05000000000000000000" pitchFamily="2" charset="2"/>
                <a:buChar char="ü"/>
              </a:pPr>
              <a:r>
                <a:rPr lang="zh-CN" altLang="en-US" sz="2400" dirty="0" smtClean="0">
                  <a:solidFill>
                    <a:schemeClr val="tx1"/>
                  </a:solidFill>
                  <a:latin typeface="+mj-ea"/>
                  <a:ea typeface="+mj-ea"/>
                </a:rPr>
                <a:t>学科知识服务</a:t>
              </a:r>
              <a:endParaRPr lang="en-US" altLang="zh-CN" sz="2400" dirty="0" smtClean="0">
                <a:solidFill>
                  <a:schemeClr val="tx1"/>
                </a:solidFill>
                <a:latin typeface="+mj-ea"/>
                <a:ea typeface="+mj-ea"/>
              </a:endParaRPr>
            </a:p>
            <a:p>
              <a:pPr marL="342900" indent="-342900">
                <a:buFont typeface="Wingdings" panose="05000000000000000000" pitchFamily="2" charset="2"/>
                <a:buChar char="ü"/>
              </a:pPr>
              <a:r>
                <a:rPr lang="zh-CN" altLang="en-US" sz="2400" dirty="0" smtClean="0">
                  <a:solidFill>
                    <a:schemeClr val="tx1"/>
                  </a:solidFill>
                  <a:latin typeface="+mj-ea"/>
                  <a:ea typeface="+mj-ea"/>
                </a:rPr>
                <a:t>数字</a:t>
              </a:r>
              <a:r>
                <a:rPr lang="zh-CN" altLang="en-US" sz="2400" dirty="0">
                  <a:solidFill>
                    <a:schemeClr val="tx1"/>
                  </a:solidFill>
                  <a:latin typeface="+mj-ea"/>
                  <a:ea typeface="+mj-ea"/>
                </a:rPr>
                <a:t>文献服务</a:t>
              </a:r>
              <a:endParaRPr lang="en-US" altLang="zh-CN" sz="2400" dirty="0">
                <a:solidFill>
                  <a:schemeClr val="tx1"/>
                </a:solidFill>
                <a:latin typeface="+mj-ea"/>
                <a:ea typeface="+mj-ea"/>
              </a:endParaRPr>
            </a:p>
            <a:p>
              <a:pPr marL="342900" indent="-342900">
                <a:buFont typeface="Wingdings" panose="05000000000000000000" pitchFamily="2" charset="2"/>
                <a:buChar char="ü"/>
              </a:pPr>
              <a:r>
                <a:rPr lang="zh-CN" altLang="en-US" sz="2400" dirty="0">
                  <a:solidFill>
                    <a:schemeClr val="tx1"/>
                  </a:solidFill>
                  <a:latin typeface="+mj-ea"/>
                  <a:ea typeface="+mj-ea"/>
                </a:rPr>
                <a:t>科学计算</a:t>
              </a:r>
              <a:r>
                <a:rPr lang="zh-CN" altLang="en-US" sz="2400" dirty="0" smtClean="0">
                  <a:solidFill>
                    <a:schemeClr val="tx1"/>
                  </a:solidFill>
                  <a:latin typeface="+mj-ea"/>
                  <a:ea typeface="+mj-ea"/>
                </a:rPr>
                <a:t>环境</a:t>
              </a:r>
              <a:endParaRPr lang="zh-CN" altLang="en-US" sz="24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464031" y="1461872"/>
              <a:ext cx="2178242" cy="5581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/>
                <a:t>e</a:t>
              </a:r>
              <a:r>
                <a:rPr lang="en-US" altLang="zh-CN" sz="3200" dirty="0" smtClean="0"/>
                <a:t>-Science</a:t>
              </a:r>
              <a:endParaRPr lang="zh-CN" altLang="en-US" sz="3200" dirty="0"/>
            </a:p>
          </p:txBody>
        </p:sp>
      </p:grpSp>
      <p:sp>
        <p:nvSpPr>
          <p:cNvPr id="10" name="内容占位符 2"/>
          <p:cNvSpPr txBox="1">
            <a:spLocks/>
          </p:cNvSpPr>
          <p:nvPr/>
        </p:nvSpPr>
        <p:spPr bwMode="auto">
          <a:xfrm>
            <a:off x="251520" y="361140"/>
            <a:ext cx="8892480" cy="61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5050"/>
              </a:buClr>
              <a:buSzPct val="70000"/>
              <a:buFont typeface="Wingdings" pitchFamily="2" charset="2"/>
              <a:buChar char="u"/>
              <a:defRPr sz="2400">
                <a:solidFill>
                  <a:schemeClr val="tx1"/>
                </a:solidFill>
                <a:latin typeface="+mj-ea"/>
                <a:ea typeface="+mj-ea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342BED"/>
              </a:buClr>
              <a:buSzPct val="6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+mj-ea"/>
                <a:ea typeface="+mj-ea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B050"/>
              </a:buClr>
              <a:buSzPct val="50000"/>
              <a:buFont typeface="Wingdings" pitchFamily="2" charset="2"/>
              <a:buChar char="u"/>
              <a:defRPr sz="1600">
                <a:solidFill>
                  <a:schemeClr val="tx1"/>
                </a:solidFill>
                <a:latin typeface="+mj-ea"/>
                <a:ea typeface="+mj-ea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SzPct val="40000"/>
              <a:buFont typeface="Wingdings" pitchFamily="2" charset="2"/>
              <a:buChar char="u"/>
              <a:defRPr sz="1200">
                <a:solidFill>
                  <a:schemeClr val="tx1"/>
                </a:solidFill>
                <a:latin typeface="+mj-ea"/>
                <a:ea typeface="+mj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lnSpc>
                <a:spcPts val="38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zh-CN" altLang="en-US" kern="0" dirty="0"/>
              <a:t> </a:t>
            </a:r>
            <a:r>
              <a:rPr lang="zh-CN" altLang="en-US" kern="0" dirty="0" smtClean="0"/>
              <a:t>机构角度：科研创新的信息化环境（服务能力）</a:t>
            </a:r>
            <a:endParaRPr kumimoji="1" lang="zh-CN" altLang="en-US" kern="0" dirty="0"/>
          </a:p>
        </p:txBody>
      </p:sp>
    </p:spTree>
    <p:extLst>
      <p:ext uri="{BB962C8B-B14F-4D97-AF65-F5344CB8AC3E}">
        <p14:creationId xmlns:p14="http://schemas.microsoft.com/office/powerpoint/2010/main" val="3917043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科研管理信息化方案</a:t>
            </a:r>
            <a:r>
              <a:rPr lang="zh-CN" altLang="en-US" sz="2000" dirty="0" smtClean="0"/>
              <a:t>（中科院</a:t>
            </a:r>
            <a:r>
              <a:rPr lang="en-US" altLang="zh-CN" sz="2000" dirty="0" smtClean="0"/>
              <a:t>ARP</a:t>
            </a:r>
            <a:r>
              <a:rPr lang="zh-CN" altLang="en-US" sz="2000" dirty="0" smtClean="0"/>
              <a:t>，引自已发文献）</a:t>
            </a:r>
            <a:endParaRPr lang="zh-CN" altLang="en-US" sz="2000" dirty="0"/>
          </a:p>
        </p:txBody>
      </p:sp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572" y="1133474"/>
            <a:ext cx="6649804" cy="5309919"/>
          </a:xfrm>
        </p:spPr>
      </p:pic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430F4A4-4368-49E9-B52D-5D9F15982F5D}" type="slidenum">
              <a:rPr lang="en-US" altLang="zh-CN" smtClean="0"/>
              <a:pPr>
                <a:defRPr/>
              </a:pPr>
              <a:t>14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102957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 descr="C:\Users\lei\AppData\Roaming\Tencent\Users\157170960\QQ\WinTemp\RichOle\)~BX}RMV2`U}FCN@}7LT[6C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959" y="1107900"/>
            <a:ext cx="8587044" cy="3714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lei\AppData\Roaming\Tencent\Users\157170960\QQ\WinTemp\RichOle\[4(5)RM2Z@1QW189(GZEYR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249" y="4779416"/>
            <a:ext cx="8587043" cy="1169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220072" y="6011996"/>
            <a:ext cx="38884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来源：中科院成都文献情报中心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1979712" y="1268760"/>
            <a:ext cx="1008112" cy="439248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08104" y="4831872"/>
            <a:ext cx="1656184" cy="10454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827584" y="415308"/>
            <a:ext cx="78488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美国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重点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研究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机构都设置了专门的信息服务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部门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29983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65043" y="260648"/>
            <a:ext cx="8507288" cy="706437"/>
          </a:xfrm>
        </p:spPr>
        <p:txBody>
          <a:bodyPr/>
          <a:lstStyle/>
          <a:p>
            <a:r>
              <a:rPr lang="zh-CN" altLang="en-US" sz="24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现代科技创新环境中，图书情报机构能提供哪些专业信息服务？</a:t>
            </a:r>
            <a:endParaRPr lang="zh-CN" altLang="en-US" sz="2400" dirty="0">
              <a:solidFill>
                <a:srgbClr val="00206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430F4A4-4368-49E9-B52D-5D9F15982F5D}" type="slidenum">
              <a:rPr lang="en-US" altLang="zh-CN" smtClean="0"/>
              <a:pPr>
                <a:defRPr/>
              </a:pPr>
              <a:t>16</a:t>
            </a:fld>
            <a:endParaRPr lang="en-US" altLang="zh-CN"/>
          </a:p>
        </p:txBody>
      </p:sp>
      <p:graphicFrame>
        <p:nvGraphicFramePr>
          <p:cNvPr id="6" name="图示 5"/>
          <p:cNvGraphicFramePr/>
          <p:nvPr>
            <p:extLst>
              <p:ext uri="{D42A27DB-BD31-4B8C-83A1-F6EECF244321}">
                <p14:modId xmlns:p14="http://schemas.microsoft.com/office/powerpoint/2010/main" val="927745393"/>
              </p:ext>
            </p:extLst>
          </p:nvPr>
        </p:nvGraphicFramePr>
        <p:xfrm>
          <a:off x="539552" y="1663991"/>
          <a:ext cx="7704856" cy="42484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圆角矩形标注 6"/>
          <p:cNvSpPr/>
          <p:nvPr/>
        </p:nvSpPr>
        <p:spPr>
          <a:xfrm>
            <a:off x="5618949" y="1052736"/>
            <a:ext cx="2016224" cy="1152128"/>
          </a:xfrm>
          <a:prstGeom prst="wedgeRoundRectCallout">
            <a:avLst>
              <a:gd name="adj1" fmla="val -83292"/>
              <a:gd name="adj2" fmla="val 38163"/>
              <a:gd name="adj3" fmla="val 16667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" rIns="18000" rtlCol="0" anchor="ctr"/>
          <a:lstStyle/>
          <a:p>
            <a:pPr algn="ctr"/>
            <a:r>
              <a:rPr lang="zh-CN" altLang="en-US" sz="2400" dirty="0" smtClean="0">
                <a:solidFill>
                  <a:srgbClr val="002B82"/>
                </a:solidFill>
                <a:latin typeface="+mj-ea"/>
                <a:ea typeface="+mj-ea"/>
              </a:rPr>
              <a:t>请进来</a:t>
            </a:r>
            <a:endParaRPr lang="en-US" altLang="zh-CN" sz="2400" dirty="0" smtClean="0">
              <a:solidFill>
                <a:srgbClr val="002B82"/>
              </a:solidFill>
              <a:latin typeface="+mj-ea"/>
              <a:ea typeface="+mj-ea"/>
            </a:endParaRPr>
          </a:p>
          <a:p>
            <a:pPr algn="ctr"/>
            <a:r>
              <a:rPr lang="zh-CN" altLang="en-US" sz="2400" dirty="0" smtClean="0">
                <a:solidFill>
                  <a:srgbClr val="002B82"/>
                </a:solidFill>
                <a:latin typeface="+mj-ea"/>
                <a:ea typeface="+mj-ea"/>
              </a:rPr>
              <a:t>借阅、</a:t>
            </a:r>
            <a:r>
              <a:rPr lang="zh-CN" altLang="en-US" sz="2400" dirty="0">
                <a:solidFill>
                  <a:srgbClr val="002B82"/>
                </a:solidFill>
                <a:latin typeface="+mj-ea"/>
                <a:ea typeface="+mj-ea"/>
              </a:rPr>
              <a:t>研讨</a:t>
            </a:r>
            <a:r>
              <a:rPr lang="zh-CN" altLang="en-US" sz="2400" dirty="0" smtClean="0">
                <a:solidFill>
                  <a:srgbClr val="002B82"/>
                </a:solidFill>
                <a:latin typeface="+mj-ea"/>
                <a:ea typeface="+mj-ea"/>
              </a:rPr>
              <a:t>、空间</a:t>
            </a:r>
            <a:r>
              <a:rPr lang="en-US" altLang="zh-CN" sz="2400" dirty="0" smtClean="0">
                <a:solidFill>
                  <a:srgbClr val="002B82"/>
                </a:solidFill>
                <a:latin typeface="+mj-ea"/>
                <a:ea typeface="+mj-ea"/>
              </a:rPr>
              <a:t>…</a:t>
            </a:r>
            <a:endParaRPr lang="zh-CN" altLang="en-US" sz="2400" dirty="0">
              <a:solidFill>
                <a:srgbClr val="002B82"/>
              </a:solidFill>
              <a:latin typeface="+mj-ea"/>
              <a:ea typeface="+mj-ea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7218380" y="2564904"/>
            <a:ext cx="1925619" cy="2664296"/>
          </a:xfrm>
          <a:prstGeom prst="wedgeRoundRectCallout">
            <a:avLst>
              <a:gd name="adj1" fmla="val -68863"/>
              <a:gd name="adj2" fmla="val -5021"/>
              <a:gd name="adj3" fmla="val 16667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252000" rtlCol="0" anchor="ctr"/>
          <a:lstStyle/>
          <a:p>
            <a:pPr>
              <a:lnSpc>
                <a:spcPct val="110000"/>
              </a:lnSpc>
              <a:buClr>
                <a:schemeClr val="accent2"/>
              </a:buClr>
              <a:defRPr/>
            </a:pPr>
            <a:r>
              <a:rPr lang="zh-CN" altLang="en-US" sz="2400" b="1" dirty="0" smtClean="0">
                <a:solidFill>
                  <a:srgbClr val="002B82"/>
                </a:solidFill>
                <a:latin typeface="+mj-ea"/>
                <a:ea typeface="+mj-ea"/>
              </a:rPr>
              <a:t>  走出去</a:t>
            </a:r>
            <a:endParaRPr lang="en-US" altLang="zh-CN" sz="2400" b="1" dirty="0" smtClean="0">
              <a:solidFill>
                <a:srgbClr val="002B82"/>
              </a:solidFill>
              <a:latin typeface="+mj-ea"/>
              <a:ea typeface="+mj-ea"/>
            </a:endParaRPr>
          </a:p>
          <a:p>
            <a:pPr marL="285750" indent="-285750">
              <a:lnSpc>
                <a:spcPct val="110000"/>
              </a:lnSpc>
              <a:buClr>
                <a:schemeClr val="accent2"/>
              </a:buClr>
              <a:buFont typeface="Wingdings" panose="05000000000000000000" pitchFamily="2" charset="2"/>
              <a:buChar char="Ø"/>
              <a:defRPr/>
            </a:pPr>
            <a:r>
              <a:rPr lang="zh-CN" altLang="en-US" sz="2400" dirty="0" smtClean="0">
                <a:solidFill>
                  <a:srgbClr val="002B82"/>
                </a:solidFill>
                <a:latin typeface="+mj-ea"/>
                <a:ea typeface="+mj-ea"/>
              </a:rPr>
              <a:t>现场服务</a:t>
            </a:r>
            <a:endParaRPr lang="en-US" altLang="zh-CN" sz="2400" dirty="0" smtClean="0">
              <a:solidFill>
                <a:srgbClr val="002B82"/>
              </a:solidFill>
              <a:latin typeface="+mj-ea"/>
              <a:ea typeface="+mj-ea"/>
            </a:endParaRPr>
          </a:p>
          <a:p>
            <a:pPr marL="285750" indent="-285750">
              <a:lnSpc>
                <a:spcPct val="110000"/>
              </a:lnSpc>
              <a:buClr>
                <a:schemeClr val="accent2"/>
              </a:buClr>
              <a:buFont typeface="Wingdings" panose="05000000000000000000" pitchFamily="2" charset="2"/>
              <a:buChar char="Ø"/>
              <a:defRPr/>
            </a:pPr>
            <a:r>
              <a:rPr lang="zh-CN" altLang="en-US" sz="2400" dirty="0" smtClean="0">
                <a:solidFill>
                  <a:srgbClr val="002B82"/>
                </a:solidFill>
                <a:latin typeface="+mj-ea"/>
                <a:ea typeface="+mj-ea"/>
              </a:rPr>
              <a:t>科研对接</a:t>
            </a:r>
            <a:endParaRPr lang="en-US" altLang="zh-CN" sz="2400" dirty="0" smtClean="0">
              <a:solidFill>
                <a:srgbClr val="002B82"/>
              </a:solidFill>
              <a:latin typeface="+mj-ea"/>
              <a:ea typeface="+mj-ea"/>
            </a:endParaRPr>
          </a:p>
          <a:p>
            <a:pPr marL="285750" indent="-285750">
              <a:lnSpc>
                <a:spcPct val="110000"/>
              </a:lnSpc>
              <a:buClr>
                <a:schemeClr val="accent2"/>
              </a:buClr>
              <a:buFont typeface="Wingdings" panose="05000000000000000000" pitchFamily="2" charset="2"/>
              <a:buChar char="Ø"/>
              <a:defRPr/>
            </a:pPr>
            <a:r>
              <a:rPr lang="zh-CN" altLang="en-US" sz="2400" dirty="0" smtClean="0">
                <a:solidFill>
                  <a:srgbClr val="002B82"/>
                </a:solidFill>
                <a:latin typeface="+mj-ea"/>
                <a:ea typeface="+mj-ea"/>
              </a:rPr>
              <a:t>定向产品</a:t>
            </a:r>
            <a:endParaRPr lang="en-US" altLang="zh-CN" sz="2400" dirty="0" smtClean="0">
              <a:solidFill>
                <a:srgbClr val="002B82"/>
              </a:solidFill>
              <a:latin typeface="+mj-ea"/>
              <a:ea typeface="+mj-ea"/>
            </a:endParaRPr>
          </a:p>
          <a:p>
            <a:pPr>
              <a:lnSpc>
                <a:spcPct val="110000"/>
              </a:lnSpc>
              <a:buClr>
                <a:schemeClr val="accent2"/>
              </a:buClr>
              <a:defRPr/>
            </a:pPr>
            <a:r>
              <a:rPr lang="zh-CN" altLang="en-US" sz="2000" dirty="0" smtClean="0">
                <a:solidFill>
                  <a:srgbClr val="002B82"/>
                </a:solidFill>
                <a:latin typeface="+mj-ea"/>
                <a:ea typeface="+mj-ea"/>
              </a:rPr>
              <a:t>（研究前沿、态势分析、技术预测等）</a:t>
            </a:r>
            <a:endParaRPr lang="en-US" altLang="zh-CN" sz="2000" dirty="0" smtClean="0">
              <a:solidFill>
                <a:srgbClr val="002B82"/>
              </a:solidFill>
              <a:latin typeface="+mj-ea"/>
              <a:ea typeface="+mj-ea"/>
            </a:endParaRPr>
          </a:p>
          <a:p>
            <a:pPr>
              <a:lnSpc>
                <a:spcPct val="110000"/>
              </a:lnSpc>
              <a:buClr>
                <a:schemeClr val="accent2"/>
              </a:buClr>
              <a:defRPr/>
            </a:pPr>
            <a:endParaRPr lang="zh-CN" altLang="en-US" dirty="0"/>
          </a:p>
        </p:txBody>
      </p:sp>
      <p:sp>
        <p:nvSpPr>
          <p:cNvPr id="9" name="圆角矩形标注 8"/>
          <p:cNvSpPr/>
          <p:nvPr/>
        </p:nvSpPr>
        <p:spPr>
          <a:xfrm>
            <a:off x="-36512" y="1844824"/>
            <a:ext cx="2160240" cy="1685141"/>
          </a:xfrm>
          <a:prstGeom prst="wedgeRoundRectCallout">
            <a:avLst>
              <a:gd name="adj1" fmla="val 43218"/>
              <a:gd name="adj2" fmla="val 65152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252000" rtlCol="0" anchor="ctr"/>
          <a:lstStyle/>
          <a:p>
            <a:pPr marL="285750" indent="-285750">
              <a:lnSpc>
                <a:spcPct val="110000"/>
              </a:lnSpc>
              <a:buClr>
                <a:schemeClr val="accent2"/>
              </a:buClr>
              <a:buFont typeface="Wingdings" panose="05000000000000000000" pitchFamily="2" charset="2"/>
              <a:buChar char="Ø"/>
              <a:defRPr/>
            </a:pPr>
            <a:r>
              <a:rPr lang="zh-CN" altLang="en-US" sz="2400" dirty="0">
                <a:solidFill>
                  <a:srgbClr val="002B82"/>
                </a:solidFill>
                <a:latin typeface="+mj-ea"/>
                <a:ea typeface="+mj-ea"/>
              </a:rPr>
              <a:t>专业</a:t>
            </a:r>
            <a:r>
              <a:rPr lang="zh-CN" altLang="en-US" sz="2400" dirty="0" smtClean="0">
                <a:solidFill>
                  <a:srgbClr val="002B82"/>
                </a:solidFill>
                <a:latin typeface="+mj-ea"/>
                <a:ea typeface="+mj-ea"/>
              </a:rPr>
              <a:t>网站</a:t>
            </a:r>
            <a:endParaRPr lang="en-US" altLang="zh-CN" sz="2400" dirty="0" smtClean="0">
              <a:solidFill>
                <a:srgbClr val="002B82"/>
              </a:solidFill>
              <a:latin typeface="+mj-ea"/>
              <a:ea typeface="+mj-ea"/>
            </a:endParaRPr>
          </a:p>
          <a:p>
            <a:pPr>
              <a:lnSpc>
                <a:spcPct val="110000"/>
              </a:lnSpc>
              <a:buClr>
                <a:schemeClr val="accent2"/>
              </a:buClr>
              <a:defRPr/>
            </a:pPr>
            <a:r>
              <a:rPr lang="zh-CN" altLang="en-US" sz="2400" dirty="0" smtClean="0">
                <a:solidFill>
                  <a:srgbClr val="002B82"/>
                </a:solidFill>
                <a:latin typeface="+mj-ea"/>
                <a:ea typeface="+mj-ea"/>
              </a:rPr>
              <a:t>（内容</a:t>
            </a:r>
            <a:r>
              <a:rPr lang="en-US" altLang="zh-CN" sz="2400" dirty="0" smtClean="0">
                <a:solidFill>
                  <a:srgbClr val="002B82"/>
                </a:solidFill>
                <a:latin typeface="+mj-ea"/>
                <a:ea typeface="+mj-ea"/>
              </a:rPr>
              <a:t>/</a:t>
            </a:r>
            <a:r>
              <a:rPr lang="zh-CN" altLang="en-US" sz="2400" dirty="0" smtClean="0">
                <a:solidFill>
                  <a:srgbClr val="002B82"/>
                </a:solidFill>
                <a:latin typeface="+mj-ea"/>
                <a:ea typeface="+mj-ea"/>
              </a:rPr>
              <a:t>服务）</a:t>
            </a:r>
            <a:endParaRPr lang="en-US" altLang="zh-CN" sz="2400" dirty="0">
              <a:solidFill>
                <a:srgbClr val="002B82"/>
              </a:solidFill>
              <a:latin typeface="+mj-ea"/>
              <a:ea typeface="+mj-ea"/>
            </a:endParaRPr>
          </a:p>
          <a:p>
            <a:pPr marL="285750" indent="-285750">
              <a:lnSpc>
                <a:spcPct val="110000"/>
              </a:lnSpc>
              <a:buClr>
                <a:schemeClr val="accent2"/>
              </a:buClr>
              <a:buFont typeface="Wingdings" panose="05000000000000000000" pitchFamily="2" charset="2"/>
              <a:buChar char="Ø"/>
              <a:defRPr/>
            </a:pPr>
            <a:r>
              <a:rPr lang="zh-CN" altLang="en-US" sz="2400" dirty="0" smtClean="0">
                <a:solidFill>
                  <a:srgbClr val="002B82"/>
                </a:solidFill>
                <a:latin typeface="+mj-ea"/>
                <a:ea typeface="+mj-ea"/>
              </a:rPr>
              <a:t>新媒体</a:t>
            </a:r>
            <a:endParaRPr lang="en-US" altLang="zh-CN" sz="2400" dirty="0" smtClean="0">
              <a:solidFill>
                <a:srgbClr val="002B82"/>
              </a:solidFill>
              <a:latin typeface="+mj-ea"/>
              <a:ea typeface="+mj-ea"/>
            </a:endParaRPr>
          </a:p>
          <a:p>
            <a:pPr>
              <a:lnSpc>
                <a:spcPct val="110000"/>
              </a:lnSpc>
              <a:buClr>
                <a:schemeClr val="accent2"/>
              </a:buClr>
              <a:defRPr/>
            </a:pPr>
            <a:r>
              <a:rPr lang="zh-CN" altLang="en-US" sz="2400" dirty="0" smtClean="0">
                <a:solidFill>
                  <a:srgbClr val="002B82"/>
                </a:solidFill>
                <a:latin typeface="+mj-ea"/>
                <a:ea typeface="+mj-ea"/>
              </a:rPr>
              <a:t>（快、新）</a:t>
            </a:r>
            <a:endParaRPr lang="zh-CN" altLang="en-US" dirty="0"/>
          </a:p>
        </p:txBody>
      </p:sp>
      <p:sp>
        <p:nvSpPr>
          <p:cNvPr id="3" name="上箭头 2"/>
          <p:cNvSpPr/>
          <p:nvPr/>
        </p:nvSpPr>
        <p:spPr>
          <a:xfrm>
            <a:off x="4133635" y="2877436"/>
            <a:ext cx="216024" cy="60378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右箭头 4"/>
          <p:cNvSpPr/>
          <p:nvPr/>
        </p:nvSpPr>
        <p:spPr>
          <a:xfrm rot="312374">
            <a:off x="5013197" y="4117682"/>
            <a:ext cx="504056" cy="22455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左箭头 9"/>
          <p:cNvSpPr/>
          <p:nvPr/>
        </p:nvSpPr>
        <p:spPr>
          <a:xfrm rot="21043022">
            <a:off x="2944233" y="4227546"/>
            <a:ext cx="549969" cy="203181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943578" y="5737446"/>
            <a:ext cx="7200800" cy="461665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设施    资源    技术   人才    政策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59319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改变传统服务空间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430F4A4-4368-49E9-B52D-5D9F15982F5D}" type="slidenum">
              <a:rPr lang="en-US" altLang="zh-CN" smtClean="0"/>
              <a:pPr>
                <a:defRPr/>
              </a:pPr>
              <a:t>17</a:t>
            </a:fld>
            <a:endParaRPr lang="en-US" altLang="zh-CN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052736"/>
            <a:ext cx="3076580" cy="23087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1052736"/>
            <a:ext cx="2832480" cy="2321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/>
          <a:srcRect l="24291" t="22827" r="26254" b="30088"/>
          <a:stretch/>
        </p:blipFill>
        <p:spPr>
          <a:xfrm>
            <a:off x="251520" y="3361446"/>
            <a:ext cx="5856816" cy="3084974"/>
          </a:xfrm>
          <a:prstGeom prst="rect">
            <a:avLst/>
          </a:prstGeom>
        </p:spPr>
      </p:pic>
      <p:sp>
        <p:nvSpPr>
          <p:cNvPr id="7" name="右弧形箭头 6"/>
          <p:cNvSpPr/>
          <p:nvPr/>
        </p:nvSpPr>
        <p:spPr>
          <a:xfrm>
            <a:off x="7044192" y="2889753"/>
            <a:ext cx="792088" cy="1656184"/>
          </a:xfrm>
          <a:prstGeom prst="curvedLef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108336" y="2318920"/>
            <a:ext cx="2759976" cy="461665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借阅、咨询、学习</a:t>
            </a:r>
            <a:endParaRPr lang="zh-CN" altLang="en-US" sz="2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08336" y="4712233"/>
            <a:ext cx="2856152" cy="461665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交流、研讨、休闲</a:t>
            </a:r>
            <a:endParaRPr lang="zh-CN" altLang="en-US" sz="2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21034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16105" y="476672"/>
            <a:ext cx="8229600" cy="5424487"/>
          </a:xfrm>
        </p:spPr>
        <p:txBody>
          <a:bodyPr/>
          <a:lstStyle/>
          <a:p>
            <a:pPr marL="0" indent="0">
              <a:buNone/>
              <a:defRPr/>
            </a:pPr>
            <a:endParaRPr lang="en-US" altLang="zh-CN" dirty="0"/>
          </a:p>
          <a:p>
            <a:pPr>
              <a:defRPr/>
            </a:pPr>
            <a:endParaRPr lang="en-US" altLang="zh-CN" dirty="0" smtClean="0"/>
          </a:p>
          <a:p>
            <a:pPr marL="0" indent="0">
              <a:buFontTx/>
              <a:buNone/>
              <a:defRPr/>
            </a:pPr>
            <a:endParaRPr lang="en-US" altLang="zh-CN" dirty="0" smtClean="0"/>
          </a:p>
        </p:txBody>
      </p:sp>
      <p:grpSp>
        <p:nvGrpSpPr>
          <p:cNvPr id="31755" name="组合 21"/>
          <p:cNvGrpSpPr>
            <a:grpSpLocks/>
          </p:cNvGrpSpPr>
          <p:nvPr/>
        </p:nvGrpSpPr>
        <p:grpSpPr bwMode="auto">
          <a:xfrm>
            <a:off x="4342412" y="1270490"/>
            <a:ext cx="4589145" cy="1312054"/>
            <a:chOff x="928053" y="2773972"/>
            <a:chExt cx="5845588" cy="982090"/>
          </a:xfrm>
        </p:grpSpPr>
        <p:pic>
          <p:nvPicPr>
            <p:cNvPr id="31757" name="Picture 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8053" y="2773972"/>
              <a:ext cx="1426932" cy="348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758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20008" y="3285822"/>
              <a:ext cx="1408069" cy="4235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759" name="Picture 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65434" y="2813362"/>
              <a:ext cx="1517218" cy="3869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760" name="Picture 6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94775" y="3239125"/>
              <a:ext cx="1093488" cy="516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761" name="Picture 7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49257" y="2845369"/>
              <a:ext cx="1624384" cy="3549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762" name="Picture 8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11760" y="2846731"/>
              <a:ext cx="1193998" cy="3202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763" name="Picture 9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68079" y="3325148"/>
              <a:ext cx="1102544" cy="3448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764" name="Picture 2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91554" y="3339876"/>
              <a:ext cx="1316421" cy="3154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7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437"/>
          </a:xfrm>
        </p:spPr>
        <p:txBody>
          <a:bodyPr/>
          <a:lstStyle/>
          <a:p>
            <a:r>
              <a:rPr lang="zh-CN" altLang="en-US" dirty="0" smtClean="0"/>
              <a:t>构建资源保障体系</a:t>
            </a:r>
            <a:endParaRPr lang="zh-CN" altLang="en-US" dirty="0"/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631" y="1122084"/>
            <a:ext cx="3986781" cy="2234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78" y="3356992"/>
            <a:ext cx="4876755" cy="3360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523373" y="2843402"/>
            <a:ext cx="447190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sz="2400" dirty="0" smtClean="0">
                <a:latin typeface="+mj-ea"/>
                <a:ea typeface="+mj-ea"/>
              </a:rPr>
              <a:t>昂贵的资源，不断上涨的电子资源建设经费</a:t>
            </a:r>
            <a:endParaRPr lang="en-US" altLang="zh-CN" sz="2400" dirty="0" smtClean="0">
              <a:latin typeface="+mj-ea"/>
              <a:ea typeface="+mj-ea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sz="2400" dirty="0" smtClean="0">
                <a:latin typeface="+mj-ea"/>
                <a:ea typeface="+mj-ea"/>
              </a:rPr>
              <a:t>数字资源保存与持续利用风险</a:t>
            </a:r>
            <a:endParaRPr lang="en-US" altLang="zh-CN" sz="2400" dirty="0" smtClean="0">
              <a:latin typeface="+mj-ea"/>
              <a:ea typeface="+mj-ea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sz="2400" dirty="0" smtClean="0">
                <a:latin typeface="+mj-ea"/>
                <a:ea typeface="+mj-ea"/>
              </a:rPr>
              <a:t>开放获取资源增加</a:t>
            </a:r>
            <a:endParaRPr lang="en-US" altLang="zh-CN" sz="2400" dirty="0" smtClean="0">
              <a:latin typeface="+mj-ea"/>
              <a:ea typeface="+mj-ea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sz="2400" dirty="0">
                <a:latin typeface="+mj-ea"/>
                <a:ea typeface="+mj-ea"/>
              </a:rPr>
              <a:t>自</a:t>
            </a:r>
            <a:r>
              <a:rPr lang="zh-CN" altLang="en-US" sz="2400" dirty="0" smtClean="0">
                <a:latin typeface="+mj-ea"/>
                <a:ea typeface="+mj-ea"/>
              </a:rPr>
              <a:t>建特色数字资源库</a:t>
            </a:r>
            <a:endParaRPr lang="en-US" altLang="zh-CN" sz="2400" dirty="0" smtClean="0">
              <a:latin typeface="+mj-ea"/>
              <a:ea typeface="+mj-ea"/>
            </a:endParaRPr>
          </a:p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zh-CN" altLang="en-US" sz="2000" dirty="0">
                <a:latin typeface="+mj-ea"/>
                <a:ea typeface="+mj-ea"/>
              </a:rPr>
              <a:t>区域</a:t>
            </a:r>
            <a:r>
              <a:rPr lang="zh-CN" altLang="en-US" sz="2000" dirty="0" smtClean="0">
                <a:latin typeface="+mj-ea"/>
                <a:ea typeface="+mj-ea"/>
              </a:rPr>
              <a:t>特色</a:t>
            </a:r>
            <a:endParaRPr lang="en-US" altLang="zh-CN" sz="2000" dirty="0" smtClean="0">
              <a:latin typeface="+mj-ea"/>
              <a:ea typeface="+mj-ea"/>
            </a:endParaRPr>
          </a:p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zh-CN" altLang="en-US" sz="2000" dirty="0" smtClean="0">
                <a:latin typeface="+mj-ea"/>
                <a:ea typeface="+mj-ea"/>
              </a:rPr>
              <a:t>灰色文献库</a:t>
            </a:r>
            <a:endParaRPr lang="en-US" altLang="zh-CN" sz="2000" dirty="0" smtClean="0">
              <a:latin typeface="+mj-ea"/>
              <a:ea typeface="+mj-ea"/>
            </a:endParaRPr>
          </a:p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zh-CN" altLang="en-US" sz="2000" dirty="0" smtClean="0">
                <a:latin typeface="+mj-ea"/>
                <a:ea typeface="+mj-ea"/>
              </a:rPr>
              <a:t>多媒体资源库</a:t>
            </a:r>
            <a:endParaRPr lang="en-US" altLang="zh-CN" sz="2000" dirty="0" smtClean="0">
              <a:latin typeface="+mj-ea"/>
              <a:ea typeface="+mj-ea"/>
            </a:endParaRPr>
          </a:p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zh-CN" altLang="en-US" sz="2000" dirty="0">
                <a:latin typeface="+mj-ea"/>
                <a:ea typeface="+mj-ea"/>
              </a:rPr>
              <a:t>机构</a:t>
            </a:r>
            <a:r>
              <a:rPr lang="zh-CN" altLang="en-US" sz="2000" dirty="0" smtClean="0">
                <a:latin typeface="+mj-ea"/>
                <a:ea typeface="+mj-ea"/>
              </a:rPr>
              <a:t>知识库</a:t>
            </a:r>
            <a:endParaRPr lang="en-US" altLang="zh-CN" sz="2000" dirty="0" smtClean="0">
              <a:latin typeface="+mj-ea"/>
              <a:ea typeface="+mj-ea"/>
            </a:endParaRPr>
          </a:p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zh-CN" altLang="en-US" sz="2000" dirty="0">
                <a:latin typeface="+mj-ea"/>
                <a:ea typeface="+mj-ea"/>
              </a:rPr>
              <a:t>学者库</a:t>
            </a:r>
            <a:endParaRPr lang="en-US" altLang="zh-CN" sz="2000" dirty="0" smtClean="0">
              <a:latin typeface="+mj-ea"/>
              <a:ea typeface="+mj-ea"/>
            </a:endParaRPr>
          </a:p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en-US" altLang="zh-CN" sz="2000" dirty="0" smtClean="0">
                <a:latin typeface="+mj-ea"/>
                <a:ea typeface="+mj-ea"/>
              </a:rPr>
              <a:t>……</a:t>
            </a:r>
            <a:endParaRPr lang="zh-CN" altLang="en-US" sz="2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748225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430F4A4-4368-49E9-B52D-5D9F15982F5D}" type="slidenum">
              <a:rPr lang="en-US" altLang="zh-CN" smtClean="0"/>
              <a:pPr>
                <a:defRPr/>
              </a:pPr>
              <a:t>19</a:t>
            </a:fld>
            <a:endParaRPr lang="en-US" altLang="zh-CN"/>
          </a:p>
        </p:txBody>
      </p:sp>
      <p:pic>
        <p:nvPicPr>
          <p:cNvPr id="9" name="Picture 2" descr="D:\calis机构知识库首页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70" y="188639"/>
            <a:ext cx="5112794" cy="4160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97" y="3330054"/>
            <a:ext cx="5194060" cy="3527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6335" y="195400"/>
            <a:ext cx="4115569" cy="4395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7"/>
          <p:cNvSpPr txBox="1">
            <a:spLocks noChangeArrowheads="1"/>
          </p:cNvSpPr>
          <p:nvPr/>
        </p:nvSpPr>
        <p:spPr bwMode="auto">
          <a:xfrm>
            <a:off x="3306643" y="4654759"/>
            <a:ext cx="5759671" cy="2092881"/>
          </a:xfrm>
          <a:prstGeom prst="rect">
            <a:avLst/>
          </a:prstGeom>
          <a:solidFill>
            <a:srgbClr val="BA261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spcAft>
                <a:spcPts val="1200"/>
              </a:spcAft>
            </a:pP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机构知识库（</a:t>
            </a:r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IR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buFont typeface="Wingdings" panose="05000000000000000000" pitchFamily="2" charset="2"/>
              <a:buChar char="Ø"/>
            </a:pP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对全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院科研产出（论文、成果、专利、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报告等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）的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保存、管理、贡献利用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buFont typeface="Wingdings" panose="05000000000000000000" pitchFamily="2" charset="2"/>
              <a:buChar char="Ø"/>
            </a:pP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支撑院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所、团队、个人科研产出评价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buFont typeface="Wingdings" panose="05000000000000000000" pitchFamily="2" charset="2"/>
              <a:buChar char="Ø"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扩大院、所、科研人员的学术影响力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4303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0" dirty="0" smtClean="0">
                <a:solidFill>
                  <a:srgbClr val="0037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目录</a:t>
            </a:r>
            <a:endParaRPr lang="zh-CN" altLang="en-US" sz="4000" b="0" dirty="0">
              <a:solidFill>
                <a:srgbClr val="0037A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430F4A4-4368-49E9-B52D-5D9F15982F5D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  <p:sp>
        <p:nvSpPr>
          <p:cNvPr id="7" name="任意多边形 6"/>
          <p:cNvSpPr/>
          <p:nvPr/>
        </p:nvSpPr>
        <p:spPr>
          <a:xfrm>
            <a:off x="1505098" y="2132856"/>
            <a:ext cx="6307192" cy="619920"/>
          </a:xfrm>
          <a:custGeom>
            <a:avLst/>
            <a:gdLst>
              <a:gd name="connsiteX0" fmla="*/ 0 w 6307192"/>
              <a:gd name="connsiteY0" fmla="*/ 103322 h 619920"/>
              <a:gd name="connsiteX1" fmla="*/ 103322 w 6307192"/>
              <a:gd name="connsiteY1" fmla="*/ 0 h 619920"/>
              <a:gd name="connsiteX2" fmla="*/ 6203870 w 6307192"/>
              <a:gd name="connsiteY2" fmla="*/ 0 h 619920"/>
              <a:gd name="connsiteX3" fmla="*/ 6307192 w 6307192"/>
              <a:gd name="connsiteY3" fmla="*/ 103322 h 619920"/>
              <a:gd name="connsiteX4" fmla="*/ 6307192 w 6307192"/>
              <a:gd name="connsiteY4" fmla="*/ 516598 h 619920"/>
              <a:gd name="connsiteX5" fmla="*/ 6203870 w 6307192"/>
              <a:gd name="connsiteY5" fmla="*/ 619920 h 619920"/>
              <a:gd name="connsiteX6" fmla="*/ 103322 w 6307192"/>
              <a:gd name="connsiteY6" fmla="*/ 619920 h 619920"/>
              <a:gd name="connsiteX7" fmla="*/ 0 w 6307192"/>
              <a:gd name="connsiteY7" fmla="*/ 516598 h 619920"/>
              <a:gd name="connsiteX8" fmla="*/ 0 w 6307192"/>
              <a:gd name="connsiteY8" fmla="*/ 103322 h 619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307192" h="619920">
                <a:moveTo>
                  <a:pt x="0" y="103322"/>
                </a:moveTo>
                <a:cubicBezTo>
                  <a:pt x="0" y="46259"/>
                  <a:pt x="46259" y="0"/>
                  <a:pt x="103322" y="0"/>
                </a:cubicBezTo>
                <a:lnTo>
                  <a:pt x="6203870" y="0"/>
                </a:lnTo>
                <a:cubicBezTo>
                  <a:pt x="6260933" y="0"/>
                  <a:pt x="6307192" y="46259"/>
                  <a:pt x="6307192" y="103322"/>
                </a:cubicBezTo>
                <a:lnTo>
                  <a:pt x="6307192" y="516598"/>
                </a:lnTo>
                <a:cubicBezTo>
                  <a:pt x="6307192" y="573661"/>
                  <a:pt x="6260933" y="619920"/>
                  <a:pt x="6203870" y="619920"/>
                </a:cubicBezTo>
                <a:lnTo>
                  <a:pt x="103322" y="619920"/>
                </a:lnTo>
                <a:cubicBezTo>
                  <a:pt x="46259" y="619920"/>
                  <a:pt x="0" y="573661"/>
                  <a:pt x="0" y="516598"/>
                </a:cubicBezTo>
                <a:lnTo>
                  <a:pt x="0" y="103322"/>
                </a:lnTo>
                <a:close/>
              </a:path>
            </a:pathLst>
          </a:cu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spcFirstLastPara="0" vert="horz" wrap="square" lIns="236025" tIns="30262" rIns="236025" bIns="30262" numCol="1" spcCol="1270" anchor="ctr" anchorCtr="0">
            <a:noAutofit/>
          </a:bodyPr>
          <a:lstStyle/>
          <a:p>
            <a:pPr lvl="0" algn="l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400" kern="1200" dirty="0" smtClean="0">
                <a:latin typeface="微软雅黑" pitchFamily="34" charset="-122"/>
                <a:ea typeface="微软雅黑" pitchFamily="34" charset="-122"/>
              </a:rPr>
              <a:t>一、科技创新环境</a:t>
            </a:r>
            <a:r>
              <a:rPr lang="en-US" altLang="zh-CN" sz="2400" kern="1200" dirty="0" smtClean="0">
                <a:latin typeface="微软雅黑" pitchFamily="34" charset="-122"/>
                <a:ea typeface="微软雅黑" pitchFamily="34" charset="-122"/>
              </a:rPr>
              <a:t>&amp;</a:t>
            </a:r>
            <a:r>
              <a:rPr lang="zh-CN" altLang="en-US" sz="2400" kern="1200" dirty="0" smtClean="0">
                <a:latin typeface="微软雅黑" pitchFamily="34" charset="-122"/>
                <a:ea typeface="微软雅黑" pitchFamily="34" charset="-122"/>
              </a:rPr>
              <a:t>知识需求</a:t>
            </a:r>
            <a:endParaRPr lang="zh-CN" altLang="en-US" sz="2400" kern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1505168" y="3059140"/>
            <a:ext cx="6307192" cy="619920"/>
          </a:xfrm>
          <a:custGeom>
            <a:avLst/>
            <a:gdLst>
              <a:gd name="connsiteX0" fmla="*/ 0 w 6307192"/>
              <a:gd name="connsiteY0" fmla="*/ 103322 h 619920"/>
              <a:gd name="connsiteX1" fmla="*/ 103322 w 6307192"/>
              <a:gd name="connsiteY1" fmla="*/ 0 h 619920"/>
              <a:gd name="connsiteX2" fmla="*/ 6203870 w 6307192"/>
              <a:gd name="connsiteY2" fmla="*/ 0 h 619920"/>
              <a:gd name="connsiteX3" fmla="*/ 6307192 w 6307192"/>
              <a:gd name="connsiteY3" fmla="*/ 103322 h 619920"/>
              <a:gd name="connsiteX4" fmla="*/ 6307192 w 6307192"/>
              <a:gd name="connsiteY4" fmla="*/ 516598 h 619920"/>
              <a:gd name="connsiteX5" fmla="*/ 6203870 w 6307192"/>
              <a:gd name="connsiteY5" fmla="*/ 619920 h 619920"/>
              <a:gd name="connsiteX6" fmla="*/ 103322 w 6307192"/>
              <a:gd name="connsiteY6" fmla="*/ 619920 h 619920"/>
              <a:gd name="connsiteX7" fmla="*/ 0 w 6307192"/>
              <a:gd name="connsiteY7" fmla="*/ 516598 h 619920"/>
              <a:gd name="connsiteX8" fmla="*/ 0 w 6307192"/>
              <a:gd name="connsiteY8" fmla="*/ 103322 h 619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307192" h="619920">
                <a:moveTo>
                  <a:pt x="0" y="103322"/>
                </a:moveTo>
                <a:cubicBezTo>
                  <a:pt x="0" y="46259"/>
                  <a:pt x="46259" y="0"/>
                  <a:pt x="103322" y="0"/>
                </a:cubicBezTo>
                <a:lnTo>
                  <a:pt x="6203870" y="0"/>
                </a:lnTo>
                <a:cubicBezTo>
                  <a:pt x="6260933" y="0"/>
                  <a:pt x="6307192" y="46259"/>
                  <a:pt x="6307192" y="103322"/>
                </a:cubicBezTo>
                <a:lnTo>
                  <a:pt x="6307192" y="516598"/>
                </a:lnTo>
                <a:cubicBezTo>
                  <a:pt x="6307192" y="573661"/>
                  <a:pt x="6260933" y="619920"/>
                  <a:pt x="6203870" y="619920"/>
                </a:cubicBezTo>
                <a:lnTo>
                  <a:pt x="103322" y="619920"/>
                </a:lnTo>
                <a:cubicBezTo>
                  <a:pt x="46259" y="619920"/>
                  <a:pt x="0" y="573661"/>
                  <a:pt x="0" y="516598"/>
                </a:cubicBezTo>
                <a:lnTo>
                  <a:pt x="0" y="103322"/>
                </a:lnTo>
                <a:close/>
              </a:path>
            </a:pathLst>
          </a:cu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spcFirstLastPara="0" vert="horz" wrap="square" lIns="236025" tIns="30262" rIns="236025" bIns="30262" numCol="1" spcCol="1270" anchor="ctr" anchorCtr="0">
            <a:noAutofit/>
          </a:bodyPr>
          <a:lstStyle/>
          <a:p>
            <a:pPr lvl="0" defTabSz="1066800">
              <a:lnSpc>
                <a:spcPct val="90000"/>
              </a:lnSpc>
              <a:spcAft>
                <a:spcPct val="35000"/>
              </a:spcAft>
            </a:pPr>
            <a:r>
              <a:rPr lang="zh-CN" altLang="en-US" sz="2400" kern="1200" dirty="0" smtClean="0">
                <a:latin typeface="微软雅黑" pitchFamily="34" charset="-122"/>
                <a:ea typeface="微软雅黑" pitchFamily="34" charset="-122"/>
              </a:rPr>
              <a:t>二、科技创新</a:t>
            </a:r>
            <a:r>
              <a:rPr lang="en-US" altLang="zh-CN" sz="2400" kern="1200" dirty="0" smtClean="0">
                <a:latin typeface="微软雅黑" pitchFamily="34" charset="-122"/>
                <a:ea typeface="微软雅黑" pitchFamily="34" charset="-122"/>
              </a:rPr>
              <a:t>&amp;</a:t>
            </a:r>
            <a:r>
              <a:rPr lang="zh-CN" altLang="en-US" sz="2400" kern="1200" dirty="0" smtClean="0">
                <a:latin typeface="微软雅黑" pitchFamily="34" charset="-122"/>
                <a:ea typeface="微软雅黑" pitchFamily="34" charset="-122"/>
              </a:rPr>
              <a:t>专业信息服务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1505098" y="3961208"/>
            <a:ext cx="6305994" cy="619920"/>
          </a:xfrm>
          <a:custGeom>
            <a:avLst/>
            <a:gdLst>
              <a:gd name="connsiteX0" fmla="*/ 0 w 6305994"/>
              <a:gd name="connsiteY0" fmla="*/ 103322 h 619920"/>
              <a:gd name="connsiteX1" fmla="*/ 103322 w 6305994"/>
              <a:gd name="connsiteY1" fmla="*/ 0 h 619920"/>
              <a:gd name="connsiteX2" fmla="*/ 6202672 w 6305994"/>
              <a:gd name="connsiteY2" fmla="*/ 0 h 619920"/>
              <a:gd name="connsiteX3" fmla="*/ 6305994 w 6305994"/>
              <a:gd name="connsiteY3" fmla="*/ 103322 h 619920"/>
              <a:gd name="connsiteX4" fmla="*/ 6305994 w 6305994"/>
              <a:gd name="connsiteY4" fmla="*/ 516598 h 619920"/>
              <a:gd name="connsiteX5" fmla="*/ 6202672 w 6305994"/>
              <a:gd name="connsiteY5" fmla="*/ 619920 h 619920"/>
              <a:gd name="connsiteX6" fmla="*/ 103322 w 6305994"/>
              <a:gd name="connsiteY6" fmla="*/ 619920 h 619920"/>
              <a:gd name="connsiteX7" fmla="*/ 0 w 6305994"/>
              <a:gd name="connsiteY7" fmla="*/ 516598 h 619920"/>
              <a:gd name="connsiteX8" fmla="*/ 0 w 6305994"/>
              <a:gd name="connsiteY8" fmla="*/ 103322 h 619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305994" h="619920">
                <a:moveTo>
                  <a:pt x="0" y="103322"/>
                </a:moveTo>
                <a:cubicBezTo>
                  <a:pt x="0" y="46259"/>
                  <a:pt x="46259" y="0"/>
                  <a:pt x="103322" y="0"/>
                </a:cubicBezTo>
                <a:lnTo>
                  <a:pt x="6202672" y="0"/>
                </a:lnTo>
                <a:cubicBezTo>
                  <a:pt x="6259735" y="0"/>
                  <a:pt x="6305994" y="46259"/>
                  <a:pt x="6305994" y="103322"/>
                </a:cubicBezTo>
                <a:lnTo>
                  <a:pt x="6305994" y="516598"/>
                </a:lnTo>
                <a:cubicBezTo>
                  <a:pt x="6305994" y="573661"/>
                  <a:pt x="6259735" y="619920"/>
                  <a:pt x="6202672" y="619920"/>
                </a:cubicBezTo>
                <a:lnTo>
                  <a:pt x="103322" y="619920"/>
                </a:lnTo>
                <a:cubicBezTo>
                  <a:pt x="46259" y="619920"/>
                  <a:pt x="0" y="573661"/>
                  <a:pt x="0" y="516598"/>
                </a:cubicBezTo>
                <a:lnTo>
                  <a:pt x="0" y="103322"/>
                </a:lnTo>
                <a:close/>
              </a:path>
            </a:pathLst>
          </a:cu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spcFirstLastPara="0" vert="horz" wrap="square" lIns="236025" tIns="30262" rIns="236025" bIns="30262" numCol="1" spcCol="1270" anchor="ctr" anchorCtr="0">
            <a:noAutofit/>
          </a:bodyPr>
          <a:lstStyle/>
          <a:p>
            <a:pPr lvl="0" algn="l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400" kern="1200" dirty="0" smtClean="0">
                <a:latin typeface="微软雅黑" pitchFamily="34" charset="-122"/>
                <a:ea typeface="微软雅黑" pitchFamily="34" charset="-122"/>
              </a:rPr>
              <a:t>三、国家农业大数据与信息服务联盟</a:t>
            </a:r>
            <a:endParaRPr lang="en-US" altLang="zh-CN" sz="2400" kern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1505098" y="4775224"/>
            <a:ext cx="6305994" cy="619920"/>
          </a:xfrm>
          <a:custGeom>
            <a:avLst/>
            <a:gdLst>
              <a:gd name="connsiteX0" fmla="*/ 0 w 6305994"/>
              <a:gd name="connsiteY0" fmla="*/ 103322 h 619920"/>
              <a:gd name="connsiteX1" fmla="*/ 103322 w 6305994"/>
              <a:gd name="connsiteY1" fmla="*/ 0 h 619920"/>
              <a:gd name="connsiteX2" fmla="*/ 6202672 w 6305994"/>
              <a:gd name="connsiteY2" fmla="*/ 0 h 619920"/>
              <a:gd name="connsiteX3" fmla="*/ 6305994 w 6305994"/>
              <a:gd name="connsiteY3" fmla="*/ 103322 h 619920"/>
              <a:gd name="connsiteX4" fmla="*/ 6305994 w 6305994"/>
              <a:gd name="connsiteY4" fmla="*/ 516598 h 619920"/>
              <a:gd name="connsiteX5" fmla="*/ 6202672 w 6305994"/>
              <a:gd name="connsiteY5" fmla="*/ 619920 h 619920"/>
              <a:gd name="connsiteX6" fmla="*/ 103322 w 6305994"/>
              <a:gd name="connsiteY6" fmla="*/ 619920 h 619920"/>
              <a:gd name="connsiteX7" fmla="*/ 0 w 6305994"/>
              <a:gd name="connsiteY7" fmla="*/ 516598 h 619920"/>
              <a:gd name="connsiteX8" fmla="*/ 0 w 6305994"/>
              <a:gd name="connsiteY8" fmla="*/ 103322 h 619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305994" h="619920">
                <a:moveTo>
                  <a:pt x="0" y="103322"/>
                </a:moveTo>
                <a:cubicBezTo>
                  <a:pt x="0" y="46259"/>
                  <a:pt x="46259" y="0"/>
                  <a:pt x="103322" y="0"/>
                </a:cubicBezTo>
                <a:lnTo>
                  <a:pt x="6202672" y="0"/>
                </a:lnTo>
                <a:cubicBezTo>
                  <a:pt x="6259735" y="0"/>
                  <a:pt x="6305994" y="46259"/>
                  <a:pt x="6305994" y="103322"/>
                </a:cubicBezTo>
                <a:lnTo>
                  <a:pt x="6305994" y="516598"/>
                </a:lnTo>
                <a:cubicBezTo>
                  <a:pt x="6305994" y="573661"/>
                  <a:pt x="6259735" y="619920"/>
                  <a:pt x="6202672" y="619920"/>
                </a:cubicBezTo>
                <a:lnTo>
                  <a:pt x="103322" y="619920"/>
                </a:lnTo>
                <a:cubicBezTo>
                  <a:pt x="46259" y="619920"/>
                  <a:pt x="0" y="573661"/>
                  <a:pt x="0" y="516598"/>
                </a:cubicBezTo>
                <a:lnTo>
                  <a:pt x="0" y="103322"/>
                </a:lnTo>
                <a:close/>
              </a:path>
            </a:pathLst>
          </a:cu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spcFirstLastPara="0" vert="horz" wrap="square" lIns="236025" tIns="30262" rIns="236025" bIns="30262" numCol="1" spcCol="1270" anchor="ctr" anchorCtr="0">
            <a:noAutofit/>
          </a:bodyPr>
          <a:lstStyle/>
          <a:p>
            <a:pPr lvl="0" algn="l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400" kern="1200" dirty="0" smtClean="0">
                <a:latin typeface="微软雅黑" pitchFamily="34" charset="-122"/>
                <a:ea typeface="微软雅黑" pitchFamily="34" charset="-122"/>
              </a:rPr>
              <a:t>四、总结</a:t>
            </a:r>
            <a:r>
              <a:rPr lang="en-US" altLang="zh-CN" sz="2400" kern="1200" dirty="0" smtClean="0">
                <a:latin typeface="微软雅黑" pitchFamily="34" charset="-122"/>
                <a:ea typeface="微软雅黑" pitchFamily="34" charset="-122"/>
              </a:rPr>
              <a:t>&amp;</a:t>
            </a:r>
            <a:r>
              <a:rPr lang="zh-CN" altLang="en-US" sz="2400" kern="1200" dirty="0" smtClean="0">
                <a:latin typeface="微软雅黑" pitchFamily="34" charset="-122"/>
                <a:ea typeface="微软雅黑" pitchFamily="34" charset="-122"/>
              </a:rPr>
              <a:t>问题</a:t>
            </a:r>
            <a:endParaRPr lang="en-US" altLang="zh-CN" sz="2400" kern="12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27172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建立</a:t>
            </a:r>
            <a:r>
              <a:rPr lang="zh-CN" altLang="en-US" dirty="0" smtClean="0"/>
              <a:t>多样化的信息服务</a:t>
            </a:r>
            <a:r>
              <a:rPr lang="zh-CN" altLang="en-US" dirty="0"/>
              <a:t>产品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430F4A4-4368-49E9-B52D-5D9F15982F5D}" type="slidenum">
              <a:rPr lang="en-US" altLang="zh-CN" smtClean="0"/>
              <a:pPr>
                <a:defRPr/>
              </a:pPr>
              <a:t>20</a:t>
            </a:fld>
            <a:endParaRPr lang="en-US" altLang="zh-CN"/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68574693"/>
              </p:ext>
            </p:extLst>
          </p:nvPr>
        </p:nvGraphicFramePr>
        <p:xfrm>
          <a:off x="395536" y="1052736"/>
          <a:ext cx="8507288" cy="52149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右箭头 2"/>
          <p:cNvSpPr/>
          <p:nvPr/>
        </p:nvSpPr>
        <p:spPr>
          <a:xfrm rot="1075816">
            <a:off x="5613957" y="3968213"/>
            <a:ext cx="432048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上箭头 5"/>
          <p:cNvSpPr/>
          <p:nvPr/>
        </p:nvSpPr>
        <p:spPr>
          <a:xfrm>
            <a:off x="4638261" y="2568623"/>
            <a:ext cx="288032" cy="36004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左箭头 6"/>
          <p:cNvSpPr/>
          <p:nvPr/>
        </p:nvSpPr>
        <p:spPr>
          <a:xfrm rot="19706292">
            <a:off x="3385359" y="4205673"/>
            <a:ext cx="432048" cy="26537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7035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426326"/>
            <a:ext cx="5792717" cy="2955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 descr="NAIS平台首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3592" y="1636034"/>
            <a:ext cx="3670410" cy="2736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数字文献信息服务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430F4A4-4368-49E9-B52D-5D9F15982F5D}" type="slidenum">
              <a:rPr lang="en-US" altLang="zh-CN" smtClean="0"/>
              <a:pPr>
                <a:defRPr/>
              </a:pPr>
              <a:t>21</a:t>
            </a:fld>
            <a:endParaRPr lang="en-US" altLang="zh-CN"/>
          </a:p>
        </p:txBody>
      </p:sp>
      <p:grpSp>
        <p:nvGrpSpPr>
          <p:cNvPr id="8" name="组合 7"/>
          <p:cNvGrpSpPr/>
          <p:nvPr/>
        </p:nvGrpSpPr>
        <p:grpSpPr>
          <a:xfrm>
            <a:off x="5196414" y="3642351"/>
            <a:ext cx="3947588" cy="3099017"/>
            <a:chOff x="5912360" y="3080876"/>
            <a:chExt cx="3947588" cy="3099017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2360" y="3080876"/>
              <a:ext cx="3947588" cy="30990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7" name="椭圆 6"/>
            <p:cNvSpPr/>
            <p:nvPr/>
          </p:nvSpPr>
          <p:spPr>
            <a:xfrm>
              <a:off x="6653355" y="4091661"/>
              <a:ext cx="1232800" cy="1728192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124744"/>
            <a:ext cx="8229600" cy="2301582"/>
          </a:xfrm>
        </p:spPr>
        <p:txBody>
          <a:bodyPr/>
          <a:lstStyle/>
          <a:p>
            <a:r>
              <a:rPr lang="zh-CN" altLang="en-US" sz="2400" dirty="0" smtClean="0"/>
              <a:t>文献检索与提供为主要特征，多以门户网站形式服务</a:t>
            </a:r>
            <a:endParaRPr lang="en-US" altLang="zh-CN" sz="2400" dirty="0" smtClean="0"/>
          </a:p>
          <a:p>
            <a:r>
              <a:rPr lang="zh-CN" altLang="en-US" sz="2400" dirty="0" smtClean="0"/>
              <a:t>依赖服务机构的资源保障和服务能力</a:t>
            </a:r>
            <a:endParaRPr lang="en-US" altLang="zh-CN" sz="2400" dirty="0" smtClean="0"/>
          </a:p>
          <a:p>
            <a:pPr lvl="1"/>
            <a:r>
              <a:rPr lang="zh-CN" altLang="en-US" dirty="0"/>
              <a:t>购买</a:t>
            </a:r>
            <a:r>
              <a:rPr lang="zh-CN" altLang="en-US" dirty="0" smtClean="0"/>
              <a:t>资源满足率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外部资源整合能力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深度分析能力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919441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149794"/>
            <a:ext cx="8229600" cy="706437"/>
          </a:xfrm>
        </p:spPr>
        <p:txBody>
          <a:bodyPr/>
          <a:lstStyle/>
          <a:p>
            <a:r>
              <a:rPr lang="zh-CN" altLang="en-US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学科知识服务</a:t>
            </a:r>
            <a:endParaRPr lang="zh-CN" altLang="en-US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E3F5D3B-38E3-446B-822A-976AC6C80166}" type="slidenum">
              <a:rPr lang="zh-CN" altLang="en-US" smtClean="0"/>
              <a:pPr>
                <a:defRPr/>
              </a:pPr>
              <a:t>22</a:t>
            </a:fld>
            <a:endParaRPr lang="zh-CN" altLang="en-US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828375"/>
            <a:ext cx="5076056" cy="3544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323528" y="1062539"/>
            <a:ext cx="4248472" cy="5214974"/>
          </a:xfrm>
        </p:spPr>
        <p:txBody>
          <a:bodyPr/>
          <a:lstStyle/>
          <a:p>
            <a:r>
              <a:rPr lang="zh-CN" altLang="en-US" sz="2400" dirty="0" smtClean="0"/>
              <a:t>按照学科</a:t>
            </a:r>
            <a:r>
              <a:rPr lang="en-US" altLang="zh-CN" sz="2400" dirty="0" smtClean="0"/>
              <a:t>/</a:t>
            </a:r>
            <a:r>
              <a:rPr lang="zh-CN" altLang="en-US" sz="2400" dirty="0" smtClean="0"/>
              <a:t>领域</a:t>
            </a:r>
            <a:r>
              <a:rPr lang="en-US" altLang="zh-CN" sz="2400" dirty="0" smtClean="0"/>
              <a:t>/</a:t>
            </a:r>
            <a:r>
              <a:rPr lang="zh-CN" altLang="en-US" sz="2400" dirty="0" smtClean="0"/>
              <a:t>项目</a:t>
            </a:r>
            <a:r>
              <a:rPr lang="en-US" altLang="zh-CN" sz="2400" dirty="0" smtClean="0"/>
              <a:t>/</a:t>
            </a:r>
            <a:r>
              <a:rPr lang="zh-CN" altLang="en-US" sz="2400" dirty="0" smtClean="0"/>
              <a:t>团队扽进行个性化专业知识</a:t>
            </a:r>
            <a:r>
              <a:rPr lang="zh-CN" altLang="en-US" sz="2400" dirty="0"/>
              <a:t>汇聚、导航</a:t>
            </a:r>
            <a:r>
              <a:rPr lang="zh-CN" altLang="en-US" sz="2400" dirty="0" smtClean="0"/>
              <a:t>、推送、分析等服务</a:t>
            </a:r>
            <a:endParaRPr lang="zh-CN" altLang="en-US" sz="2400" dirty="0"/>
          </a:p>
        </p:txBody>
      </p:sp>
      <p:grpSp>
        <p:nvGrpSpPr>
          <p:cNvPr id="22" name="组合 21"/>
          <p:cNvGrpSpPr/>
          <p:nvPr/>
        </p:nvGrpSpPr>
        <p:grpSpPr>
          <a:xfrm>
            <a:off x="4305607" y="3547073"/>
            <a:ext cx="2642657" cy="3256538"/>
            <a:chOff x="4572000" y="3547073"/>
            <a:chExt cx="2642657" cy="3256538"/>
          </a:xfrm>
        </p:grpSpPr>
        <p:pic>
          <p:nvPicPr>
            <p:cNvPr id="8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0" y="3590734"/>
              <a:ext cx="2642657" cy="3212877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9" name="TextBox 8"/>
            <p:cNvSpPr txBox="1"/>
            <p:nvPr/>
          </p:nvSpPr>
          <p:spPr>
            <a:xfrm>
              <a:off x="4572000" y="3547073"/>
              <a:ext cx="2513392" cy="369332"/>
            </a:xfrm>
            <a:prstGeom prst="rect">
              <a:avLst/>
            </a:prstGeom>
            <a:solidFill>
              <a:srgbClr val="FF0000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粮食安全专题服务平台</a:t>
              </a:r>
              <a:endParaRPr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38719" y="2435468"/>
            <a:ext cx="3845249" cy="2766263"/>
            <a:chOff x="131245" y="2435468"/>
            <a:chExt cx="3845249" cy="2766263"/>
          </a:xfrm>
        </p:grpSpPr>
        <p:pic>
          <p:nvPicPr>
            <p:cNvPr id="17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1245" y="2435468"/>
              <a:ext cx="3845249" cy="27662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8" name="TextBox 17"/>
            <p:cNvSpPr txBox="1"/>
            <p:nvPr/>
          </p:nvSpPr>
          <p:spPr>
            <a:xfrm>
              <a:off x="131245" y="2929503"/>
              <a:ext cx="2232248" cy="400110"/>
            </a:xfrm>
            <a:prstGeom prst="rect">
              <a:avLst/>
            </a:prstGeom>
            <a:solidFill>
              <a:srgbClr val="FF00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科技动态监测</a:t>
              </a:r>
              <a:endPara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02498" y="4119377"/>
            <a:ext cx="3474776" cy="2632392"/>
            <a:chOff x="3491880" y="3425376"/>
            <a:chExt cx="4266864" cy="3090167"/>
          </a:xfrm>
        </p:grpSpPr>
        <p:pic>
          <p:nvPicPr>
            <p:cNvPr id="19" name="图片 18"/>
            <p:cNvPicPr/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91880" y="3477286"/>
              <a:ext cx="4266864" cy="3038257"/>
            </a:xfrm>
            <a:prstGeom prst="rect">
              <a:avLst/>
            </a:prstGeom>
          </p:spPr>
        </p:pic>
        <p:sp>
          <p:nvSpPr>
            <p:cNvPr id="20" name="圆角矩形 4"/>
            <p:cNvSpPr/>
            <p:nvPr/>
          </p:nvSpPr>
          <p:spPr>
            <a:xfrm>
              <a:off x="3553943" y="3425376"/>
              <a:ext cx="2681674" cy="422891"/>
            </a:xfrm>
            <a:prstGeom prst="rect">
              <a:avLst/>
            </a:prstGeom>
            <a:solidFill>
              <a:srgbClr val="FF0000"/>
            </a:solidFill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Aft>
                  <a:spcPct val="35000"/>
                </a:spcAft>
              </a:pPr>
              <a:r>
                <a:rPr lang="zh-CN" altLang="en-US" sz="2000" dirty="0" smtClean="0">
                  <a:solidFill>
                    <a:schemeClr val="tx1"/>
                  </a:solidFill>
                  <a:latin typeface="+mj-ea"/>
                  <a:ea typeface="+mj-ea"/>
                </a:rPr>
                <a:t>学科态势分析</a:t>
              </a:r>
              <a:endParaRPr lang="zh-CN" altLang="en-US" sz="2000" kern="12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797360" y="3538892"/>
            <a:ext cx="2311482" cy="3212877"/>
            <a:chOff x="6797360" y="3538892"/>
            <a:chExt cx="2311482" cy="3212877"/>
          </a:xfrm>
        </p:grpSpPr>
        <p:pic>
          <p:nvPicPr>
            <p:cNvPr id="7" name="Picture 3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97360" y="3538892"/>
              <a:ext cx="2311482" cy="3212877"/>
            </a:xfrm>
            <a:prstGeom prst="rect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pic>
        <p:sp>
          <p:nvSpPr>
            <p:cNvPr id="10" name="TextBox 9"/>
            <p:cNvSpPr txBox="1"/>
            <p:nvPr/>
          </p:nvSpPr>
          <p:spPr>
            <a:xfrm>
              <a:off x="7380312" y="4396994"/>
              <a:ext cx="1558170" cy="369332"/>
            </a:xfrm>
            <a:prstGeom prst="rect">
              <a:avLst/>
            </a:prstGeom>
            <a:solidFill>
              <a:srgbClr val="FF0000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专题信息快报</a:t>
              </a:r>
              <a:endParaRPr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41301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562074"/>
          </a:xfrm>
        </p:spPr>
        <p:txBody>
          <a:bodyPr/>
          <a:lstStyle/>
          <a:p>
            <a:pPr lvl="0"/>
            <a:r>
              <a:rPr lang="zh-CN" altLang="en-US" dirty="0" smtClean="0"/>
              <a:t>专题情报分析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430F4A4-4368-49E9-B52D-5D9F15982F5D}" type="slidenum">
              <a:rPr lang="en-US" altLang="zh-CN" smtClean="0"/>
              <a:pPr>
                <a:defRPr/>
              </a:pPr>
              <a:t>23</a:t>
            </a:fld>
            <a:endParaRPr lang="en-US" altLang="zh-CN"/>
          </a:p>
        </p:txBody>
      </p:sp>
      <p:sp>
        <p:nvSpPr>
          <p:cNvPr id="12" name="内容占位符 2"/>
          <p:cNvSpPr>
            <a:spLocks noGrp="1"/>
          </p:cNvSpPr>
          <p:nvPr>
            <p:ph idx="1"/>
          </p:nvPr>
        </p:nvSpPr>
        <p:spPr>
          <a:xfrm>
            <a:off x="228600" y="1124744"/>
            <a:ext cx="8519864" cy="1219200"/>
          </a:xfrm>
          <a:ln>
            <a:noFill/>
            <a:miter lim="800000"/>
            <a:headEnd/>
            <a:tailEnd/>
          </a:ln>
        </p:spPr>
        <p:txBody>
          <a:bodyPr lIns="36000" tIns="0" rIns="36000" bIns="0"/>
          <a:lstStyle/>
          <a:p>
            <a:r>
              <a:rPr lang="zh-CN" altLang="en-US" sz="2400" dirty="0" smtClean="0"/>
              <a:t>技术发展趋势分析</a:t>
            </a:r>
            <a:endParaRPr lang="en-US" altLang="zh-CN" sz="2400" dirty="0" smtClean="0"/>
          </a:p>
          <a:p>
            <a:r>
              <a:rPr lang="zh-CN" altLang="en-US" sz="2400" dirty="0" smtClean="0"/>
              <a:t>机构</a:t>
            </a:r>
            <a:r>
              <a:rPr lang="en-US" altLang="zh-CN" sz="2400" dirty="0" smtClean="0"/>
              <a:t>/</a:t>
            </a:r>
            <a:r>
              <a:rPr lang="zh-CN" altLang="en-US" sz="2400" dirty="0" smtClean="0"/>
              <a:t>学科竞争力评价</a:t>
            </a:r>
            <a:endParaRPr lang="en-US" altLang="zh-CN" sz="2400" dirty="0" smtClean="0"/>
          </a:p>
          <a:p>
            <a:r>
              <a:rPr lang="zh-CN" altLang="en-US" sz="2400" dirty="0" smtClean="0"/>
              <a:t>科技发展布局</a:t>
            </a:r>
            <a:endParaRPr lang="en-US" altLang="zh-CN" sz="2400" dirty="0" smtClean="0"/>
          </a:p>
          <a:p>
            <a:r>
              <a:rPr lang="zh-CN" altLang="en-US" sz="2400" dirty="0" smtClean="0"/>
              <a:t>科技查新</a:t>
            </a:r>
            <a:endParaRPr lang="en-US" altLang="zh-CN" sz="2400" dirty="0" smtClean="0"/>
          </a:p>
          <a:p>
            <a:r>
              <a:rPr lang="zh-CN" altLang="en-US" sz="2400" dirty="0" smtClean="0"/>
              <a:t>产业分析</a:t>
            </a:r>
            <a:endParaRPr lang="en-US" altLang="zh-CN" sz="2400" dirty="0" smtClean="0"/>
          </a:p>
        </p:txBody>
      </p:sp>
      <p:pic>
        <p:nvPicPr>
          <p:cNvPr id="15" name="内容占位符 4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35896" y="1127490"/>
            <a:ext cx="5508104" cy="3885686"/>
          </a:xfrm>
          <a:prstGeom prst="rect">
            <a:avLst/>
          </a:prstGeom>
          <a:noFill/>
          <a:ln w="3175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6" name="文本框 2"/>
          <p:cNvSpPr txBox="1">
            <a:spLocks noChangeArrowheads="1"/>
          </p:cNvSpPr>
          <p:nvPr/>
        </p:nvSpPr>
        <p:spPr bwMode="auto">
          <a:xfrm>
            <a:off x="3887416" y="836712"/>
            <a:ext cx="5112568" cy="576064"/>
          </a:xfrm>
          <a:prstGeom prst="rect">
            <a:avLst/>
          </a:prstGeom>
          <a:solidFill>
            <a:srgbClr val="FF0000"/>
          </a:solidFill>
          <a:ln w="3175">
            <a:solidFill>
              <a:schemeClr val="bg1">
                <a:lumMod val="75000"/>
              </a:schemeClr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spcAft>
                <a:spcPts val="0"/>
              </a:spcAft>
            </a:pPr>
            <a:r>
              <a:rPr lang="zh-CN" altLang="en-US" b="1" kern="100" dirty="0" smtClean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黑龙江农科院</a:t>
            </a:r>
            <a:r>
              <a:rPr lang="en-US" b="1" kern="100" dirty="0" smtClean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2007-2016</a:t>
            </a:r>
            <a:r>
              <a:rPr lang="zh-CN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zh-CN" b="1" kern="100" dirty="0" smtClean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国</a:t>
            </a:r>
            <a:r>
              <a:rPr lang="zh-CN" altLang="en-US" b="1" kern="100" dirty="0" smtClean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内</a:t>
            </a:r>
            <a:r>
              <a:rPr lang="zh-CN" b="1" kern="100" dirty="0" smtClean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论文</a:t>
            </a:r>
            <a:r>
              <a:rPr lang="zh-CN" b="1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研究</a:t>
            </a:r>
            <a:r>
              <a:rPr lang="zh-CN" b="1" kern="100" dirty="0" smtClean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热点</a:t>
            </a:r>
            <a:endParaRPr lang="en-US" altLang="zh-CN" b="1" kern="100" dirty="0" smtClean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n-US" altLang="zh-CN" b="1" dirty="0"/>
              <a:t>CNKI</a:t>
            </a:r>
            <a:r>
              <a:rPr lang="zh-CN" altLang="en-US" b="1" dirty="0"/>
              <a:t>数据库，检索日期</a:t>
            </a:r>
            <a:r>
              <a:rPr lang="en-US" altLang="zh-CN" b="1" dirty="0"/>
              <a:t>2016</a:t>
            </a:r>
            <a:r>
              <a:rPr lang="zh-CN" altLang="en-US" b="1" dirty="0"/>
              <a:t>年</a:t>
            </a:r>
            <a:r>
              <a:rPr lang="en-US" altLang="zh-CN" b="1" dirty="0"/>
              <a:t>12</a:t>
            </a:r>
            <a:r>
              <a:rPr lang="zh-CN" altLang="en-US" b="1" dirty="0"/>
              <a:t>月</a:t>
            </a:r>
            <a:r>
              <a:rPr lang="en-US" altLang="zh-CN" b="1" dirty="0"/>
              <a:t>23</a:t>
            </a:r>
            <a:r>
              <a:rPr lang="zh-CN" altLang="en-US" b="1" dirty="0"/>
              <a:t>日</a:t>
            </a:r>
            <a:endParaRPr lang="en-US" altLang="zh-CN" b="1" kern="100" dirty="0" smtClean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sz="9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sz="105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9554" y="2276872"/>
            <a:ext cx="8470907" cy="4436918"/>
            <a:chOff x="19554" y="2665976"/>
            <a:chExt cx="8470907" cy="4047814"/>
          </a:xfrm>
        </p:grpSpPr>
        <p:grpSp>
          <p:nvGrpSpPr>
            <p:cNvPr id="6" name="组合 5"/>
            <p:cNvGrpSpPr/>
            <p:nvPr/>
          </p:nvGrpSpPr>
          <p:grpSpPr>
            <a:xfrm>
              <a:off x="19554" y="2674919"/>
              <a:ext cx="8470907" cy="4038871"/>
              <a:chOff x="19554" y="2674919"/>
              <a:chExt cx="8470907" cy="4038871"/>
            </a:xfrm>
          </p:grpSpPr>
          <p:pic>
            <p:nvPicPr>
              <p:cNvPr id="13" name="内容占位符 4"/>
              <p:cNvPicPr>
                <a:picLocks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2000345" y="2674919"/>
                <a:ext cx="6490116" cy="4038871"/>
              </a:xfrm>
              <a:prstGeom prst="rect">
                <a:avLst/>
              </a:prstGeom>
              <a:noFill/>
              <a:ln w="3175" cap="sq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</p:spPr>
          </p:pic>
          <p:sp>
            <p:nvSpPr>
              <p:cNvPr id="14" name="文本框 2"/>
              <p:cNvSpPr txBox="1">
                <a:spLocks noChangeArrowheads="1"/>
              </p:cNvSpPr>
              <p:nvPr/>
            </p:nvSpPr>
            <p:spPr bwMode="auto">
              <a:xfrm>
                <a:off x="19554" y="3902921"/>
                <a:ext cx="2000344" cy="1748020"/>
              </a:xfrm>
              <a:prstGeom prst="rect">
                <a:avLst/>
              </a:prstGeom>
              <a:solidFill>
                <a:srgbClr val="FF0000"/>
              </a:solidFill>
              <a:ln w="3175">
                <a:solidFill>
                  <a:schemeClr val="bg1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zh-CN" altLang="zh-CN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拟</a:t>
                </a:r>
                <a:r>
                  <a:rPr lang="zh-CN" altLang="zh-CN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南芥、遗传多样性、遗传信息表达、蛋白质、大豆、脱落酸处理、植物多生态性</a:t>
                </a:r>
                <a:r>
                  <a:rPr lang="zh-CN" altLang="zh-CN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等</a:t>
                </a:r>
                <a:endParaRPr lang="en-US" altLang="zh-CN" b="1" kern="100" dirty="0" smtClean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spcAft>
                    <a:spcPts val="0"/>
                  </a:spcAft>
                </a:pPr>
                <a:endParaRPr lang="en-US" altLang="zh-CN" b="1" kern="100" dirty="0" smtClean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spcAft>
                    <a:spcPts val="0"/>
                  </a:spcAft>
                </a:pPr>
                <a:endParaRPr lang="en-US" altLang="zh-CN" b="1" kern="100" dirty="0" smtClean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spcAft>
                    <a:spcPts val="0"/>
                  </a:spcAft>
                </a:pPr>
                <a:endParaRPr lang="zh-CN" kern="1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spcAft>
                    <a:spcPts val="0"/>
                  </a:spcAft>
                </a:pPr>
                <a:r>
                  <a:rPr lang="en-US" sz="900" kern="100" dirty="0"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 </a:t>
                </a:r>
                <a:endParaRPr lang="zh-CN" sz="1050" kern="1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7" name="文本框 2"/>
            <p:cNvSpPr txBox="1">
              <a:spLocks noChangeArrowheads="1"/>
            </p:cNvSpPr>
            <p:nvPr/>
          </p:nvSpPr>
          <p:spPr bwMode="auto">
            <a:xfrm>
              <a:off x="2019897" y="2665976"/>
              <a:ext cx="6470563" cy="591238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b="1" kern="100" dirty="0" smtClean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黑龙江农科院</a:t>
              </a:r>
              <a:r>
                <a:rPr lang="en-US" b="1" kern="100" dirty="0" smtClean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2007-2016</a:t>
              </a:r>
              <a:r>
                <a:rPr lang="zh-CN" b="1" kern="1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年国际论文研究</a:t>
              </a:r>
              <a:r>
                <a:rPr lang="zh-CN" b="1" kern="100" dirty="0" smtClean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热点</a:t>
              </a:r>
              <a:endParaRPr lang="en-US" altLang="zh-CN" b="1" kern="100" dirty="0" smtClean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>
                <a:spcAft>
                  <a:spcPts val="0"/>
                </a:spcAft>
              </a:pPr>
              <a:r>
                <a:rPr lang="zh-CN" altLang="en-US" sz="1400" b="1" dirty="0">
                  <a:solidFill>
                    <a:prstClr val="black"/>
                  </a:solidFill>
                </a:rPr>
                <a:t>数据来源：</a:t>
              </a:r>
              <a:r>
                <a:rPr lang="en-US" altLang="zh-CN" sz="1400" b="1" dirty="0">
                  <a:solidFill>
                    <a:prstClr val="black"/>
                  </a:solidFill>
                </a:rPr>
                <a:t>Web of Science</a:t>
              </a:r>
              <a:r>
                <a:rPr lang="zh-CN" altLang="en-US" sz="1400" b="1" dirty="0">
                  <a:solidFill>
                    <a:prstClr val="black"/>
                  </a:solidFill>
                </a:rPr>
                <a:t>，检索词为</a:t>
              </a:r>
              <a:r>
                <a:rPr lang="en-US" altLang="zh-CN" sz="1400" b="1" dirty="0">
                  <a:solidFill>
                    <a:prstClr val="black"/>
                  </a:solidFill>
                </a:rPr>
                <a:t>OG= HEILONGJIANG ACAD AGR SCI</a:t>
              </a:r>
              <a:endParaRPr lang="en-US" altLang="zh-CN" sz="1400" b="1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>
                <a:spcAft>
                  <a:spcPts val="0"/>
                </a:spcAft>
              </a:pPr>
              <a:endParaRPr lang="en-US" altLang="zh-CN" b="1" kern="100" dirty="0" smtClean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>
                <a:spcAft>
                  <a:spcPts val="0"/>
                </a:spcAft>
              </a:pPr>
              <a:endParaRPr lang="en-US" altLang="zh-CN" b="1" kern="100" dirty="0" smtClean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>
                <a:spcAft>
                  <a:spcPts val="0"/>
                </a:spcAft>
              </a:pPr>
              <a:endParaRPr lang="zh-CN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>
                <a:spcAft>
                  <a:spcPts val="0"/>
                </a:spcAft>
              </a:pPr>
              <a:r>
                <a:rPr lang="en-US" sz="900" kern="100" dirty="0"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 </a:t>
              </a:r>
              <a:endParaRPr lang="zh-CN" sz="105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935491" y="1855464"/>
            <a:ext cx="6192688" cy="4945584"/>
            <a:chOff x="6156176" y="3123638"/>
            <a:chExt cx="6622736" cy="5090293"/>
          </a:xfrm>
        </p:grpSpPr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56176" y="3141197"/>
              <a:ext cx="6622736" cy="50727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1" name="文本框 2"/>
            <p:cNvSpPr txBox="1">
              <a:spLocks noChangeArrowheads="1"/>
            </p:cNvSpPr>
            <p:nvPr/>
          </p:nvSpPr>
          <p:spPr bwMode="auto">
            <a:xfrm>
              <a:off x="7666344" y="3123638"/>
              <a:ext cx="5112568" cy="35969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b="1" kern="100" dirty="0" smtClean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国际论文合作机构分析</a:t>
              </a:r>
              <a:endParaRPr lang="en-US" altLang="zh-CN" b="1" kern="100" dirty="0" smtClean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 algn="ctr">
                <a:spcAft>
                  <a:spcPts val="0"/>
                </a:spcAft>
              </a:pPr>
              <a:endParaRPr lang="zh-CN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 algn="just">
                <a:spcAft>
                  <a:spcPts val="0"/>
                </a:spcAft>
              </a:pPr>
              <a:r>
                <a:rPr lang="en-US" sz="900" kern="100" dirty="0"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 </a:t>
              </a:r>
              <a:endParaRPr lang="zh-CN" sz="105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31426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dirty="0" smtClean="0">
                <a:solidFill>
                  <a:schemeClr val="tx1"/>
                </a:solidFill>
              </a:rPr>
              <a:t>科研信息化支撑要素</a:t>
            </a:r>
            <a:endParaRPr lang="zh-CN" altLang="en-US" sz="3600" dirty="0">
              <a:solidFill>
                <a:schemeClr val="tx1"/>
              </a:solidFill>
            </a:endParaRPr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38059668"/>
              </p:ext>
            </p:extLst>
          </p:nvPr>
        </p:nvGraphicFramePr>
        <p:xfrm>
          <a:off x="611560" y="1052736"/>
          <a:ext cx="8157591" cy="53810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430F4A4-4368-49E9-B52D-5D9F15982F5D}" type="slidenum">
              <a:rPr lang="en-US" altLang="zh-CN" smtClean="0"/>
              <a:pPr>
                <a:defRPr/>
              </a:pPr>
              <a:t>24</a:t>
            </a:fld>
            <a:endParaRPr lang="en-US" altLang="zh-CN"/>
          </a:p>
        </p:txBody>
      </p:sp>
      <p:sp>
        <p:nvSpPr>
          <p:cNvPr id="3" name="TextBox 2"/>
          <p:cNvSpPr txBox="1"/>
          <p:nvPr/>
        </p:nvSpPr>
        <p:spPr>
          <a:xfrm>
            <a:off x="179512" y="3140968"/>
            <a:ext cx="197971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C00000"/>
                </a:solidFill>
                <a:latin typeface="+mj-ea"/>
                <a:ea typeface="+mj-ea"/>
              </a:rPr>
              <a:t>投入</a:t>
            </a:r>
            <a:r>
              <a:rPr lang="en-US" altLang="zh-CN" sz="2800" dirty="0" smtClean="0">
                <a:solidFill>
                  <a:srgbClr val="C00000"/>
                </a:solidFill>
                <a:latin typeface="+mj-ea"/>
                <a:ea typeface="+mj-ea"/>
              </a:rPr>
              <a:t>/</a:t>
            </a:r>
            <a:r>
              <a:rPr lang="zh-CN" altLang="en-US" sz="2800" dirty="0" smtClean="0">
                <a:solidFill>
                  <a:srgbClr val="C00000"/>
                </a:solidFill>
                <a:latin typeface="+mj-ea"/>
                <a:ea typeface="+mj-ea"/>
              </a:rPr>
              <a:t>利用？</a:t>
            </a:r>
            <a:endParaRPr lang="en-US" altLang="zh-CN" sz="2800" dirty="0" smtClean="0">
              <a:solidFill>
                <a:srgbClr val="C00000"/>
              </a:solidFill>
              <a:latin typeface="+mj-ea"/>
              <a:ea typeface="+mj-ea"/>
            </a:endParaRPr>
          </a:p>
          <a:p>
            <a:r>
              <a:rPr lang="zh-CN" altLang="en-US" sz="2800" dirty="0" smtClean="0">
                <a:solidFill>
                  <a:srgbClr val="C00000"/>
                </a:solidFill>
                <a:latin typeface="+mj-ea"/>
                <a:ea typeface="+mj-ea"/>
              </a:rPr>
              <a:t>如：单篇文献利用成本</a:t>
            </a:r>
            <a:endParaRPr lang="en-US" altLang="zh-CN" sz="2800" dirty="0" smtClean="0">
              <a:solidFill>
                <a:srgbClr val="C00000"/>
              </a:solidFill>
              <a:latin typeface="+mj-ea"/>
              <a:ea typeface="+mj-ea"/>
            </a:endParaRPr>
          </a:p>
          <a:p>
            <a:endParaRPr lang="zh-CN" altLang="en-US" sz="2800" dirty="0">
              <a:solidFill>
                <a:srgbClr val="C00000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166567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黑龙江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省农业科学院情况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251520" y="1124744"/>
            <a:ext cx="8640960" cy="5334148"/>
          </a:xfrm>
        </p:spPr>
        <p:txBody>
          <a:bodyPr>
            <a:normAutofit lnSpcReduction="10000"/>
          </a:bodyPr>
          <a:lstStyle/>
          <a:p>
            <a:pPr>
              <a:spcAft>
                <a:spcPts val="600"/>
              </a:spcAft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科研机构和人员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1"/>
            <a:r>
              <a:rPr lang="zh-CN" altLang="zh-CN" dirty="0" smtClean="0"/>
              <a:t>直属</a:t>
            </a:r>
            <a:r>
              <a:rPr lang="en-US" altLang="zh-CN" dirty="0" smtClean="0"/>
              <a:t>32</a:t>
            </a:r>
            <a:r>
              <a:rPr lang="zh-CN" altLang="zh-CN" dirty="0" smtClean="0"/>
              <a:t>个</a:t>
            </a:r>
            <a:r>
              <a:rPr lang="zh-CN" altLang="zh-CN" dirty="0"/>
              <a:t>分院（研究所），建有国家马铃薯种质改良中心等</a:t>
            </a:r>
            <a:r>
              <a:rPr lang="en-US" altLang="zh-CN" dirty="0" smtClean="0"/>
              <a:t>43</a:t>
            </a:r>
            <a:r>
              <a:rPr lang="zh-CN" altLang="zh-CN" dirty="0" smtClean="0"/>
              <a:t>个</a:t>
            </a:r>
            <a:r>
              <a:rPr lang="zh-CN" altLang="zh-CN" dirty="0"/>
              <a:t>国际中心和国家级中心、重点实验室，综合试验站</a:t>
            </a:r>
            <a:r>
              <a:rPr lang="en-US" altLang="zh-CN" dirty="0"/>
              <a:t>28</a:t>
            </a:r>
            <a:r>
              <a:rPr lang="zh-CN" altLang="zh-CN" dirty="0"/>
              <a:t>个、农业部野外观测站</a:t>
            </a:r>
            <a:r>
              <a:rPr lang="en-US" altLang="zh-CN" dirty="0"/>
              <a:t>9</a:t>
            </a:r>
            <a:r>
              <a:rPr lang="zh-CN" altLang="zh-CN" dirty="0"/>
              <a:t>个，原种基地、示范推广基地及共建高效现代农业示范园区</a:t>
            </a:r>
            <a:r>
              <a:rPr lang="en-US" altLang="zh-CN" dirty="0"/>
              <a:t>24</a:t>
            </a:r>
            <a:r>
              <a:rPr lang="zh-CN" altLang="zh-CN" dirty="0"/>
              <a:t>个；</a:t>
            </a:r>
            <a:endParaRPr lang="en-US" altLang="zh-CN" dirty="0"/>
          </a:p>
          <a:p>
            <a:pPr lvl="1"/>
            <a:r>
              <a:rPr lang="zh-CN" altLang="zh-CN" dirty="0" smtClean="0"/>
              <a:t>职工</a:t>
            </a:r>
            <a:r>
              <a:rPr lang="en-US" altLang="zh-CN" dirty="0" smtClean="0"/>
              <a:t>1727</a:t>
            </a:r>
            <a:r>
              <a:rPr lang="zh-CN" altLang="en-US" dirty="0" smtClean="0"/>
              <a:t>多</a:t>
            </a:r>
            <a:r>
              <a:rPr lang="zh-CN" altLang="en-US" dirty="0" smtClean="0"/>
              <a:t>人</a:t>
            </a:r>
            <a:r>
              <a:rPr lang="zh-CN" altLang="zh-CN" dirty="0" smtClean="0"/>
              <a:t>，</a:t>
            </a:r>
            <a:r>
              <a:rPr lang="zh-CN" altLang="zh-CN" dirty="0"/>
              <a:t>国家现代农业产业技术体系岗位科学家</a:t>
            </a:r>
            <a:r>
              <a:rPr lang="en-US" altLang="zh-CN" dirty="0"/>
              <a:t>14</a:t>
            </a:r>
            <a:r>
              <a:rPr lang="zh-CN" altLang="zh-CN" dirty="0"/>
              <a:t>人，其中高级职称科研</a:t>
            </a:r>
            <a:r>
              <a:rPr lang="zh-CN" altLang="zh-CN" dirty="0" smtClean="0"/>
              <a:t>人员</a:t>
            </a:r>
            <a:r>
              <a:rPr lang="en-US" altLang="zh-CN" dirty="0" smtClean="0"/>
              <a:t>547</a:t>
            </a:r>
            <a:r>
              <a:rPr lang="zh-CN" altLang="en-US" dirty="0" smtClean="0"/>
              <a:t>多</a:t>
            </a:r>
            <a:r>
              <a:rPr lang="zh-CN" altLang="en-US" dirty="0" smtClean="0"/>
              <a:t>人</a:t>
            </a:r>
            <a:r>
              <a:rPr lang="zh-CN" altLang="zh-CN" dirty="0" smtClean="0"/>
              <a:t>、</a:t>
            </a:r>
            <a:r>
              <a:rPr lang="zh-CN" altLang="zh-CN" dirty="0"/>
              <a:t>省级重点学科带头人</a:t>
            </a:r>
            <a:r>
              <a:rPr lang="en-US" altLang="zh-CN" dirty="0" smtClean="0"/>
              <a:t>17</a:t>
            </a:r>
            <a:r>
              <a:rPr lang="zh-CN" altLang="zh-CN" dirty="0" smtClean="0"/>
              <a:t>人</a:t>
            </a:r>
            <a:r>
              <a:rPr lang="zh-CN" altLang="zh-CN" dirty="0"/>
              <a:t>、享受国务院和省政府特殊津贴</a:t>
            </a:r>
            <a:r>
              <a:rPr lang="en-US" altLang="zh-CN" dirty="0" smtClean="0"/>
              <a:t>177</a:t>
            </a:r>
            <a:r>
              <a:rPr lang="zh-CN" altLang="zh-CN" dirty="0" smtClean="0"/>
              <a:t>人</a:t>
            </a:r>
            <a:r>
              <a:rPr lang="zh-CN" altLang="zh-CN" dirty="0"/>
              <a:t>。</a:t>
            </a:r>
            <a:endParaRPr lang="zh-CN" altLang="en-US" dirty="0"/>
          </a:p>
          <a:p>
            <a:pPr>
              <a:spcAft>
                <a:spcPts val="600"/>
              </a:spcAft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电子资源建设现状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1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外文全文数据库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2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ProQuest Agricultural Journals</a:t>
            </a:r>
          </a:p>
          <a:p>
            <a:pPr lvl="2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Science Direct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农业生物环境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中文全文数据库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2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CNKI</a:t>
            </a:r>
          </a:p>
          <a:p>
            <a:pPr marL="457200" lvl="1" indent="0">
              <a:buNone/>
            </a:pPr>
            <a:endParaRPr lang="en-US" altLang="zh-CN" dirty="0" smtClean="0"/>
          </a:p>
          <a:p>
            <a:pPr lvl="1"/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220072" y="4509120"/>
            <a:ext cx="31318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zh-CN" altLang="en-US" sz="2400" dirty="0" smtClean="0">
                <a:solidFill>
                  <a:srgbClr val="C00000"/>
                </a:solidFill>
                <a:latin typeface="+mj-ea"/>
                <a:ea typeface="+mj-ea"/>
              </a:rPr>
              <a:t>每年资源购置经费？单篇文献成本？</a:t>
            </a:r>
            <a:endParaRPr lang="en-US" altLang="zh-CN" sz="2400" dirty="0" smtClean="0">
              <a:solidFill>
                <a:srgbClr val="C00000"/>
              </a:solidFill>
              <a:latin typeface="+mj-ea"/>
              <a:ea typeface="+mj-ea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zh-CN" altLang="en-US" sz="2400" dirty="0" smtClean="0">
                <a:solidFill>
                  <a:srgbClr val="C00000"/>
                </a:solidFill>
                <a:latin typeface="+mj-ea"/>
                <a:ea typeface="+mj-ea"/>
              </a:rPr>
              <a:t>电子资源满足率？</a:t>
            </a:r>
            <a:endParaRPr lang="zh-CN" altLang="en-US" sz="2400" dirty="0">
              <a:solidFill>
                <a:srgbClr val="C00000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207699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229600" cy="706437"/>
          </a:xfrm>
        </p:spPr>
        <p:txBody>
          <a:bodyPr/>
          <a:lstStyle/>
          <a:p>
            <a:pPr marL="342900" indent="-342900" algn="l">
              <a:spcBef>
                <a:spcPct val="20000"/>
              </a:spcBef>
              <a:buBlip>
                <a:blip r:embed="rId2"/>
              </a:buBlip>
            </a:pPr>
            <a:r>
              <a:rPr lang="zh-CN" altLang="en-US" sz="2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黑龙江省农科院的科研产出</a:t>
            </a:r>
            <a:endParaRPr lang="zh-CN" altLang="en-US" sz="24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430F4A4-4368-49E9-B52D-5D9F15982F5D}" type="slidenum">
              <a:rPr lang="en-US" altLang="zh-CN" smtClean="0"/>
              <a:pPr>
                <a:defRPr/>
              </a:pPr>
              <a:t>26</a:t>
            </a:fld>
            <a:endParaRPr lang="en-US" altLang="zh-CN"/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78070665"/>
              </p:ext>
            </p:extLst>
          </p:nvPr>
        </p:nvGraphicFramePr>
        <p:xfrm>
          <a:off x="467544" y="1126480"/>
          <a:ext cx="8229600" cy="52149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2289642"/>
              </p:ext>
            </p:extLst>
          </p:nvPr>
        </p:nvGraphicFramePr>
        <p:xfrm>
          <a:off x="1043608" y="1772816"/>
          <a:ext cx="3600400" cy="26822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36199"/>
                <a:gridCol w="1164201"/>
              </a:tblGrid>
              <a:tr h="24220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kern="0" dirty="0" smtClean="0">
                          <a:effectLst/>
                        </a:rPr>
                        <a:t>学科</a:t>
                      </a:r>
                      <a:r>
                        <a:rPr lang="zh-CN" altLang="en-US" sz="1600" kern="0" dirty="0" smtClean="0">
                          <a:effectLst/>
                        </a:rPr>
                        <a:t>分布</a:t>
                      </a:r>
                      <a:endParaRPr lang="zh-CN" sz="16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600" kern="0" dirty="0" smtClean="0">
                          <a:effectLst/>
                        </a:rPr>
                        <a:t>相关</a:t>
                      </a:r>
                      <a:r>
                        <a:rPr lang="zh-CN" sz="1600" kern="0" dirty="0" smtClean="0">
                          <a:effectLst/>
                        </a:rPr>
                        <a:t>发文</a:t>
                      </a:r>
                      <a:r>
                        <a:rPr lang="zh-CN" sz="1600" kern="0" dirty="0">
                          <a:effectLst/>
                        </a:rPr>
                        <a:t>量</a:t>
                      </a:r>
                      <a:endParaRPr lang="zh-CN" sz="16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4220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effectLst/>
                        </a:rPr>
                        <a:t>植物学</a:t>
                      </a:r>
                      <a:endParaRPr lang="zh-CN" sz="16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69</a:t>
                      </a:r>
                      <a:endParaRPr lang="zh-CN" sz="16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4220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effectLst/>
                        </a:rPr>
                        <a:t>作物学</a:t>
                      </a:r>
                      <a:endParaRPr lang="zh-CN" sz="16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51</a:t>
                      </a:r>
                      <a:endParaRPr lang="zh-CN" sz="16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4220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effectLst/>
                        </a:rPr>
                        <a:t>生物化学与分子生物学</a:t>
                      </a:r>
                      <a:endParaRPr lang="zh-CN" sz="16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37</a:t>
                      </a:r>
                      <a:endParaRPr lang="zh-CN" sz="16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4220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effectLst/>
                        </a:rPr>
                        <a:t>遗传学</a:t>
                      </a:r>
                      <a:endParaRPr lang="zh-CN" sz="16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33</a:t>
                      </a:r>
                      <a:endParaRPr lang="zh-CN" sz="16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4220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effectLst/>
                        </a:rPr>
                        <a:t>土壤学</a:t>
                      </a:r>
                      <a:endParaRPr lang="zh-CN" sz="16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32</a:t>
                      </a:r>
                      <a:endParaRPr lang="zh-CN" sz="16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4220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effectLst/>
                        </a:rPr>
                        <a:t>生物技术应用微生物学 </a:t>
                      </a:r>
                      <a:endParaRPr lang="zh-CN" sz="16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27</a:t>
                      </a:r>
                      <a:endParaRPr lang="zh-CN" sz="16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4220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effectLst/>
                        </a:rPr>
                        <a:t>食品科学技术</a:t>
                      </a:r>
                      <a:endParaRPr lang="zh-CN" sz="16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19</a:t>
                      </a:r>
                      <a:endParaRPr lang="zh-CN" sz="16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4220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effectLst/>
                        </a:rPr>
                        <a:t>农业综合学</a:t>
                      </a:r>
                      <a:endParaRPr lang="zh-CN" sz="16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19</a:t>
                      </a:r>
                      <a:endParaRPr lang="zh-CN" sz="16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4220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effectLst/>
                        </a:rPr>
                        <a:t>农业乳用动物学</a:t>
                      </a:r>
                      <a:endParaRPr lang="zh-CN" sz="16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</a:rPr>
                        <a:t>18</a:t>
                      </a:r>
                      <a:endParaRPr lang="zh-CN" sz="16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4220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effectLst/>
                        </a:rPr>
                        <a:t>微生物学</a:t>
                      </a:r>
                      <a:endParaRPr lang="zh-CN" sz="16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</a:rPr>
                        <a:t>17</a:t>
                      </a:r>
                      <a:endParaRPr lang="zh-CN" sz="16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42628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430F4A4-4368-49E9-B52D-5D9F15982F5D}" type="slidenum">
              <a:rPr lang="en-US" altLang="zh-CN" smtClean="0"/>
              <a:pPr>
                <a:defRPr/>
              </a:pPr>
              <a:t>27</a:t>
            </a:fld>
            <a:endParaRPr lang="en-US" altLang="zh-CN"/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58343251"/>
              </p:ext>
            </p:extLst>
          </p:nvPr>
        </p:nvGraphicFramePr>
        <p:xfrm>
          <a:off x="251520" y="1052736"/>
          <a:ext cx="8640960" cy="52149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988802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83575348"/>
              </p:ext>
            </p:extLst>
          </p:nvPr>
        </p:nvGraphicFramePr>
        <p:xfrm>
          <a:off x="3635895" y="3789037"/>
          <a:ext cx="5396061" cy="270209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88100">
                  <a:extLst>
                    <a:ext uri="{9D8B030D-6E8A-4147-A177-3AD203B41FA5}">
                      <a16:colId xmlns:a16="http://schemas.microsoft.com/office/drawing/2014/main" xmlns="" val="3262562752"/>
                    </a:ext>
                  </a:extLst>
                </a:gridCol>
                <a:gridCol w="788100">
                  <a:extLst>
                    <a:ext uri="{9D8B030D-6E8A-4147-A177-3AD203B41FA5}">
                      <a16:colId xmlns:a16="http://schemas.microsoft.com/office/drawing/2014/main" xmlns="" val="4181112458"/>
                    </a:ext>
                  </a:extLst>
                </a:gridCol>
                <a:gridCol w="2932798">
                  <a:extLst>
                    <a:ext uri="{9D8B030D-6E8A-4147-A177-3AD203B41FA5}">
                      <a16:colId xmlns:a16="http://schemas.microsoft.com/office/drawing/2014/main" xmlns="" val="2289135272"/>
                    </a:ext>
                  </a:extLst>
                </a:gridCol>
                <a:gridCol w="887063">
                  <a:extLst>
                    <a:ext uri="{9D8B030D-6E8A-4147-A177-3AD203B41FA5}">
                      <a16:colId xmlns:a16="http://schemas.microsoft.com/office/drawing/2014/main" xmlns="" val="1212173484"/>
                    </a:ext>
                  </a:extLst>
                </a:gridCol>
              </a:tblGrid>
              <a:tr h="190809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200" kern="0" dirty="0">
                          <a:effectLst/>
                        </a:rPr>
                        <a:t>排名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200" kern="0" dirty="0">
                          <a:effectLst/>
                        </a:rPr>
                        <a:t>作者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200" kern="0" dirty="0">
                          <a:effectLst/>
                        </a:rPr>
                        <a:t>所属单位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200" kern="0">
                          <a:effectLst/>
                        </a:rPr>
                        <a:t>发文量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994077954"/>
                  </a:ext>
                </a:extLst>
              </a:tr>
              <a:tr h="247349">
                <a:tc>
                  <a:txBody>
                    <a:bodyPr/>
                    <a:lstStyle/>
                    <a:p>
                      <a:pPr algn="ctr" font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1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200" kern="0" dirty="0">
                          <a:effectLst/>
                        </a:rPr>
                        <a:t>刘娣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200" kern="0" dirty="0">
                          <a:effectLst/>
                        </a:rPr>
                        <a:t>黑龙江省农业科学院畜牧研究所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330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1819874026"/>
                  </a:ext>
                </a:extLst>
              </a:tr>
              <a:tr h="247349">
                <a:tc>
                  <a:txBody>
                    <a:bodyPr/>
                    <a:lstStyle/>
                    <a:p>
                      <a:pPr algn="ctr" font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2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200" kern="0" dirty="0">
                          <a:effectLst/>
                        </a:rPr>
                        <a:t>郭泰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200" kern="0">
                          <a:effectLst/>
                        </a:rPr>
                        <a:t>黑龙江省农业科学院佳木斯分院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99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3132839342"/>
                  </a:ext>
                </a:extLst>
              </a:tr>
              <a:tr h="247349">
                <a:tc>
                  <a:txBody>
                    <a:bodyPr/>
                    <a:lstStyle/>
                    <a:p>
                      <a:pPr algn="ctr" font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3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200" kern="0" dirty="0">
                          <a:effectLst/>
                        </a:rPr>
                        <a:t>刘丽君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200" kern="0" dirty="0">
                          <a:effectLst/>
                        </a:rPr>
                        <a:t>黑龙江省农业科学院大豆研究所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94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3810367617"/>
                  </a:ext>
                </a:extLst>
              </a:tr>
              <a:tr h="247349">
                <a:tc>
                  <a:txBody>
                    <a:bodyPr/>
                    <a:lstStyle/>
                    <a:p>
                      <a:pPr algn="ctr" font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4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200" kern="0">
                          <a:effectLst/>
                        </a:rPr>
                        <a:t>郑伟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200" kern="0" dirty="0">
                          <a:effectLst/>
                        </a:rPr>
                        <a:t>黑龙江省农业科学院佳木斯分院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88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1797017022"/>
                  </a:ext>
                </a:extLst>
              </a:tr>
              <a:tr h="247349">
                <a:tc>
                  <a:txBody>
                    <a:bodyPr/>
                    <a:lstStyle/>
                    <a:p>
                      <a:pPr algn="ctr" font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5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200" kern="0">
                          <a:effectLst/>
                        </a:rPr>
                        <a:t>王志新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200" kern="0" dirty="0">
                          <a:effectLst/>
                        </a:rPr>
                        <a:t>黑龙江省农业科学院佳木斯分院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85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2204397494"/>
                  </a:ext>
                </a:extLst>
              </a:tr>
              <a:tr h="247349">
                <a:tc>
                  <a:txBody>
                    <a:bodyPr/>
                    <a:lstStyle/>
                    <a:p>
                      <a:pPr algn="ctr" font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6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200" kern="0">
                          <a:effectLst/>
                        </a:rPr>
                        <a:t>张月学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200" kern="0" dirty="0">
                          <a:effectLst/>
                        </a:rPr>
                        <a:t>黑龙江省农业科学院草业研究所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81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2896895530"/>
                  </a:ext>
                </a:extLst>
              </a:tr>
              <a:tr h="247349">
                <a:tc>
                  <a:txBody>
                    <a:bodyPr/>
                    <a:lstStyle/>
                    <a:p>
                      <a:pPr algn="ctr" font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7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200" kern="0">
                          <a:effectLst/>
                        </a:rPr>
                        <a:t>李灿东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200" kern="0" dirty="0">
                          <a:effectLst/>
                        </a:rPr>
                        <a:t>黑龙江省农业科学院佳木斯分院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75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1711082493"/>
                  </a:ext>
                </a:extLst>
              </a:tr>
              <a:tr h="247349">
                <a:tc>
                  <a:txBody>
                    <a:bodyPr/>
                    <a:lstStyle/>
                    <a:p>
                      <a:pPr algn="ctr" font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8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200" kern="0">
                          <a:effectLst/>
                        </a:rPr>
                        <a:t>吴广文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200" kern="0" dirty="0">
                          <a:effectLst/>
                        </a:rPr>
                        <a:t>黑龙江省农业科学院经济作物研究所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70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1411747314"/>
                  </a:ext>
                </a:extLst>
              </a:tr>
              <a:tr h="247349">
                <a:tc>
                  <a:txBody>
                    <a:bodyPr/>
                    <a:lstStyle/>
                    <a:p>
                      <a:pPr algn="ctr" font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9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200" kern="0">
                          <a:effectLst/>
                        </a:rPr>
                        <a:t>刘峰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200" kern="0" dirty="0">
                          <a:effectLst/>
                        </a:rPr>
                        <a:t>黑龙江省农业科学院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67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586286347"/>
                  </a:ext>
                </a:extLst>
              </a:tr>
              <a:tr h="247349">
                <a:tc>
                  <a:txBody>
                    <a:bodyPr/>
                    <a:lstStyle/>
                    <a:p>
                      <a:pPr algn="ctr" font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10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200" kern="0">
                          <a:effectLst/>
                        </a:rPr>
                        <a:t>申晓慧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200" kern="0">
                          <a:effectLst/>
                        </a:rPr>
                        <a:t>黑龙江省农业科学院佳木斯分院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63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3199679665"/>
                  </a:ext>
                </a:extLst>
              </a:tr>
            </a:tbl>
          </a:graphicData>
        </a:graphic>
      </p:graphicFrame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430F4A4-4368-49E9-B52D-5D9F15982F5D}" type="slidenum">
              <a:rPr lang="en-US" altLang="zh-CN" smtClean="0"/>
              <a:pPr>
                <a:defRPr/>
              </a:pPr>
              <a:t>28</a:t>
            </a:fld>
            <a:endParaRPr lang="en-US" altLang="zh-CN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8422636"/>
              </p:ext>
            </p:extLst>
          </p:nvPr>
        </p:nvGraphicFramePr>
        <p:xfrm>
          <a:off x="235316" y="836714"/>
          <a:ext cx="4552708" cy="288031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49003">
                  <a:extLst>
                    <a:ext uri="{9D8B030D-6E8A-4147-A177-3AD203B41FA5}">
                      <a16:colId xmlns:a16="http://schemas.microsoft.com/office/drawing/2014/main" xmlns="" val="1738361000"/>
                    </a:ext>
                  </a:extLst>
                </a:gridCol>
                <a:gridCol w="3374360">
                  <a:extLst>
                    <a:ext uri="{9D8B030D-6E8A-4147-A177-3AD203B41FA5}">
                      <a16:colId xmlns:a16="http://schemas.microsoft.com/office/drawing/2014/main" xmlns="" val="3918452016"/>
                    </a:ext>
                  </a:extLst>
                </a:gridCol>
                <a:gridCol w="629345">
                  <a:extLst>
                    <a:ext uri="{9D8B030D-6E8A-4147-A177-3AD203B41FA5}">
                      <a16:colId xmlns:a16="http://schemas.microsoft.com/office/drawing/2014/main" xmlns="" val="2916449334"/>
                    </a:ext>
                  </a:extLst>
                </a:gridCol>
              </a:tblGrid>
              <a:tr h="238129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200" kern="0" dirty="0">
                          <a:effectLst/>
                        </a:rPr>
                        <a:t>序号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200" kern="0" dirty="0">
                          <a:effectLst/>
                        </a:rPr>
                        <a:t>机构名称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200" kern="0">
                          <a:effectLst/>
                        </a:rPr>
                        <a:t>发文量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1608551437"/>
                  </a:ext>
                </a:extLst>
              </a:tr>
              <a:tr h="240199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1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200" kern="0" dirty="0">
                          <a:effectLst/>
                        </a:rPr>
                        <a:t>黑龙江省农业科学院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3585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1647760966"/>
                  </a:ext>
                </a:extLst>
              </a:tr>
              <a:tr h="240199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2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200" kern="0" dirty="0">
                          <a:effectLst/>
                        </a:rPr>
                        <a:t>黑龙江省农业科学院大豆研究所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472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749663554"/>
                  </a:ext>
                </a:extLst>
              </a:tr>
              <a:tr h="240199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3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200" kern="0" dirty="0">
                          <a:effectLst/>
                        </a:rPr>
                        <a:t>黑龙江省农业科学院耕作栽培研究所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345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2302159423"/>
                  </a:ext>
                </a:extLst>
              </a:tr>
              <a:tr h="240199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4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200" kern="0" dirty="0">
                          <a:effectLst/>
                        </a:rPr>
                        <a:t>黑龙江省农业科学院畜牧研究所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332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2356664427"/>
                  </a:ext>
                </a:extLst>
              </a:tr>
              <a:tr h="240199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5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200" kern="0" dirty="0">
                          <a:effectLst/>
                        </a:rPr>
                        <a:t>黑龙江省农业科学院育种研究所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273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1748625659"/>
                  </a:ext>
                </a:extLst>
              </a:tr>
              <a:tr h="240199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6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200" kern="0" dirty="0">
                          <a:effectLst/>
                        </a:rPr>
                        <a:t>黑龙江省农业科学院经济作物研究所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264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131753568"/>
                  </a:ext>
                </a:extLst>
              </a:tr>
              <a:tr h="240199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7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200" kern="0" dirty="0">
                          <a:effectLst/>
                        </a:rPr>
                        <a:t>黑龙江省农业科学院土壤肥料与环境资源研究所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251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925637090"/>
                  </a:ext>
                </a:extLst>
              </a:tr>
              <a:tr h="240199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8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200" kern="0" dirty="0">
                          <a:effectLst/>
                        </a:rPr>
                        <a:t>黑龙江省农业科学院浆果研究所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237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793941323"/>
                  </a:ext>
                </a:extLst>
              </a:tr>
              <a:tr h="240199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9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200" kern="0" dirty="0">
                          <a:effectLst/>
                        </a:rPr>
                        <a:t>黑龙江省农业科学院草业研究所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223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1345184150"/>
                  </a:ext>
                </a:extLst>
              </a:tr>
              <a:tr h="240199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10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200" kern="0">
                          <a:effectLst/>
                        </a:rPr>
                        <a:t>黑龙江省农业科学院植物保护研究所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214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2967056244"/>
                  </a:ext>
                </a:extLst>
              </a:tr>
              <a:tr h="240199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11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黑龙江省农业科学院科技情报研究所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191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4079813913"/>
                  </a:ext>
                </a:extLst>
              </a:tr>
            </a:tbl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4788024" y="1196752"/>
            <a:ext cx="4146426" cy="181588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1600" dirty="0" smtClean="0"/>
              <a:t>说明</a:t>
            </a:r>
            <a:r>
              <a:rPr lang="zh-CN" altLang="en-US" sz="1600" dirty="0" smtClean="0">
                <a:sym typeface="Wingdings" panose="05000000000000000000" pitchFamily="2" charset="2"/>
              </a:rPr>
              <a:t>：</a:t>
            </a:r>
            <a:endParaRPr lang="en-US" altLang="zh-CN" sz="1600" dirty="0" smtClean="0">
              <a:sym typeface="Wingdings" panose="05000000000000000000" pitchFamily="2" charset="2"/>
            </a:endParaRPr>
          </a:p>
          <a:p>
            <a:r>
              <a:rPr lang="zh-CN" altLang="en-US" sz="1600" dirty="0" smtClean="0">
                <a:sym typeface="Wingdings" panose="05000000000000000000" pitchFamily="2" charset="2"/>
              </a:rPr>
              <a:t>（</a:t>
            </a:r>
            <a:r>
              <a:rPr lang="en-US" altLang="zh-CN" sz="1600" dirty="0" smtClean="0">
                <a:sym typeface="Wingdings" panose="05000000000000000000" pitchFamily="2" charset="2"/>
              </a:rPr>
              <a:t>1</a:t>
            </a:r>
            <a:r>
              <a:rPr lang="zh-CN" altLang="en-US" sz="1600" dirty="0" smtClean="0">
                <a:sym typeface="Wingdings" panose="05000000000000000000" pitchFamily="2" charset="2"/>
              </a:rPr>
              <a:t>）检索数据库为</a:t>
            </a:r>
            <a:r>
              <a:rPr lang="en-US" altLang="zh-CN" sz="1600" b="1" dirty="0" smtClean="0"/>
              <a:t>CNKI</a:t>
            </a:r>
            <a:r>
              <a:rPr lang="zh-CN" altLang="en-US" sz="1600" b="1" dirty="0"/>
              <a:t>数据库，检索日期</a:t>
            </a:r>
            <a:r>
              <a:rPr lang="en-US" altLang="zh-CN" sz="1600" b="1" dirty="0"/>
              <a:t>2016</a:t>
            </a:r>
            <a:r>
              <a:rPr lang="zh-CN" altLang="en-US" sz="1600" b="1" dirty="0"/>
              <a:t>年</a:t>
            </a:r>
            <a:r>
              <a:rPr lang="en-US" altLang="zh-CN" sz="1600" b="1" dirty="0"/>
              <a:t>12</a:t>
            </a:r>
            <a:r>
              <a:rPr lang="zh-CN" altLang="en-US" sz="1600" b="1" dirty="0"/>
              <a:t>月</a:t>
            </a:r>
            <a:r>
              <a:rPr lang="en-US" altLang="zh-CN" sz="1600" b="1" dirty="0"/>
              <a:t>23</a:t>
            </a:r>
            <a:r>
              <a:rPr lang="zh-CN" altLang="en-US" sz="1600" b="1" dirty="0" smtClean="0"/>
              <a:t>日；</a:t>
            </a:r>
            <a:endParaRPr lang="en-US" altLang="zh-CN" sz="1600" b="1" dirty="0" smtClean="0"/>
          </a:p>
          <a:p>
            <a:r>
              <a:rPr lang="zh-CN" altLang="en-US" sz="1600" b="1" dirty="0" smtClean="0"/>
              <a:t>（</a:t>
            </a:r>
            <a:r>
              <a:rPr lang="en-US" altLang="zh-CN" sz="1600" b="1" dirty="0" smtClean="0"/>
              <a:t>2</a:t>
            </a:r>
            <a:r>
              <a:rPr lang="zh-CN" altLang="en-US" sz="1600" b="1" dirty="0" smtClean="0"/>
              <a:t>）</a:t>
            </a:r>
            <a:r>
              <a:rPr lang="zh-CN" altLang="en-US" sz="1600" dirty="0" smtClean="0">
                <a:sym typeface="Wingdings" panose="05000000000000000000" pitchFamily="2" charset="2"/>
              </a:rPr>
              <a:t>检索数据及统计依据仅</a:t>
            </a:r>
            <a:r>
              <a:rPr lang="zh-CN" altLang="zh-CN" sz="1600" dirty="0"/>
              <a:t>以“黑龙江省农业科学院”</a:t>
            </a:r>
            <a:r>
              <a:rPr lang="zh-CN" altLang="zh-CN" sz="1600" dirty="0" smtClean="0"/>
              <a:t>为</a:t>
            </a:r>
            <a:r>
              <a:rPr lang="zh-CN" altLang="en-US" sz="1600" dirty="0" smtClean="0"/>
              <a:t>检索词；</a:t>
            </a:r>
            <a:endParaRPr lang="en-US" altLang="zh-CN" sz="1600" dirty="0" smtClean="0"/>
          </a:p>
          <a:p>
            <a:r>
              <a:rPr lang="zh-CN" altLang="en-US" sz="1600" dirty="0" smtClean="0"/>
              <a:t>（</a:t>
            </a:r>
            <a:r>
              <a:rPr lang="en-US" altLang="zh-CN" sz="1600" dirty="0" smtClean="0"/>
              <a:t>3</a:t>
            </a:r>
            <a:r>
              <a:rPr lang="zh-CN" altLang="en-US" sz="1600" dirty="0" smtClean="0"/>
              <a:t>）部分论文</a:t>
            </a:r>
            <a:r>
              <a:rPr lang="zh-CN" altLang="zh-CN" sz="1600" dirty="0" smtClean="0"/>
              <a:t>中未</a:t>
            </a:r>
            <a:r>
              <a:rPr lang="zh-CN" altLang="en-US" sz="1600" dirty="0" smtClean="0"/>
              <a:t>提供</a:t>
            </a:r>
            <a:r>
              <a:rPr lang="zh-CN" altLang="zh-CN" sz="1600" dirty="0" smtClean="0"/>
              <a:t>完整</a:t>
            </a:r>
            <a:r>
              <a:rPr lang="zh-CN" altLang="en-US" sz="1600" dirty="0" smtClean="0"/>
              <a:t>研究所</a:t>
            </a:r>
            <a:r>
              <a:rPr lang="zh-CN" altLang="zh-CN" sz="1600" dirty="0" smtClean="0"/>
              <a:t>名称</a:t>
            </a:r>
            <a:r>
              <a:rPr lang="zh-CN" altLang="zh-CN" sz="1600" dirty="0"/>
              <a:t>，</a:t>
            </a:r>
            <a:r>
              <a:rPr lang="zh-CN" altLang="zh-CN" sz="1600" dirty="0" smtClean="0"/>
              <a:t>暂</a:t>
            </a:r>
            <a:r>
              <a:rPr lang="zh-CN" altLang="en-US" sz="1600" dirty="0"/>
              <a:t>未</a:t>
            </a:r>
            <a:r>
              <a:rPr lang="zh-CN" altLang="zh-CN" sz="1600" dirty="0" smtClean="0"/>
              <a:t>计入各</a:t>
            </a:r>
            <a:r>
              <a:rPr lang="zh-CN" altLang="zh-CN" sz="1600" dirty="0"/>
              <a:t>研究所发文量</a:t>
            </a:r>
            <a:r>
              <a:rPr lang="zh-CN" altLang="zh-CN" sz="1600" dirty="0" smtClean="0"/>
              <a:t>。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3059284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06437"/>
          </a:xfrm>
        </p:spPr>
        <p:txBody>
          <a:bodyPr/>
          <a:lstStyle/>
          <a:p>
            <a:r>
              <a:rPr lang="zh-CN" altLang="zh-CN" sz="2000" dirty="0"/>
              <a:t>数据来源</a:t>
            </a:r>
            <a:r>
              <a:rPr lang="zh-CN" altLang="zh-CN" sz="2000" dirty="0" smtClean="0"/>
              <a:t>：国家知识产权局</a:t>
            </a:r>
            <a:r>
              <a:rPr lang="en-US" altLang="zh-CN" sz="2000" dirty="0" smtClean="0"/>
              <a:t>   </a:t>
            </a:r>
            <a:r>
              <a:rPr lang="zh-CN" altLang="zh-CN" sz="2000" dirty="0" smtClean="0"/>
              <a:t>检索日期：</a:t>
            </a:r>
            <a:r>
              <a:rPr lang="en-US" altLang="zh-CN" sz="2000" dirty="0" smtClean="0"/>
              <a:t>2016</a:t>
            </a:r>
            <a:r>
              <a:rPr lang="zh-CN" altLang="zh-CN" sz="2000" dirty="0" smtClean="0"/>
              <a:t>年</a:t>
            </a:r>
            <a:r>
              <a:rPr lang="en-US" altLang="zh-CN" sz="2000" dirty="0" smtClean="0"/>
              <a:t>12</a:t>
            </a:r>
            <a:r>
              <a:rPr lang="zh-CN" altLang="zh-CN" sz="2000" dirty="0" smtClean="0"/>
              <a:t>月</a:t>
            </a:r>
            <a:r>
              <a:rPr lang="en-US" altLang="zh-CN" sz="2000" dirty="0" smtClean="0"/>
              <a:t>23</a:t>
            </a:r>
            <a:r>
              <a:rPr lang="zh-CN" altLang="zh-CN" sz="2000" dirty="0" smtClean="0"/>
              <a:t>日</a:t>
            </a:r>
            <a:br>
              <a:rPr lang="zh-CN" altLang="zh-CN" sz="2000" dirty="0" smtClean="0"/>
            </a:br>
            <a:r>
              <a:rPr lang="zh-CN" altLang="zh-CN" sz="1400" dirty="0" smtClean="0"/>
              <a:t>（</a:t>
            </a:r>
            <a:r>
              <a:rPr lang="zh-CN" altLang="zh-CN" sz="1400" dirty="0"/>
              <a:t>注：由于专利申请有</a:t>
            </a:r>
            <a:r>
              <a:rPr lang="en-US" altLang="zh-CN" sz="1400" dirty="0"/>
              <a:t>18</a:t>
            </a:r>
            <a:r>
              <a:rPr lang="zh-CN" altLang="zh-CN" sz="1400" dirty="0"/>
              <a:t>个月的审查期，故</a:t>
            </a:r>
            <a:r>
              <a:rPr lang="en-US" altLang="zh-CN" sz="1400" dirty="0"/>
              <a:t>2015</a:t>
            </a:r>
            <a:r>
              <a:rPr lang="zh-CN" altLang="zh-CN" sz="1400" dirty="0"/>
              <a:t>年和</a:t>
            </a:r>
            <a:r>
              <a:rPr lang="en-US" altLang="zh-CN" sz="1400" dirty="0"/>
              <a:t>2016</a:t>
            </a:r>
            <a:r>
              <a:rPr lang="zh-CN" altLang="zh-CN" sz="1400" dirty="0"/>
              <a:t>年的数据可能存在不完整）</a:t>
            </a:r>
            <a:br>
              <a:rPr lang="zh-CN" altLang="zh-CN" sz="1400" dirty="0"/>
            </a:br>
            <a:endParaRPr lang="zh-CN" altLang="en-US" sz="14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430F4A4-4368-49E9-B52D-5D9F15982F5D}" type="slidenum">
              <a:rPr lang="en-US" altLang="zh-CN" smtClean="0"/>
              <a:pPr>
                <a:defRPr/>
              </a:pPr>
              <a:t>29</a:t>
            </a:fld>
            <a:endParaRPr lang="en-US" altLang="zh-CN"/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13279753"/>
              </p:ext>
            </p:extLst>
          </p:nvPr>
        </p:nvGraphicFramePr>
        <p:xfrm>
          <a:off x="457200" y="1133475"/>
          <a:ext cx="8229600" cy="34476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6" name="图片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739849"/>
            <a:ext cx="7931224" cy="151216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91378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defTabSz="1066800">
              <a:lnSpc>
                <a:spcPct val="90000"/>
              </a:lnSpc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一、科技创新环境</a:t>
            </a:r>
            <a:r>
              <a:rPr lang="en-US" altLang="zh-CN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&amp;</a:t>
            </a: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知识需求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100769"/>
            <a:ext cx="8566683" cy="5214974"/>
          </a:xfrm>
        </p:spPr>
        <p:txBody>
          <a:bodyPr/>
          <a:lstStyle/>
          <a:p>
            <a:pPr marL="342900" lvl="1" indent="-342900">
              <a:buSzPct val="80000"/>
              <a:buBlip>
                <a:blip r:embed="rId2"/>
              </a:buBlip>
            </a:pPr>
            <a:r>
              <a:rPr lang="zh-CN" altLang="en-US" sz="2800" dirty="0">
                <a:latin typeface="黑体" pitchFamily="49" charset="-122"/>
                <a:ea typeface="黑体" pitchFamily="49" charset="-122"/>
                <a:cs typeface="+mn-cs"/>
              </a:rPr>
              <a:t>科研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  <a:cs typeface="+mn-cs"/>
              </a:rPr>
              <a:t>创新环境</a:t>
            </a:r>
            <a:endParaRPr lang="en-US" altLang="zh-CN" sz="2800" dirty="0" smtClean="0">
              <a:latin typeface="黑体" pitchFamily="49" charset="-122"/>
              <a:ea typeface="黑体" pitchFamily="49" charset="-122"/>
              <a:cs typeface="+mn-cs"/>
            </a:endParaRPr>
          </a:p>
          <a:p>
            <a:pPr marL="742950" lvl="2" indent="-342900">
              <a:buBlip>
                <a:blip r:embed="rId2"/>
              </a:buBlip>
            </a:pPr>
            <a:r>
              <a:rPr lang="zh-CN" altLang="en-US" dirty="0" smtClean="0">
                <a:latin typeface="黑体" pitchFamily="49" charset="-122"/>
                <a:ea typeface="黑体" pitchFamily="49" charset="-122"/>
                <a:cs typeface="+mn-cs"/>
              </a:rPr>
              <a:t>创新驱动发展战略</a:t>
            </a:r>
            <a:endParaRPr lang="en-US" altLang="zh-CN" dirty="0" smtClean="0">
              <a:latin typeface="黑体" pitchFamily="49" charset="-122"/>
              <a:ea typeface="黑体" pitchFamily="49" charset="-122"/>
              <a:cs typeface="+mn-cs"/>
            </a:endParaRPr>
          </a:p>
          <a:p>
            <a:pPr marL="742950" lvl="2" indent="-342900">
              <a:buBlip>
                <a:blip r:embed="rId2"/>
              </a:buBlip>
            </a:pPr>
            <a:r>
              <a:rPr lang="zh-CN" altLang="en-US" dirty="0" smtClean="0">
                <a:latin typeface="黑体" pitchFamily="49" charset="-122"/>
                <a:ea typeface="黑体" pitchFamily="49" charset="-122"/>
                <a:cs typeface="+mn-cs"/>
              </a:rPr>
              <a:t>数字化</a:t>
            </a:r>
            <a:r>
              <a:rPr lang="zh-CN" altLang="en-US" dirty="0">
                <a:latin typeface="黑体" pitchFamily="49" charset="-122"/>
                <a:ea typeface="黑体" pitchFamily="49" charset="-122"/>
                <a:cs typeface="+mn-cs"/>
              </a:rPr>
              <a:t>、网络化、开放的信息</a:t>
            </a:r>
            <a:r>
              <a:rPr lang="zh-CN" altLang="en-US" dirty="0" smtClean="0">
                <a:latin typeface="黑体" pitchFamily="49" charset="-122"/>
                <a:ea typeface="黑体" pitchFamily="49" charset="-122"/>
                <a:cs typeface="+mn-cs"/>
              </a:rPr>
              <a:t>环境</a:t>
            </a:r>
            <a:endParaRPr lang="en-US" altLang="zh-CN" dirty="0" smtClean="0">
              <a:latin typeface="黑体" pitchFamily="49" charset="-122"/>
              <a:ea typeface="黑体" pitchFamily="49" charset="-122"/>
              <a:cs typeface="+mn-cs"/>
            </a:endParaRPr>
          </a:p>
          <a:p>
            <a:pPr marL="742950" lvl="2" indent="-342900">
              <a:buBlip>
                <a:blip r:embed="rId2"/>
              </a:buBlip>
            </a:pPr>
            <a:r>
              <a:rPr lang="zh-CN" altLang="en-US" sz="2400" dirty="0" smtClean="0">
                <a:latin typeface="黑体" pitchFamily="49" charset="-122"/>
                <a:ea typeface="黑体" pitchFamily="49" charset="-122"/>
                <a:cs typeface="+mn-cs"/>
              </a:rPr>
              <a:t>科研</a:t>
            </a:r>
            <a:r>
              <a:rPr lang="zh-CN" altLang="en-US" sz="2400" dirty="0">
                <a:latin typeface="黑体" pitchFamily="49" charset="-122"/>
                <a:ea typeface="黑体" pitchFamily="49" charset="-122"/>
                <a:cs typeface="+mn-cs"/>
              </a:rPr>
              <a:t>全面进入</a:t>
            </a:r>
            <a:r>
              <a:rPr lang="en-US" altLang="zh-CN" sz="2400" dirty="0">
                <a:latin typeface="黑体" pitchFamily="49" charset="-122"/>
                <a:ea typeface="黑体" pitchFamily="49" charset="-122"/>
                <a:cs typeface="+mn-cs"/>
              </a:rPr>
              <a:t>E-Science</a:t>
            </a:r>
            <a:r>
              <a:rPr lang="zh-CN" altLang="en-US" sz="2400" dirty="0">
                <a:latin typeface="黑体" pitchFamily="49" charset="-122"/>
                <a:ea typeface="黑体" pitchFamily="49" charset="-122"/>
                <a:cs typeface="+mn-cs"/>
              </a:rPr>
              <a:t>时代</a:t>
            </a:r>
            <a:endParaRPr lang="en-US" altLang="zh-CN" sz="2400" dirty="0">
              <a:latin typeface="黑体" pitchFamily="49" charset="-122"/>
              <a:ea typeface="黑体" pitchFamily="49" charset="-122"/>
              <a:cs typeface="+mn-cs"/>
            </a:endParaRPr>
          </a:p>
          <a:p>
            <a:pPr marL="1200150" lvl="3" indent="-342900">
              <a:buBlip>
                <a:blip r:embed="rId2"/>
              </a:buBlip>
            </a:pPr>
            <a:r>
              <a:rPr lang="zh-CN" altLang="en-US" sz="2000" dirty="0">
                <a:latin typeface="黑体" pitchFamily="49" charset="-122"/>
                <a:ea typeface="黑体" pitchFamily="49" charset="-122"/>
                <a:cs typeface="+mn-cs"/>
              </a:rPr>
              <a:t>数据密集型科学</a:t>
            </a:r>
            <a:r>
              <a:rPr lang="zh-CN" altLang="en-US" sz="2000" dirty="0" smtClean="0">
                <a:latin typeface="黑体" pitchFamily="49" charset="-122"/>
                <a:ea typeface="黑体" pitchFamily="49" charset="-122"/>
                <a:cs typeface="+mn-cs"/>
              </a:rPr>
              <a:t>发现</a:t>
            </a:r>
            <a:endParaRPr lang="en-US" altLang="zh-CN" sz="2000" dirty="0" smtClean="0">
              <a:latin typeface="黑体" pitchFamily="49" charset="-122"/>
              <a:ea typeface="黑体" pitchFamily="49" charset="-122"/>
              <a:cs typeface="+mn-cs"/>
            </a:endParaRPr>
          </a:p>
          <a:p>
            <a:pPr marL="1200150" lvl="3" indent="-342900">
              <a:buBlip>
                <a:blip r:embed="rId2"/>
              </a:buBlip>
            </a:pPr>
            <a:r>
              <a:rPr lang="zh-CN" altLang="en-US" sz="2000" dirty="0" smtClean="0">
                <a:latin typeface="黑体" pitchFamily="49" charset="-122"/>
                <a:ea typeface="黑体" pitchFamily="49" charset="-122"/>
                <a:cs typeface="+mn-cs"/>
              </a:rPr>
              <a:t>大量科研数据产生、需要被管理利用</a:t>
            </a:r>
            <a:endParaRPr lang="en-US" altLang="zh-CN" sz="2000" dirty="0">
              <a:latin typeface="黑体" pitchFamily="49" charset="-122"/>
              <a:ea typeface="黑体" pitchFamily="49" charset="-122"/>
              <a:cs typeface="+mn-cs"/>
            </a:endParaRPr>
          </a:p>
          <a:p>
            <a:pPr marL="1200150" lvl="3" indent="-342900">
              <a:buBlip>
                <a:blip r:embed="rId2"/>
              </a:buBlip>
            </a:pPr>
            <a:r>
              <a:rPr lang="zh-CN" altLang="en-US" sz="2000" dirty="0" smtClean="0">
                <a:latin typeface="黑体" pitchFamily="49" charset="-122"/>
                <a:ea typeface="黑体" pitchFamily="49" charset="-122"/>
                <a:cs typeface="+mn-cs"/>
              </a:rPr>
              <a:t>数字阅读、多渠道数字获取</a:t>
            </a:r>
            <a:endParaRPr lang="en-US" altLang="zh-CN" sz="2000" dirty="0" smtClean="0">
              <a:latin typeface="黑体" pitchFamily="49" charset="-122"/>
              <a:ea typeface="黑体" pitchFamily="49" charset="-122"/>
              <a:cs typeface="+mn-cs"/>
            </a:endParaRPr>
          </a:p>
          <a:p>
            <a:pPr marL="857250" lvl="3" indent="0">
              <a:buNone/>
            </a:pPr>
            <a:endParaRPr lang="en-US" altLang="zh-CN" sz="2000" dirty="0">
              <a:latin typeface="黑体" pitchFamily="49" charset="-122"/>
              <a:ea typeface="黑体" pitchFamily="49" charset="-122"/>
              <a:cs typeface="+mn-cs"/>
            </a:endParaRPr>
          </a:p>
          <a:p>
            <a:pPr marL="742950" lvl="2" indent="-342900">
              <a:buBlip>
                <a:blip r:embed="rId2"/>
              </a:buBlip>
            </a:pPr>
            <a:endParaRPr lang="en-US" altLang="zh-CN" dirty="0">
              <a:latin typeface="黑体" pitchFamily="49" charset="-122"/>
              <a:ea typeface="黑体" pitchFamily="49" charset="-122"/>
              <a:cs typeface="+mn-cs"/>
            </a:endParaRPr>
          </a:p>
          <a:p>
            <a:pPr marL="457200" lvl="1" indent="0">
              <a:buNone/>
            </a:pPr>
            <a:endParaRPr lang="zh-CN" altLang="en-US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430F4A4-4368-49E9-B52D-5D9F15982F5D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4163" y="3855222"/>
            <a:ext cx="1800200" cy="2508990"/>
          </a:xfrm>
          <a:prstGeom prst="rect">
            <a:avLst/>
          </a:prstGeom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3081" y="4286076"/>
            <a:ext cx="2566853" cy="19812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5"/>
          <a:srcRect l="24251" t="18421" r="24217" b="35773"/>
          <a:stretch/>
        </p:blipFill>
        <p:spPr>
          <a:xfrm>
            <a:off x="107504" y="3944223"/>
            <a:ext cx="4032448" cy="2016224"/>
          </a:xfrm>
          <a:prstGeom prst="rect">
            <a:avLst/>
          </a:prstGeom>
        </p:spPr>
      </p:pic>
      <p:pic>
        <p:nvPicPr>
          <p:cNvPr id="9" name="内容占位符 3"/>
          <p:cNvPicPr>
            <a:picLocks noChangeAspect="1"/>
          </p:cNvPicPr>
          <p:nvPr/>
        </p:nvPicPr>
        <p:blipFill rotWithShape="1">
          <a:blip r:embed="rId6"/>
          <a:srcRect l="20352" t="6130" r="33741" b="82419"/>
          <a:stretch/>
        </p:blipFill>
        <p:spPr>
          <a:xfrm>
            <a:off x="108095" y="5677191"/>
            <a:ext cx="4896392" cy="687021"/>
          </a:xfrm>
          <a:prstGeom prst="rect">
            <a:avLst/>
          </a:prstGeom>
        </p:spPr>
      </p:pic>
      <p:pic>
        <p:nvPicPr>
          <p:cNvPr id="11" name="Picture 5" descr="c:\users\LIUXIW~1\appdata\roaming\360se6\USERDA~1\Temp\U_2514~1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4363" y="2709592"/>
            <a:ext cx="2363180" cy="160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 descr="c:\users\LIUXIW~1\appdata\roaming\360se6\USERDA~1\Temp\B151F8~1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4363" y="1124744"/>
            <a:ext cx="2363180" cy="1544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94338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418303"/>
            <a:ext cx="3898776" cy="706437"/>
          </a:xfrm>
        </p:spPr>
        <p:txBody>
          <a:bodyPr/>
          <a:lstStyle/>
          <a:p>
            <a:r>
              <a:rPr lang="zh-CN" altLang="zh-CN" sz="2000" dirty="0"/>
              <a:t>专利发明</a:t>
            </a:r>
            <a:r>
              <a:rPr lang="zh-CN" altLang="zh-CN" sz="2000" dirty="0" smtClean="0"/>
              <a:t>机构</a:t>
            </a:r>
            <a:r>
              <a:rPr lang="en-US" altLang="zh-CN" sz="2000" dirty="0" smtClean="0"/>
              <a:t>TOP10</a:t>
            </a:r>
            <a:endParaRPr lang="zh-CN" altLang="en-US" sz="20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430F4A4-4368-49E9-B52D-5D9F15982F5D}" type="slidenum">
              <a:rPr lang="en-US" altLang="zh-CN" smtClean="0"/>
              <a:pPr>
                <a:defRPr/>
              </a:pPr>
              <a:t>30</a:t>
            </a:fld>
            <a:endParaRPr lang="en-US" altLang="zh-CN"/>
          </a:p>
        </p:txBody>
      </p:sp>
      <p:graphicFrame>
        <p:nvGraphicFramePr>
          <p:cNvPr id="7" name="内容占位符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88198075"/>
              </p:ext>
            </p:extLst>
          </p:nvPr>
        </p:nvGraphicFramePr>
        <p:xfrm>
          <a:off x="323528" y="1052732"/>
          <a:ext cx="4652213" cy="260870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70124">
                  <a:extLst>
                    <a:ext uri="{9D8B030D-6E8A-4147-A177-3AD203B41FA5}">
                      <a16:colId xmlns:a16="http://schemas.microsoft.com/office/drawing/2014/main" xmlns="" val="2393924297"/>
                    </a:ext>
                  </a:extLst>
                </a:gridCol>
                <a:gridCol w="3372804">
                  <a:extLst>
                    <a:ext uri="{9D8B030D-6E8A-4147-A177-3AD203B41FA5}">
                      <a16:colId xmlns:a16="http://schemas.microsoft.com/office/drawing/2014/main" xmlns="" val="2805385017"/>
                    </a:ext>
                  </a:extLst>
                </a:gridCol>
                <a:gridCol w="809285">
                  <a:extLst>
                    <a:ext uri="{9D8B030D-6E8A-4147-A177-3AD203B41FA5}">
                      <a16:colId xmlns:a16="http://schemas.microsoft.com/office/drawing/2014/main" xmlns="" val="1029224894"/>
                    </a:ext>
                  </a:extLst>
                </a:gridCol>
              </a:tblGrid>
              <a:tr h="244488">
                <a:tc>
                  <a:txBody>
                    <a:bodyPr/>
                    <a:lstStyle/>
                    <a:p>
                      <a:endParaRPr lang="zh-CN" sz="1200" kern="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200" kern="0" dirty="0">
                          <a:effectLst/>
                        </a:rPr>
                        <a:t>申请（专利权）人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200" kern="0">
                          <a:effectLst/>
                        </a:rPr>
                        <a:t>专利数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38689221"/>
                  </a:ext>
                </a:extLst>
              </a:tr>
              <a:tr h="236422">
                <a:tc>
                  <a:txBody>
                    <a:bodyPr/>
                    <a:lstStyle/>
                    <a:p>
                      <a:pPr algn="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1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200" kern="0" dirty="0">
                          <a:effectLst/>
                        </a:rPr>
                        <a:t>黑龙江省农业科学院畜牧研究所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86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1719722024"/>
                  </a:ext>
                </a:extLst>
              </a:tr>
              <a:tr h="236422">
                <a:tc>
                  <a:txBody>
                    <a:bodyPr/>
                    <a:lstStyle/>
                    <a:p>
                      <a:pPr algn="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2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200" kern="0" dirty="0">
                          <a:effectLst/>
                        </a:rPr>
                        <a:t>黑龙江省农业科学院耕作栽培研究所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57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307026306"/>
                  </a:ext>
                </a:extLst>
              </a:tr>
              <a:tr h="236422">
                <a:tc>
                  <a:txBody>
                    <a:bodyPr/>
                    <a:lstStyle/>
                    <a:p>
                      <a:pPr algn="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3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200" kern="0" dirty="0">
                          <a:effectLst/>
                        </a:rPr>
                        <a:t>黑龙江省农业科学院土壤肥料与环境资源研究所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53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1881592789"/>
                  </a:ext>
                </a:extLst>
              </a:tr>
              <a:tr h="236422">
                <a:tc>
                  <a:txBody>
                    <a:bodyPr/>
                    <a:lstStyle/>
                    <a:p>
                      <a:pPr algn="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4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200" kern="0" dirty="0">
                          <a:effectLst/>
                        </a:rPr>
                        <a:t>黑龙江省农业科学院齐齐哈尔分院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38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2947773374"/>
                  </a:ext>
                </a:extLst>
              </a:tr>
              <a:tr h="236422">
                <a:tc>
                  <a:txBody>
                    <a:bodyPr/>
                    <a:lstStyle/>
                    <a:p>
                      <a:pPr algn="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5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200" kern="0" dirty="0">
                          <a:effectLst/>
                        </a:rPr>
                        <a:t>黑龙江省农业科学院植物脱毒苗木研究所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32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2459708918"/>
                  </a:ext>
                </a:extLst>
              </a:tr>
              <a:tr h="236422">
                <a:tc>
                  <a:txBody>
                    <a:bodyPr/>
                    <a:lstStyle/>
                    <a:p>
                      <a:pPr algn="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6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200" kern="0" dirty="0">
                          <a:effectLst/>
                        </a:rPr>
                        <a:t>黑龙江省农业科学院佳木斯水稻研究所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32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3744175100"/>
                  </a:ext>
                </a:extLst>
              </a:tr>
              <a:tr h="236422">
                <a:tc>
                  <a:txBody>
                    <a:bodyPr/>
                    <a:lstStyle/>
                    <a:p>
                      <a:pPr algn="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7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200" kern="0" dirty="0">
                          <a:effectLst/>
                        </a:rPr>
                        <a:t>黑龙江省农业科学院佳木斯分院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29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806191302"/>
                  </a:ext>
                </a:extLst>
              </a:tr>
              <a:tr h="236422">
                <a:tc>
                  <a:txBody>
                    <a:bodyPr/>
                    <a:lstStyle/>
                    <a:p>
                      <a:pPr algn="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8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200" kern="0" dirty="0">
                          <a:effectLst/>
                        </a:rPr>
                        <a:t>黑龙江省农业科学院食品加工研究所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27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73354994"/>
                  </a:ext>
                </a:extLst>
              </a:tr>
              <a:tr h="236422">
                <a:tc>
                  <a:txBody>
                    <a:bodyPr/>
                    <a:lstStyle/>
                    <a:p>
                      <a:pPr algn="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9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200" kern="0" dirty="0">
                          <a:effectLst/>
                        </a:rPr>
                        <a:t>黑龙江省农业科学院植物保护研究所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22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2190301285"/>
                  </a:ext>
                </a:extLst>
              </a:tr>
              <a:tr h="236422">
                <a:tc>
                  <a:txBody>
                    <a:bodyPr/>
                    <a:lstStyle/>
                    <a:p>
                      <a:pPr algn="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10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200" kern="0" dirty="0">
                          <a:effectLst/>
                        </a:rPr>
                        <a:t>黑龙江省农业科学院园艺分院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19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3726016557"/>
                  </a:ext>
                </a:extLst>
              </a:tr>
            </a:tbl>
          </a:graphicData>
        </a:graphic>
      </p:graphicFrame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1694629"/>
              </p:ext>
            </p:extLst>
          </p:nvPr>
        </p:nvGraphicFramePr>
        <p:xfrm>
          <a:off x="4366320" y="3681383"/>
          <a:ext cx="4716337" cy="269994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72308">
                  <a:extLst>
                    <a:ext uri="{9D8B030D-6E8A-4147-A177-3AD203B41FA5}">
                      <a16:colId xmlns:a16="http://schemas.microsoft.com/office/drawing/2014/main" xmlns="" val="3579561609"/>
                    </a:ext>
                  </a:extLst>
                </a:gridCol>
                <a:gridCol w="1163903">
                  <a:extLst>
                    <a:ext uri="{9D8B030D-6E8A-4147-A177-3AD203B41FA5}">
                      <a16:colId xmlns:a16="http://schemas.microsoft.com/office/drawing/2014/main" xmlns="" val="1851326168"/>
                    </a:ext>
                  </a:extLst>
                </a:gridCol>
                <a:gridCol w="2364916">
                  <a:extLst>
                    <a:ext uri="{9D8B030D-6E8A-4147-A177-3AD203B41FA5}">
                      <a16:colId xmlns:a16="http://schemas.microsoft.com/office/drawing/2014/main" xmlns="" val="4222721467"/>
                    </a:ext>
                  </a:extLst>
                </a:gridCol>
                <a:gridCol w="715210">
                  <a:extLst>
                    <a:ext uri="{9D8B030D-6E8A-4147-A177-3AD203B41FA5}">
                      <a16:colId xmlns:a16="http://schemas.microsoft.com/office/drawing/2014/main" xmlns="" val="2068860078"/>
                    </a:ext>
                  </a:extLst>
                </a:gridCol>
              </a:tblGrid>
              <a:tr h="243524">
                <a:tc>
                  <a:txBody>
                    <a:bodyPr/>
                    <a:lstStyle/>
                    <a:p>
                      <a:pPr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200" kern="0" dirty="0">
                          <a:effectLst/>
                        </a:rPr>
                        <a:t>排名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200" kern="0">
                          <a:effectLst/>
                        </a:rPr>
                        <a:t>发明人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200" kern="0">
                          <a:effectLst/>
                        </a:rPr>
                        <a:t>所属单位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200" kern="0">
                          <a:effectLst/>
                        </a:rPr>
                        <a:t>专利数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793505757"/>
                  </a:ext>
                </a:extLst>
              </a:tr>
              <a:tr h="245642">
                <a:tc>
                  <a:txBody>
                    <a:bodyPr/>
                    <a:lstStyle/>
                    <a:p>
                      <a:pPr algn="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1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200" kern="0" dirty="0">
                          <a:effectLst/>
                        </a:rPr>
                        <a:t>刘娣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200" kern="0">
                          <a:effectLst/>
                        </a:rPr>
                        <a:t>畜牧研究所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57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1737696072"/>
                  </a:ext>
                </a:extLst>
              </a:tr>
              <a:tr h="245642">
                <a:tc>
                  <a:txBody>
                    <a:bodyPr/>
                    <a:lstStyle/>
                    <a:p>
                      <a:pPr algn="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2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200" kern="0" dirty="0">
                          <a:effectLst/>
                        </a:rPr>
                        <a:t>何鑫淼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200" kern="0">
                          <a:effectLst/>
                        </a:rPr>
                        <a:t>畜牧研究所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52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650361490"/>
                  </a:ext>
                </a:extLst>
              </a:tr>
              <a:tr h="245642">
                <a:tc>
                  <a:txBody>
                    <a:bodyPr/>
                    <a:lstStyle/>
                    <a:p>
                      <a:pPr algn="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3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200" kern="0" dirty="0">
                          <a:effectLst/>
                        </a:rPr>
                        <a:t>王文涛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200" kern="0">
                          <a:effectLst/>
                        </a:rPr>
                        <a:t>畜牧研究所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50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3347628911"/>
                  </a:ext>
                </a:extLst>
              </a:tr>
              <a:tr h="245642">
                <a:tc>
                  <a:txBody>
                    <a:bodyPr/>
                    <a:lstStyle/>
                    <a:p>
                      <a:pPr algn="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4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200" kern="0" dirty="0">
                          <a:effectLst/>
                        </a:rPr>
                        <a:t>吴赛辉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200" kern="0">
                          <a:effectLst/>
                        </a:rPr>
                        <a:t>畜牧研究所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46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1792334974"/>
                  </a:ext>
                </a:extLst>
              </a:tr>
              <a:tr h="245642">
                <a:tc>
                  <a:txBody>
                    <a:bodyPr/>
                    <a:lstStyle/>
                    <a:p>
                      <a:pPr algn="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5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200" kern="0" dirty="0">
                          <a:effectLst/>
                        </a:rPr>
                        <a:t>冯艳忠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200" kern="0">
                          <a:effectLst/>
                        </a:rPr>
                        <a:t>畜牧研究所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37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2134755096"/>
                  </a:ext>
                </a:extLst>
              </a:tr>
              <a:tr h="245642">
                <a:tc>
                  <a:txBody>
                    <a:bodyPr/>
                    <a:lstStyle/>
                    <a:p>
                      <a:pPr algn="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6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200" kern="0" dirty="0">
                          <a:effectLst/>
                        </a:rPr>
                        <a:t>于晓龙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200" kern="0" dirty="0">
                          <a:effectLst/>
                        </a:rPr>
                        <a:t>畜牧研究所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33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2594557769"/>
                  </a:ext>
                </a:extLst>
              </a:tr>
              <a:tr h="245642">
                <a:tc>
                  <a:txBody>
                    <a:bodyPr/>
                    <a:lstStyle/>
                    <a:p>
                      <a:pPr algn="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7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200" kern="0">
                          <a:effectLst/>
                        </a:rPr>
                        <a:t>来永才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200" kern="0" dirty="0">
                          <a:effectLst/>
                        </a:rPr>
                        <a:t>耕作栽培研究所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33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4128381075"/>
                  </a:ext>
                </a:extLst>
              </a:tr>
              <a:tr h="245642">
                <a:tc>
                  <a:txBody>
                    <a:bodyPr/>
                    <a:lstStyle/>
                    <a:p>
                      <a:pPr algn="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8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200" kern="0">
                          <a:effectLst/>
                        </a:rPr>
                        <a:t>刘峰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200" kern="0" dirty="0">
                          <a:effectLst/>
                        </a:rPr>
                        <a:t>土壤肥料与环境资源研究所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32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899921067"/>
                  </a:ext>
                </a:extLst>
              </a:tr>
              <a:tr h="245642">
                <a:tc>
                  <a:txBody>
                    <a:bodyPr/>
                    <a:lstStyle/>
                    <a:p>
                      <a:pPr algn="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9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200" kern="0">
                          <a:effectLst/>
                        </a:rPr>
                        <a:t>吕典秋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200" kern="0" dirty="0">
                          <a:effectLst/>
                        </a:rPr>
                        <a:t>植物脱毒苗木研究所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29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694192995"/>
                  </a:ext>
                </a:extLst>
              </a:tr>
              <a:tr h="245642">
                <a:tc>
                  <a:txBody>
                    <a:bodyPr/>
                    <a:lstStyle/>
                    <a:p>
                      <a:pPr algn="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10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200" kern="0">
                          <a:effectLst/>
                        </a:rPr>
                        <a:t>于洋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200" kern="0" dirty="0">
                          <a:effectLst/>
                        </a:rPr>
                        <a:t>作物育种研究所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26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3823396826"/>
                  </a:ext>
                </a:extLst>
              </a:tr>
            </a:tbl>
          </a:graphicData>
        </a:graphic>
      </p:graphicFrame>
      <p:sp>
        <p:nvSpPr>
          <p:cNvPr id="9" name="标题 1"/>
          <p:cNvSpPr txBox="1">
            <a:spLocks/>
          </p:cNvSpPr>
          <p:nvPr/>
        </p:nvSpPr>
        <p:spPr bwMode="auto">
          <a:xfrm>
            <a:off x="4975742" y="2974951"/>
            <a:ext cx="3898776" cy="70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7030A0"/>
                </a:solidFill>
                <a:latin typeface="黑体" pitchFamily="2" charset="-122"/>
                <a:ea typeface="黑体" pitchFamily="2" charset="-122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rgbClr val="333399"/>
                </a:solidFill>
                <a:latin typeface="Arial" charset="0"/>
                <a:ea typeface="黑体" pitchFamily="2" charset="-122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rgbClr val="333399"/>
                </a:solidFill>
                <a:latin typeface="Arial" charset="0"/>
                <a:ea typeface="黑体" pitchFamily="2" charset="-122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rgbClr val="333399"/>
                </a:solidFill>
                <a:latin typeface="Arial" charset="0"/>
                <a:ea typeface="黑体" pitchFamily="2" charset="-122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rgbClr val="333399"/>
                </a:solidFill>
                <a:latin typeface="Arial" charset="0"/>
                <a:ea typeface="黑体" pitchFamily="2" charset="-122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rgbClr val="333399"/>
                </a:solidFill>
                <a:latin typeface="Arial" charset="0"/>
                <a:ea typeface="黑体" pitchFamily="2" charset="-122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rgbClr val="333399"/>
                </a:solidFill>
                <a:latin typeface="Arial" charset="0"/>
                <a:ea typeface="黑体" pitchFamily="2" charset="-122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rgbClr val="333399"/>
                </a:solidFill>
                <a:latin typeface="Arial" charset="0"/>
                <a:ea typeface="黑体" pitchFamily="2" charset="-122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rgbClr val="333399"/>
                </a:solidFill>
                <a:latin typeface="Arial" charset="0"/>
                <a:ea typeface="黑体" pitchFamily="2" charset="-122"/>
              </a:defRPr>
            </a:lvl9pPr>
          </a:lstStyle>
          <a:p>
            <a:r>
              <a:rPr lang="zh-CN" altLang="zh-CN" sz="2000" kern="0" dirty="0" smtClean="0"/>
              <a:t>专利</a:t>
            </a:r>
            <a:r>
              <a:rPr lang="zh-CN" altLang="en-US" sz="2000" kern="0" dirty="0" smtClean="0"/>
              <a:t>发明人</a:t>
            </a:r>
            <a:r>
              <a:rPr lang="en-US" altLang="zh-CN" sz="2000" kern="0" dirty="0" smtClean="0"/>
              <a:t>TOP10</a:t>
            </a:r>
            <a:endParaRPr lang="zh-CN" altLang="en-US" sz="2000" kern="0" dirty="0"/>
          </a:p>
        </p:txBody>
      </p:sp>
      <p:sp>
        <p:nvSpPr>
          <p:cNvPr id="10" name="文本框 9"/>
          <p:cNvSpPr txBox="1"/>
          <p:nvPr/>
        </p:nvSpPr>
        <p:spPr>
          <a:xfrm>
            <a:off x="4975741" y="1069666"/>
            <a:ext cx="4146426" cy="181588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1600" dirty="0" smtClean="0"/>
              <a:t>说明</a:t>
            </a:r>
            <a:r>
              <a:rPr lang="zh-CN" altLang="en-US" sz="1600" dirty="0" smtClean="0">
                <a:sym typeface="Wingdings" panose="05000000000000000000" pitchFamily="2" charset="2"/>
              </a:rPr>
              <a:t>：</a:t>
            </a:r>
            <a:endParaRPr lang="en-US" altLang="zh-CN" sz="1600" dirty="0" smtClean="0">
              <a:sym typeface="Wingdings" panose="05000000000000000000" pitchFamily="2" charset="2"/>
            </a:endParaRPr>
          </a:p>
          <a:p>
            <a:r>
              <a:rPr lang="zh-CN" altLang="en-US" sz="1600" dirty="0" smtClean="0">
                <a:sym typeface="Wingdings" panose="05000000000000000000" pitchFamily="2" charset="2"/>
              </a:rPr>
              <a:t>（</a:t>
            </a:r>
            <a:r>
              <a:rPr lang="en-US" altLang="zh-CN" sz="1600" dirty="0" smtClean="0">
                <a:sym typeface="Wingdings" panose="05000000000000000000" pitchFamily="2" charset="2"/>
              </a:rPr>
              <a:t>1</a:t>
            </a:r>
            <a:r>
              <a:rPr lang="zh-CN" altLang="en-US" sz="1600" dirty="0" smtClean="0">
                <a:sym typeface="Wingdings" panose="05000000000000000000" pitchFamily="2" charset="2"/>
              </a:rPr>
              <a:t>）检索数据库为</a:t>
            </a:r>
            <a:r>
              <a:rPr lang="zh-CN" altLang="zh-CN" sz="1600" dirty="0" smtClean="0"/>
              <a:t>国家</a:t>
            </a:r>
            <a:r>
              <a:rPr lang="zh-CN" altLang="zh-CN" sz="1600" dirty="0"/>
              <a:t>知识产权</a:t>
            </a:r>
            <a:r>
              <a:rPr lang="zh-CN" altLang="zh-CN" sz="1600" dirty="0" smtClean="0"/>
              <a:t>局</a:t>
            </a:r>
            <a:r>
              <a:rPr lang="zh-CN" altLang="en-US" sz="1600" dirty="0" smtClean="0"/>
              <a:t>，</a:t>
            </a:r>
            <a:r>
              <a:rPr lang="zh-CN" altLang="zh-CN" sz="1600" dirty="0" smtClean="0"/>
              <a:t>检索</a:t>
            </a:r>
            <a:r>
              <a:rPr lang="zh-CN" altLang="zh-CN" sz="1600" dirty="0"/>
              <a:t>日期：</a:t>
            </a:r>
            <a:r>
              <a:rPr lang="en-US" altLang="zh-CN" sz="1600" dirty="0"/>
              <a:t>2016</a:t>
            </a:r>
            <a:r>
              <a:rPr lang="zh-CN" altLang="zh-CN" sz="1600" dirty="0"/>
              <a:t>年</a:t>
            </a:r>
            <a:r>
              <a:rPr lang="en-US" altLang="zh-CN" sz="1600" dirty="0"/>
              <a:t>12</a:t>
            </a:r>
            <a:r>
              <a:rPr lang="zh-CN" altLang="zh-CN" sz="1600" dirty="0"/>
              <a:t>月</a:t>
            </a:r>
            <a:r>
              <a:rPr lang="en-US" altLang="zh-CN" sz="1600" dirty="0"/>
              <a:t>23</a:t>
            </a:r>
            <a:r>
              <a:rPr lang="zh-CN" altLang="zh-CN" sz="1600" dirty="0"/>
              <a:t>日</a:t>
            </a:r>
            <a:br>
              <a:rPr lang="zh-CN" altLang="zh-CN" sz="1600" dirty="0"/>
            </a:br>
            <a:r>
              <a:rPr lang="zh-CN" altLang="en-US" sz="1600" b="1" dirty="0" smtClean="0"/>
              <a:t>（</a:t>
            </a:r>
            <a:r>
              <a:rPr lang="en-US" altLang="zh-CN" sz="1600" b="1" dirty="0" smtClean="0"/>
              <a:t>2</a:t>
            </a:r>
            <a:r>
              <a:rPr lang="zh-CN" altLang="en-US" sz="1600" b="1" dirty="0" smtClean="0"/>
              <a:t>）</a:t>
            </a:r>
            <a:r>
              <a:rPr lang="zh-CN" altLang="en-US" sz="1600" dirty="0" smtClean="0">
                <a:sym typeface="Wingdings" panose="05000000000000000000" pitchFamily="2" charset="2"/>
              </a:rPr>
              <a:t>检索数据及统计依据仅</a:t>
            </a:r>
            <a:r>
              <a:rPr lang="zh-CN" altLang="zh-CN" sz="1600" dirty="0"/>
              <a:t>以“黑龙江省农业科学院”</a:t>
            </a:r>
            <a:r>
              <a:rPr lang="zh-CN" altLang="zh-CN" sz="1600" dirty="0" smtClean="0"/>
              <a:t>为</a:t>
            </a:r>
            <a:r>
              <a:rPr lang="zh-CN" altLang="en-US" sz="1600" dirty="0" smtClean="0"/>
              <a:t>检索词；</a:t>
            </a:r>
            <a:endParaRPr lang="en-US" altLang="zh-CN" sz="1600" dirty="0" smtClean="0"/>
          </a:p>
          <a:p>
            <a:r>
              <a:rPr lang="zh-CN" altLang="zh-CN" sz="1600" dirty="0"/>
              <a:t>注：由于专利申请有</a:t>
            </a:r>
            <a:r>
              <a:rPr lang="en-US" altLang="zh-CN" sz="1600" dirty="0"/>
              <a:t>18</a:t>
            </a:r>
            <a:r>
              <a:rPr lang="zh-CN" altLang="zh-CN" sz="1600" dirty="0"/>
              <a:t>个月的审查期，故</a:t>
            </a:r>
            <a:r>
              <a:rPr lang="en-US" altLang="zh-CN" sz="1600" dirty="0"/>
              <a:t>2015</a:t>
            </a:r>
            <a:r>
              <a:rPr lang="zh-CN" altLang="zh-CN" sz="1600" dirty="0"/>
              <a:t>年和</a:t>
            </a:r>
            <a:r>
              <a:rPr lang="en-US" altLang="zh-CN" sz="1600" dirty="0"/>
              <a:t>2016</a:t>
            </a:r>
            <a:r>
              <a:rPr lang="zh-CN" altLang="zh-CN" sz="1600" dirty="0"/>
              <a:t>年的数据可能存在不完整</a:t>
            </a:r>
            <a:endParaRPr lang="en-US" altLang="zh-CN" sz="1600" dirty="0" smtClean="0"/>
          </a:p>
        </p:txBody>
      </p:sp>
    </p:spTree>
    <p:extLst>
      <p:ext uri="{BB962C8B-B14F-4D97-AF65-F5344CB8AC3E}">
        <p14:creationId xmlns:p14="http://schemas.microsoft.com/office/powerpoint/2010/main" val="2060607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sz="2000" dirty="0"/>
              <a:t>数据来源：国家</a:t>
            </a:r>
            <a:r>
              <a:rPr lang="zh-CN" altLang="en-US" sz="2000" dirty="0"/>
              <a:t>科技成果网省部级以上奖</a:t>
            </a:r>
            <a:r>
              <a:rPr lang="en-US" altLang="zh-CN" sz="2000" dirty="0"/>
              <a:t>  </a:t>
            </a:r>
            <a:r>
              <a:rPr lang="zh-CN" altLang="zh-CN" sz="2000" dirty="0"/>
              <a:t>检索日期：</a:t>
            </a:r>
            <a:r>
              <a:rPr lang="en-US" altLang="zh-CN" sz="2000" dirty="0"/>
              <a:t>2016</a:t>
            </a:r>
            <a:r>
              <a:rPr lang="zh-CN" altLang="zh-CN" sz="2000" dirty="0"/>
              <a:t>年</a:t>
            </a:r>
            <a:r>
              <a:rPr lang="en-US" altLang="zh-CN" sz="2000" dirty="0"/>
              <a:t>12</a:t>
            </a:r>
            <a:r>
              <a:rPr lang="zh-CN" altLang="zh-CN" sz="2000" dirty="0"/>
              <a:t>月</a:t>
            </a:r>
            <a:r>
              <a:rPr lang="en-US" altLang="zh-CN" sz="2000" dirty="0"/>
              <a:t>23</a:t>
            </a:r>
            <a:r>
              <a:rPr lang="zh-CN" altLang="zh-CN" sz="2000" dirty="0" smtClean="0"/>
              <a:t>日</a:t>
            </a:r>
            <a:endParaRPr lang="zh-CN" altLang="en-US" sz="20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430F4A4-4368-49E9-B52D-5D9F15982F5D}" type="slidenum">
              <a:rPr lang="en-US" altLang="zh-CN" smtClean="0"/>
              <a:pPr>
                <a:defRPr/>
              </a:pPr>
              <a:t>31</a:t>
            </a:fld>
            <a:endParaRPr lang="en-US" altLang="zh-CN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052735"/>
            <a:ext cx="6768752" cy="39322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2978622"/>
            <a:ext cx="5579774" cy="3879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45066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214974"/>
          </a:xfrm>
        </p:spPr>
        <p:txBody>
          <a:bodyPr/>
          <a:lstStyle/>
          <a:p>
            <a:r>
              <a:rPr lang="zh-CN" altLang="en-US" dirty="0" smtClean="0"/>
              <a:t>背景</a:t>
            </a:r>
            <a:endParaRPr lang="en-US" altLang="zh-CN" dirty="0" smtClean="0"/>
          </a:p>
          <a:p>
            <a:pPr lvl="1"/>
            <a:r>
              <a:rPr lang="zh-CN" altLang="en-US" dirty="0"/>
              <a:t>发挥包括</a:t>
            </a:r>
            <a:r>
              <a:rPr lang="en-US" altLang="zh-CN" dirty="0"/>
              <a:t>NSTL</a:t>
            </a:r>
            <a:r>
              <a:rPr lang="zh-CN" altLang="en-US" dirty="0"/>
              <a:t>在内的国家</a:t>
            </a:r>
            <a:r>
              <a:rPr lang="zh-CN" altLang="en-US" dirty="0" smtClean="0"/>
              <a:t>平台资源优势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缓解文献</a:t>
            </a:r>
            <a:r>
              <a:rPr lang="zh-CN" altLang="en-US" dirty="0"/>
              <a:t>需求</a:t>
            </a:r>
            <a:r>
              <a:rPr lang="zh-CN" altLang="en-US" dirty="0" smtClean="0"/>
              <a:t>与资源</a:t>
            </a:r>
            <a:r>
              <a:rPr lang="zh-CN" altLang="en-US" dirty="0"/>
              <a:t>采购经费不足之间的矛盾</a:t>
            </a:r>
          </a:p>
          <a:p>
            <a:pPr lvl="1"/>
            <a:r>
              <a:rPr lang="zh-CN" altLang="en-US" dirty="0" smtClean="0"/>
              <a:t>突破单机构资源与人力不足的困境</a:t>
            </a:r>
            <a:endParaRPr lang="en-US" altLang="zh-CN" dirty="0" smtClean="0"/>
          </a:p>
          <a:p>
            <a:pPr lvl="1"/>
            <a:r>
              <a:rPr lang="zh-CN" altLang="en-US" dirty="0"/>
              <a:t>发挥</a:t>
            </a:r>
            <a:r>
              <a:rPr lang="zh-CN" altLang="en-US" dirty="0" smtClean="0"/>
              <a:t>机构间协同服务优势</a:t>
            </a:r>
            <a:endParaRPr lang="en-US" altLang="zh-CN" dirty="0" smtClean="0"/>
          </a:p>
          <a:p>
            <a:r>
              <a:rPr lang="zh-CN" altLang="en-US" dirty="0" smtClean="0"/>
              <a:t>目标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文献</a:t>
            </a:r>
            <a:r>
              <a:rPr lang="zh-CN" altLang="en-US" dirty="0"/>
              <a:t>保障率</a:t>
            </a:r>
            <a:r>
              <a:rPr lang="en-US" altLang="zh-CN" dirty="0" smtClean="0"/>
              <a:t>95%</a:t>
            </a:r>
            <a:r>
              <a:rPr lang="zh-CN" altLang="en-US" dirty="0"/>
              <a:t>以上</a:t>
            </a:r>
            <a:endParaRPr lang="en-US" altLang="zh-CN" dirty="0"/>
          </a:p>
          <a:p>
            <a:pPr lvl="1"/>
            <a:r>
              <a:rPr lang="zh-CN" altLang="en-US" dirty="0" smtClean="0"/>
              <a:t>享受接近“即查即得”的“</a:t>
            </a:r>
            <a:r>
              <a:rPr lang="en-US" altLang="zh-CN" dirty="0" smtClean="0"/>
              <a:t>1</a:t>
            </a:r>
            <a:r>
              <a:rPr lang="zh-CN" altLang="en-US" dirty="0" smtClean="0"/>
              <a:t>小时免费传递服务”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实现移动科研服务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联盟学科馆员协同服务全国农科院系统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联盟技术、平台、工具支持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430F4A4-4368-49E9-B52D-5D9F15982F5D}" type="slidenum">
              <a:rPr lang="en-US" altLang="zh-CN" smtClean="0"/>
              <a:pPr>
                <a:defRPr/>
              </a:pPr>
              <a:t>32</a:t>
            </a:fld>
            <a:endParaRPr lang="en-US" altLang="zh-CN"/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三、国家农业大数据与知识服务创新</a:t>
            </a:r>
            <a:r>
              <a:rPr lang="zh-CN" altLang="en-US" sz="24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联盟</a:t>
            </a:r>
            <a:r>
              <a:rPr lang="en-US" altLang="zh-CN" sz="24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altLang="zh-CN" sz="24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4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24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农业科技信息资源共建共享平台</a:t>
            </a:r>
            <a:endParaRPr lang="zh-CN" altLang="en-US" sz="24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09631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430F4A4-4368-49E9-B52D-5D9F15982F5D}" type="slidenum">
              <a:rPr lang="en-US" altLang="zh-CN" smtClean="0"/>
              <a:pPr>
                <a:defRPr/>
              </a:pPr>
              <a:t>33</a:t>
            </a:fld>
            <a:endParaRPr lang="en-US" altLang="zh-CN"/>
          </a:p>
        </p:txBody>
      </p:sp>
      <p:sp>
        <p:nvSpPr>
          <p:cNvPr id="5" name="灯片编号占位符 3"/>
          <p:cNvSpPr txBox="1">
            <a:spLocks/>
          </p:cNvSpPr>
          <p:nvPr/>
        </p:nvSpPr>
        <p:spPr>
          <a:xfrm>
            <a:off x="9525000" y="6571059"/>
            <a:ext cx="2387600" cy="3143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9pPr>
          </a:lstStyle>
          <a:p>
            <a:pPr>
              <a:defRPr/>
            </a:pPr>
            <a:fld id="{B430F4A4-4368-49E9-B52D-5D9F15982F5D}" type="slidenum">
              <a:rPr lang="en-US" altLang="zh-CN" smtClean="0"/>
              <a:pPr>
                <a:defRPr/>
              </a:pPr>
              <a:t>33</a:t>
            </a:fld>
            <a:endParaRPr lang="en-US" altLang="zh-CN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6932" y="176608"/>
            <a:ext cx="2474101" cy="4404520"/>
          </a:xfrm>
          <a:prstGeom prst="rect">
            <a:avLst/>
          </a:prstGeom>
        </p:spPr>
      </p:pic>
      <p:pic>
        <p:nvPicPr>
          <p:cNvPr id="13" name="Picture 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42" y="176608"/>
            <a:ext cx="6465592" cy="3613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6750" y="2579164"/>
            <a:ext cx="2412673" cy="4291341"/>
          </a:xfrm>
          <a:prstGeom prst="rect">
            <a:avLst/>
          </a:prstGeom>
        </p:spPr>
      </p:pic>
      <p:sp>
        <p:nvSpPr>
          <p:cNvPr id="10" name="椭圆 9"/>
          <p:cNvSpPr/>
          <p:nvPr/>
        </p:nvSpPr>
        <p:spPr>
          <a:xfrm>
            <a:off x="103901" y="836712"/>
            <a:ext cx="1070875" cy="64807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7998548" y="4293096"/>
            <a:ext cx="965939" cy="48579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11497276" y="346856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3271263"/>
            <a:ext cx="6298412" cy="3542113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6378" y="3003269"/>
            <a:ext cx="1775625" cy="177562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211960" y="2009232"/>
            <a:ext cx="2664296" cy="923330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marL="285750" indent="-285750">
              <a:buFont typeface="Wingdings" panose="05000000000000000000" pitchFamily="2" charset="2"/>
              <a:buChar char="l"/>
              <a:defRPr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Wingdings" panose="05000000000000000000" pitchFamily="2" charset="2"/>
              <a:buChar char="Ø"/>
            </a:pPr>
            <a:r>
              <a:rPr lang="zh-CN" altLang="en-US" dirty="0" smtClean="0">
                <a:latin typeface="+mj-ea"/>
                <a:ea typeface="+mj-ea"/>
              </a:rPr>
              <a:t>农科发现微</a:t>
            </a:r>
            <a:r>
              <a:rPr lang="zh-CN" altLang="en-US" dirty="0">
                <a:latin typeface="+mj-ea"/>
                <a:ea typeface="+mj-ea"/>
              </a:rPr>
              <a:t>信公众</a:t>
            </a:r>
            <a:r>
              <a:rPr lang="zh-CN" altLang="en-US" dirty="0" smtClean="0">
                <a:latin typeface="+mj-ea"/>
                <a:ea typeface="+mj-ea"/>
              </a:rPr>
              <a:t>号</a:t>
            </a:r>
            <a:endParaRPr lang="en-US" altLang="zh-CN" dirty="0">
              <a:latin typeface="+mj-ea"/>
              <a:ea typeface="+mj-ea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altLang="zh-CN" dirty="0" err="1" smtClean="0">
                <a:latin typeface="+mj-ea"/>
                <a:ea typeface="+mj-ea"/>
              </a:rPr>
              <a:t>Andriod</a:t>
            </a:r>
            <a:r>
              <a:rPr lang="zh-CN" altLang="en-US" dirty="0" smtClean="0">
                <a:latin typeface="+mj-ea"/>
                <a:ea typeface="+mj-ea"/>
              </a:rPr>
              <a:t>版手机</a:t>
            </a:r>
            <a:r>
              <a:rPr lang="en-US" altLang="zh-CN" dirty="0" smtClean="0">
                <a:latin typeface="+mj-ea"/>
                <a:ea typeface="+mj-ea"/>
              </a:rPr>
              <a:t>APP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altLang="zh-CN" dirty="0" smtClean="0">
                <a:latin typeface="+mj-ea"/>
                <a:ea typeface="+mj-ea"/>
              </a:rPr>
              <a:t>IOS</a:t>
            </a:r>
            <a:r>
              <a:rPr lang="zh-CN" altLang="en-US" dirty="0" smtClean="0">
                <a:latin typeface="+mj-ea"/>
                <a:ea typeface="+mj-ea"/>
              </a:rPr>
              <a:t>版手机</a:t>
            </a:r>
            <a:r>
              <a:rPr lang="en-US" altLang="zh-CN" dirty="0" smtClean="0">
                <a:latin typeface="+mj-ea"/>
                <a:ea typeface="+mj-ea"/>
              </a:rPr>
              <a:t>APP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1979712" y="5011349"/>
            <a:ext cx="965939" cy="48579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1835696" y="836712"/>
            <a:ext cx="1944216" cy="32403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470673" y="204517"/>
            <a:ext cx="4176144" cy="400110"/>
          </a:xfrm>
          <a:prstGeom prst="rect">
            <a:avLst/>
          </a:prstGeom>
          <a:solidFill>
            <a:srgbClr val="C00000"/>
          </a:solidFill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2000" kern="100" dirty="0" smtClean="0">
                <a:solidFill>
                  <a:schemeClr val="bg1"/>
                </a:solidFill>
                <a:cs typeface="Times New Roman"/>
              </a:rPr>
              <a:t>享受</a:t>
            </a:r>
            <a:r>
              <a:rPr lang="zh-CN" altLang="zh-CN" sz="2000" kern="100" dirty="0" smtClean="0">
                <a:solidFill>
                  <a:schemeClr val="bg1"/>
                </a:solidFill>
                <a:cs typeface="Times New Roman"/>
              </a:rPr>
              <a:t>国家</a:t>
            </a:r>
            <a:r>
              <a:rPr lang="zh-CN" altLang="zh-CN" sz="2000" kern="100" dirty="0">
                <a:solidFill>
                  <a:schemeClr val="bg1"/>
                </a:solidFill>
                <a:cs typeface="Times New Roman"/>
              </a:rPr>
              <a:t>平台（</a:t>
            </a:r>
            <a:r>
              <a:rPr lang="en-US" altLang="zh-CN" sz="2000" kern="100" dirty="0">
                <a:solidFill>
                  <a:schemeClr val="bg1"/>
                </a:solidFill>
                <a:cs typeface="Times New Roman"/>
              </a:rPr>
              <a:t>NSTL</a:t>
            </a:r>
            <a:r>
              <a:rPr lang="zh-CN" altLang="zh-CN" sz="2000" kern="100" dirty="0">
                <a:solidFill>
                  <a:schemeClr val="bg1"/>
                </a:solidFill>
                <a:cs typeface="Times New Roman"/>
              </a:rPr>
              <a:t>）</a:t>
            </a:r>
            <a:r>
              <a:rPr lang="zh-CN" altLang="en-US" sz="2000" kern="100" dirty="0" smtClean="0">
                <a:solidFill>
                  <a:schemeClr val="bg1"/>
                </a:solidFill>
                <a:cs typeface="Times New Roman"/>
              </a:rPr>
              <a:t>资源与服务</a:t>
            </a:r>
            <a:endParaRPr lang="zh-CN" altLang="zh-CN" sz="2000" kern="100" dirty="0">
              <a:solidFill>
                <a:schemeClr val="bg1"/>
              </a:solidFill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429594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430F4A4-4368-49E9-B52D-5D9F15982F5D}" type="slidenum">
              <a:rPr lang="en-US" altLang="zh-CN" smtClean="0"/>
              <a:pPr>
                <a:defRPr/>
              </a:pPr>
              <a:t>34</a:t>
            </a:fld>
            <a:endParaRPr lang="en-US" altLang="zh-CN"/>
          </a:p>
        </p:txBody>
      </p:sp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5680" t="20200" r="38630" b="7782"/>
          <a:stretch/>
        </p:blipFill>
        <p:spPr>
          <a:xfrm>
            <a:off x="2699792" y="247052"/>
            <a:ext cx="4176463" cy="6585795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2339752" y="2276872"/>
            <a:ext cx="2952328" cy="252028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标注 6"/>
          <p:cNvSpPr/>
          <p:nvPr/>
        </p:nvSpPr>
        <p:spPr>
          <a:xfrm>
            <a:off x="0" y="2402886"/>
            <a:ext cx="2483768" cy="1458162"/>
          </a:xfrm>
          <a:prstGeom prst="wedgeRectCallout">
            <a:avLst>
              <a:gd name="adj1" fmla="val 67009"/>
              <a:gd name="adj2" fmla="val -44616"/>
            </a:avLst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dirty="0" smtClean="0">
                <a:latin typeface="+mj-ea"/>
                <a:ea typeface="+mj-ea"/>
              </a:rPr>
              <a:t>注册用户数：</a:t>
            </a:r>
            <a:r>
              <a:rPr lang="en-US" altLang="zh-CN" sz="2000" dirty="0" smtClean="0">
                <a:latin typeface="+mj-ea"/>
                <a:ea typeface="+mj-ea"/>
              </a:rPr>
              <a:t>719</a:t>
            </a:r>
          </a:p>
          <a:p>
            <a:r>
              <a:rPr lang="zh-CN" altLang="en-US" sz="2000" dirty="0" smtClean="0">
                <a:latin typeface="+mj-ea"/>
                <a:ea typeface="+mj-ea"/>
              </a:rPr>
              <a:t>文献请求量：</a:t>
            </a:r>
            <a:r>
              <a:rPr lang="en-US" altLang="zh-CN" sz="2000" dirty="0" smtClean="0">
                <a:latin typeface="+mj-ea"/>
                <a:ea typeface="+mj-ea"/>
              </a:rPr>
              <a:t>181</a:t>
            </a:r>
            <a:r>
              <a:rPr lang="zh-CN" altLang="en-US" sz="2000" dirty="0" smtClean="0">
                <a:latin typeface="+mj-ea"/>
                <a:ea typeface="+mj-ea"/>
              </a:rPr>
              <a:t>条</a:t>
            </a:r>
            <a:endParaRPr lang="en-US" altLang="zh-CN" sz="2000" dirty="0" smtClean="0">
              <a:latin typeface="+mj-ea"/>
              <a:ea typeface="+mj-ea"/>
            </a:endParaRPr>
          </a:p>
          <a:p>
            <a:r>
              <a:rPr lang="zh-CN" altLang="en-US" sz="2000" dirty="0" smtClean="0">
                <a:latin typeface="+mj-ea"/>
                <a:ea typeface="+mj-ea"/>
              </a:rPr>
              <a:t>时间：</a:t>
            </a:r>
            <a:r>
              <a:rPr lang="en-US" altLang="zh-CN" sz="2000" dirty="0" smtClean="0">
                <a:latin typeface="+mj-ea"/>
                <a:ea typeface="+mj-ea"/>
              </a:rPr>
              <a:t>48</a:t>
            </a:r>
            <a:r>
              <a:rPr lang="zh-CN" altLang="en-US" sz="2000" dirty="0" smtClean="0">
                <a:latin typeface="+mj-ea"/>
                <a:ea typeface="+mj-ea"/>
              </a:rPr>
              <a:t>天</a:t>
            </a:r>
            <a:endParaRPr lang="en-US" altLang="zh-CN" sz="2000" dirty="0" smtClean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543153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r>
              <a:rPr lang="zh-CN" altLang="en-US" sz="36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、总结</a:t>
            </a:r>
            <a:r>
              <a:rPr lang="en-US" altLang="zh-CN" sz="36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&amp;</a:t>
            </a:r>
            <a:r>
              <a:rPr lang="zh-CN" altLang="en-US" sz="36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430F4A4-4368-49E9-B52D-5D9F15982F5D}" type="slidenum">
              <a:rPr lang="en-US" altLang="zh-CN" smtClean="0"/>
              <a:pPr>
                <a:defRPr/>
              </a:pPr>
              <a:t>35</a:t>
            </a:fld>
            <a:endParaRPr lang="en-US" altLang="zh-CN"/>
          </a:p>
        </p:txBody>
      </p:sp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169168" y="1124744"/>
            <a:ext cx="8229600" cy="4777370"/>
          </a:xfrm>
        </p:spPr>
        <p:txBody>
          <a:bodyPr/>
          <a:lstStyle/>
          <a:p>
            <a:r>
              <a:rPr lang="zh-CN" altLang="en-US" dirty="0"/>
              <a:t>科研信息化支撑能力直接影响创新效率</a:t>
            </a:r>
          </a:p>
          <a:p>
            <a:r>
              <a:rPr lang="zh-CN" altLang="en-US" dirty="0" smtClean="0"/>
              <a:t>农业科技资源共建共享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一次投入，多次利用</a:t>
            </a:r>
            <a:endParaRPr lang="en-US" altLang="zh-CN" dirty="0" smtClean="0"/>
          </a:p>
          <a:p>
            <a:pPr lvl="1"/>
            <a:r>
              <a:rPr lang="zh-CN" altLang="en-US" dirty="0"/>
              <a:t>始</a:t>
            </a:r>
            <a:r>
              <a:rPr lang="zh-CN" altLang="en-US" dirty="0" smtClean="0"/>
              <a:t>于文献传递，不限于文献，多层次服务支撑</a:t>
            </a:r>
            <a:endParaRPr lang="en-US" altLang="zh-CN" dirty="0" smtClean="0"/>
          </a:p>
          <a:p>
            <a:r>
              <a:rPr lang="zh-CN" altLang="en-US" dirty="0" smtClean="0"/>
              <a:t>共享服务模式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直接使用平台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嵌入省院本地系统</a:t>
            </a:r>
            <a:endParaRPr lang="en-US" altLang="zh-CN" dirty="0" smtClean="0"/>
          </a:p>
          <a:p>
            <a:pPr lvl="1"/>
            <a:r>
              <a:rPr lang="zh-CN" altLang="en-US" dirty="0"/>
              <a:t>直接利用国家平台资源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sz="2400" dirty="0"/>
              <a:t>  </a:t>
            </a:r>
            <a:r>
              <a:rPr lang="en-US" altLang="zh-CN" sz="2400" dirty="0" smtClean="0"/>
              <a:t>   </a:t>
            </a:r>
            <a:r>
              <a:rPr lang="zh-CN" altLang="en-US" sz="2400" dirty="0" smtClean="0"/>
              <a:t>建立</a:t>
            </a:r>
            <a:r>
              <a:rPr lang="zh-CN" altLang="en-US" sz="2400" dirty="0"/>
              <a:t>省院本地服务系统</a:t>
            </a:r>
            <a:endParaRPr lang="en-US" altLang="zh-CN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4572000" y="64533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1027" y="3151379"/>
            <a:ext cx="4750606" cy="3301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3705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430F4A4-4368-49E9-B52D-5D9F15982F5D}" type="slidenum">
              <a:rPr lang="en-US" altLang="zh-CN" smtClean="0"/>
              <a:pPr>
                <a:defRPr/>
              </a:pPr>
              <a:t>36</a:t>
            </a:fld>
            <a:endParaRPr lang="en-US" altLang="zh-CN"/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688032" y="2204864"/>
            <a:ext cx="7772400" cy="2304256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lnSpc>
                <a:spcPct val="160000"/>
              </a:lnSpc>
              <a:spcAft>
                <a:spcPts val="0"/>
              </a:spcAft>
              <a:buClrTx/>
              <a:buFontTx/>
              <a:buNone/>
              <a:defRPr/>
            </a:pPr>
            <a:r>
              <a:rPr lang="zh-CN" altLang="en-US" sz="4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谢 谢！</a:t>
            </a:r>
            <a:endParaRPr lang="zh-CN" altLang="en-US" sz="4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0589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908720"/>
            <a:ext cx="8352928" cy="46947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1583668" y="5820072"/>
            <a:ext cx="61206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zh-CN" altLang="en-US" sz="2400" b="0" dirty="0" smtClean="0">
                <a:latin typeface="微软雅黑" pitchFamily="34" charset="-122"/>
                <a:ea typeface="微软雅黑" pitchFamily="34" charset="-122"/>
              </a:rPr>
              <a:t>来源：</a:t>
            </a:r>
            <a:r>
              <a:rPr lang="en-US" altLang="zh-CN" sz="2400" b="0" dirty="0" smtClean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en-US" altLang="zh-CN" sz="2400" b="0" dirty="0">
                <a:latin typeface="微软雅黑" pitchFamily="34" charset="-122"/>
                <a:ea typeface="微软雅黑" pitchFamily="34" charset="-122"/>
              </a:rPr>
              <a:t>2015</a:t>
            </a:r>
            <a:r>
              <a:rPr lang="zh-CN" altLang="en-US" sz="2400" b="0" dirty="0">
                <a:latin typeface="微软雅黑" pitchFamily="34" charset="-122"/>
                <a:ea typeface="微软雅黑" pitchFamily="34" charset="-122"/>
              </a:rPr>
              <a:t>年中国大数据交易白皮书</a:t>
            </a:r>
            <a:r>
              <a:rPr lang="en-US" altLang="zh-CN" sz="2400" b="0" dirty="0" smtClean="0">
                <a:latin typeface="微软雅黑" pitchFamily="34" charset="-122"/>
                <a:ea typeface="微软雅黑" pitchFamily="34" charset="-122"/>
              </a:rPr>
              <a:t>》</a:t>
            </a:r>
            <a:endParaRPr lang="zh-CN" altLang="en-US" sz="2400" b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右弧形箭头 1">
            <a:hlinkClick r:id="rId3" action="ppaction://hlinksldjump"/>
          </p:cNvPr>
          <p:cNvSpPr/>
          <p:nvPr/>
        </p:nvSpPr>
        <p:spPr>
          <a:xfrm>
            <a:off x="7812360" y="5770276"/>
            <a:ext cx="756084" cy="755068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4388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430F4A4-4368-49E9-B52D-5D9F15982F5D}" type="slidenum">
              <a:rPr lang="en-US" altLang="zh-CN" smtClean="0"/>
              <a:pPr>
                <a:defRPr/>
              </a:pPr>
              <a:t>5</a:t>
            </a:fld>
            <a:endParaRPr lang="en-US" altLang="zh-CN"/>
          </a:p>
        </p:txBody>
      </p:sp>
      <p:grpSp>
        <p:nvGrpSpPr>
          <p:cNvPr id="5" name="组合 4"/>
          <p:cNvGrpSpPr/>
          <p:nvPr/>
        </p:nvGrpSpPr>
        <p:grpSpPr>
          <a:xfrm>
            <a:off x="601005" y="3645024"/>
            <a:ext cx="7941990" cy="2341914"/>
            <a:chOff x="683568" y="1967452"/>
            <a:chExt cx="7848872" cy="2734872"/>
          </a:xfrm>
        </p:grpSpPr>
        <p:sp>
          <p:nvSpPr>
            <p:cNvPr id="6" name="流程图: 可选过程 5"/>
            <p:cNvSpPr/>
            <p:nvPr/>
          </p:nvSpPr>
          <p:spPr>
            <a:xfrm>
              <a:off x="3131840" y="2059748"/>
              <a:ext cx="2877239" cy="1369251"/>
            </a:xfrm>
            <a:prstGeom prst="flowChartAlternateProcess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zh-CN" altLang="en-US" sz="2400" dirty="0" smtClean="0">
                  <a:solidFill>
                    <a:schemeClr val="tx1"/>
                  </a:solidFill>
                  <a:latin typeface="+mj-ea"/>
                  <a:ea typeface="+mj-ea"/>
                </a:rPr>
                <a:t>科技创新</a:t>
              </a:r>
              <a:endParaRPr lang="en-US" altLang="zh-CN" sz="2400" dirty="0">
                <a:solidFill>
                  <a:schemeClr val="tx1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sz="2400" dirty="0" smtClean="0">
                  <a:solidFill>
                    <a:schemeClr val="tx1"/>
                  </a:solidFill>
                  <a:latin typeface="+mj-ea"/>
                  <a:ea typeface="+mj-ea"/>
                </a:rPr>
                <a:t>（科研、交流、转化）</a:t>
              </a:r>
              <a:endParaRPr lang="zh-CN" altLang="en-US" sz="24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7" name="右箭头 6"/>
            <p:cNvSpPr/>
            <p:nvPr/>
          </p:nvSpPr>
          <p:spPr>
            <a:xfrm>
              <a:off x="683568" y="1967452"/>
              <a:ext cx="2448272" cy="1461547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latin typeface="+mj-ea"/>
                  <a:ea typeface="+mj-ea"/>
                </a:rPr>
                <a:t>已有知识</a:t>
              </a:r>
              <a:endParaRPr lang="en-US" altLang="zh-CN" sz="2000" dirty="0" smtClean="0">
                <a:latin typeface="+mj-ea"/>
                <a:ea typeface="+mj-ea"/>
              </a:endParaRPr>
            </a:p>
            <a:p>
              <a:pPr algn="ctr"/>
              <a:r>
                <a:rPr lang="zh-CN" altLang="en-US" sz="2000" dirty="0" smtClean="0">
                  <a:latin typeface="+mj-ea"/>
                  <a:ea typeface="+mj-ea"/>
                </a:rPr>
                <a:t>（文献、数据等）</a:t>
              </a:r>
              <a:endParaRPr lang="zh-CN" altLang="en-US" sz="2000" dirty="0">
                <a:latin typeface="+mj-ea"/>
                <a:ea typeface="+mj-ea"/>
              </a:endParaRPr>
            </a:p>
          </p:txBody>
        </p:sp>
        <p:sp>
          <p:nvSpPr>
            <p:cNvPr id="8" name="右箭头 7"/>
            <p:cNvSpPr/>
            <p:nvPr/>
          </p:nvSpPr>
          <p:spPr>
            <a:xfrm>
              <a:off x="6081087" y="1967452"/>
              <a:ext cx="2451353" cy="1336719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latin typeface="+mj-ea"/>
                  <a:ea typeface="+mj-ea"/>
                </a:rPr>
                <a:t>新知识</a:t>
              </a:r>
              <a:endParaRPr lang="en-US" altLang="zh-CN" sz="2000" dirty="0" smtClean="0">
                <a:latin typeface="+mj-ea"/>
                <a:ea typeface="+mj-ea"/>
              </a:endParaRPr>
            </a:p>
            <a:p>
              <a:pPr algn="ctr"/>
              <a:r>
                <a:rPr lang="zh-CN" altLang="en-US" sz="2000" dirty="0" smtClean="0">
                  <a:latin typeface="+mj-ea"/>
                  <a:ea typeface="+mj-ea"/>
                </a:rPr>
                <a:t>（文献、数据等）</a:t>
              </a:r>
              <a:endParaRPr lang="zh-CN" altLang="en-US" sz="2000" dirty="0">
                <a:latin typeface="+mj-ea"/>
                <a:ea typeface="+mj-ea"/>
              </a:endParaRPr>
            </a:p>
          </p:txBody>
        </p:sp>
        <p:sp>
          <p:nvSpPr>
            <p:cNvPr id="9" name="下弧形箭头 8"/>
            <p:cNvSpPr/>
            <p:nvPr/>
          </p:nvSpPr>
          <p:spPr>
            <a:xfrm>
              <a:off x="1907703" y="2996953"/>
              <a:ext cx="5616623" cy="1705371"/>
            </a:xfrm>
            <a:prstGeom prst="curved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TextBox 27"/>
            <p:cNvSpPr txBox="1"/>
            <p:nvPr/>
          </p:nvSpPr>
          <p:spPr>
            <a:xfrm>
              <a:off x="3063080" y="3789040"/>
              <a:ext cx="35251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知识利用、生产和创造</a:t>
              </a:r>
              <a:endParaRPr lang="zh-CN" altLang="en-US" sz="24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1" name="Text Box 21"/>
          <p:cNvSpPr txBox="1">
            <a:spLocks noGrp="1" noChangeArrowheads="1"/>
          </p:cNvSpPr>
          <p:nvPr>
            <p:ph idx="1"/>
          </p:nvPr>
        </p:nvSpPr>
        <p:spPr bwMode="auto">
          <a:xfrm>
            <a:off x="457200" y="1144917"/>
            <a:ext cx="8229600" cy="5214974"/>
          </a:xfrm>
          <a:prstGeom prst="rect">
            <a:avLst/>
          </a:prstGeom>
          <a:noFill/>
          <a:ln>
            <a:noFill/>
          </a:ln>
          <a:effectLst>
            <a:outerShdw dist="107763" dir="189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8FFF8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FF5050"/>
              </a:buClr>
              <a:buSzPct val="70000"/>
              <a:buFont typeface="Wingdings" pitchFamily="2" charset="2"/>
              <a:buChar char="u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00CC"/>
              </a:buClr>
              <a:buSzPct val="60000"/>
              <a:buFont typeface="Wingdings" pitchFamily="2" charset="2"/>
              <a:buChar char="u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0B050"/>
              </a:buClr>
              <a:buSzPct val="5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F9900"/>
              </a:buClr>
              <a:buSzPct val="4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SzPct val="4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SzPct val="4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SzPct val="4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SzPct val="4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ts val="38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 创新中的知识需求</a:t>
            </a:r>
            <a:endParaRPr lang="en-US" altLang="zh-CN" sz="2800" dirty="0" smtClean="0">
              <a:latin typeface="黑体" pitchFamily="49" charset="-122"/>
              <a:ea typeface="黑体" pitchFamily="49" charset="-122"/>
            </a:endParaRPr>
          </a:p>
          <a:p>
            <a:pPr lvl="1">
              <a:lnSpc>
                <a:spcPts val="34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 smtClean="0">
                <a:latin typeface="黑体" pitchFamily="49" charset="-122"/>
                <a:ea typeface="黑体" pitchFamily="49" charset="-122"/>
              </a:rPr>
              <a:t>科技创新是知识的利用</a:t>
            </a: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、生产和</a:t>
            </a:r>
            <a:r>
              <a:rPr lang="zh-CN" altLang="en-US" sz="2400" dirty="0" smtClean="0">
                <a:latin typeface="黑体" pitchFamily="49" charset="-122"/>
                <a:ea typeface="黑体" pitchFamily="49" charset="-122"/>
              </a:rPr>
              <a:t>创造的过程</a:t>
            </a:r>
            <a:endParaRPr lang="en-US" altLang="zh-CN" sz="2400" dirty="0" smtClean="0">
              <a:latin typeface="黑体" pitchFamily="49" charset="-122"/>
              <a:ea typeface="黑体" pitchFamily="49" charset="-122"/>
            </a:endParaRPr>
          </a:p>
          <a:p>
            <a:pPr lvl="1">
              <a:lnSpc>
                <a:spcPts val="34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 smtClean="0">
                <a:latin typeface="黑体" pitchFamily="49" charset="-122"/>
                <a:ea typeface="黑体" pitchFamily="49" charset="-122"/>
              </a:rPr>
              <a:t>文献、数据等知识形态</a:t>
            </a:r>
            <a:endParaRPr lang="en-US" altLang="zh-CN" sz="2400" dirty="0" smtClean="0">
              <a:latin typeface="黑体" pitchFamily="49" charset="-122"/>
              <a:ea typeface="黑体" pitchFamily="49" charset="-122"/>
            </a:endParaRPr>
          </a:p>
          <a:p>
            <a:pPr lvl="1">
              <a:lnSpc>
                <a:spcPts val="34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 smtClean="0">
                <a:latin typeface="黑体" pitchFamily="49" charset="-122"/>
                <a:ea typeface="黑体" pitchFamily="49" charset="-122"/>
              </a:rPr>
              <a:t>文献是记录知识的主要载体</a:t>
            </a:r>
            <a:endParaRPr lang="en-US" altLang="zh-CN" sz="2400" dirty="0" smtClean="0">
              <a:latin typeface="黑体" pitchFamily="49" charset="-122"/>
              <a:ea typeface="黑体" pitchFamily="49" charset="-122"/>
            </a:endParaRPr>
          </a:p>
          <a:p>
            <a:pPr lvl="1">
              <a:lnSpc>
                <a:spcPts val="3800"/>
              </a:lnSpc>
              <a:spcBef>
                <a:spcPts val="600"/>
              </a:spcBef>
              <a:spcAft>
                <a:spcPts val="600"/>
              </a:spcAft>
              <a:defRPr/>
            </a:pPr>
            <a:endParaRPr lang="zh-CN" altLang="en-US" sz="2400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288342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科研过程时间分配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430F4A4-4368-49E9-B52D-5D9F15982F5D}" type="slidenum">
              <a:rPr lang="en-US" altLang="zh-CN" smtClean="0"/>
              <a:pPr>
                <a:defRPr/>
              </a:pPr>
              <a:t>6</a:t>
            </a:fld>
            <a:endParaRPr lang="en-US" altLang="zh-CN"/>
          </a:p>
        </p:txBody>
      </p:sp>
      <p:graphicFrame>
        <p:nvGraphicFramePr>
          <p:cNvPr id="6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4909007"/>
              </p:ext>
            </p:extLst>
          </p:nvPr>
        </p:nvGraphicFramePr>
        <p:xfrm>
          <a:off x="1889095" y="2895010"/>
          <a:ext cx="6434962" cy="23341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0" name="图表" r:id="rId3" imgW="8420073" imgH="4114800" progId="MSGraph.Chart.8">
                  <p:embed followColorScheme="full"/>
                </p:oleObj>
              </mc:Choice>
              <mc:Fallback>
                <p:oleObj name="图表" r:id="rId3" imgW="8420073" imgH="4114800" progId="MSGraph.Chart.8">
                  <p:embed followColorScheme="full"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89095" y="2895010"/>
                        <a:ext cx="6434962" cy="233419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AutoShape 6"/>
          <p:cNvSpPr>
            <a:spLocks noChangeArrowheads="1"/>
          </p:cNvSpPr>
          <p:nvPr/>
        </p:nvSpPr>
        <p:spPr bwMode="auto">
          <a:xfrm flipH="1" flipV="1">
            <a:off x="323528" y="3572553"/>
            <a:ext cx="1581997" cy="850693"/>
          </a:xfrm>
          <a:prstGeom prst="wedgeRoundRectCallout">
            <a:avLst>
              <a:gd name="adj1" fmla="val -121624"/>
              <a:gd name="adj2" fmla="val -117"/>
              <a:gd name="adj3" fmla="val 16667"/>
            </a:avLst>
          </a:prstGeom>
          <a:solidFill>
            <a:srgbClr val="CCFFFF"/>
          </a:solidFill>
          <a:ln w="38100">
            <a:solidFill>
              <a:srgbClr val="A5002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rot="10800000" wrap="none" anchor="ctr"/>
          <a:lstStyle>
            <a:lvl1pPr eaLnBrk="0" hangingPunct="0">
              <a:spcBef>
                <a:spcPct val="20000"/>
              </a:spcBef>
              <a:buBlip>
                <a:blip r:embed="rId5"/>
              </a:buBlip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FF5050"/>
              </a:buClr>
              <a:buSzPct val="70000"/>
              <a:buFont typeface="Wingdings" pitchFamily="2" charset="2"/>
              <a:buChar char="u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00CC"/>
              </a:buClr>
              <a:buSzPct val="60000"/>
              <a:buFont typeface="Wingdings" pitchFamily="2" charset="2"/>
              <a:buChar char="u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0B050"/>
              </a:buClr>
              <a:buSzPct val="5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F9900"/>
              </a:buClr>
              <a:buSzPct val="4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SzPct val="4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SzPct val="4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SzPct val="4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SzPct val="4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Tx/>
              <a:buNone/>
            </a:pPr>
            <a:r>
              <a:rPr kumimoji="1" lang="zh-CN" altLang="en-US" sz="2400" dirty="0" smtClean="0">
                <a:latin typeface="+mj-ea"/>
                <a:ea typeface="+mj-ea"/>
              </a:rPr>
              <a:t>实验研究</a:t>
            </a:r>
            <a:endParaRPr kumimoji="1" lang="en-US" altLang="zh-CN" sz="2400" dirty="0" smtClean="0">
              <a:latin typeface="+mj-ea"/>
              <a:ea typeface="+mj-ea"/>
            </a:endParaRPr>
          </a:p>
          <a:p>
            <a:pPr algn="ctr" eaLnBrk="1" hangingPunct="1">
              <a:buFontTx/>
              <a:buNone/>
            </a:pPr>
            <a:r>
              <a:rPr kumimoji="1" lang="en-US" altLang="zh-CN" sz="2400" dirty="0" smtClean="0">
                <a:latin typeface="+mj-ea"/>
                <a:ea typeface="+mj-ea"/>
              </a:rPr>
              <a:t>30%</a:t>
            </a:r>
            <a:endParaRPr kumimoji="1" lang="zh-CN" altLang="en-US" sz="2400" dirty="0">
              <a:latin typeface="+mj-ea"/>
              <a:ea typeface="+mj-ea"/>
            </a:endParaRPr>
          </a:p>
        </p:txBody>
      </p:sp>
      <p:grpSp>
        <p:nvGrpSpPr>
          <p:cNvPr id="8" name="Group 10"/>
          <p:cNvGrpSpPr>
            <a:grpSpLocks/>
          </p:cNvGrpSpPr>
          <p:nvPr/>
        </p:nvGrpSpPr>
        <p:grpSpPr bwMode="auto">
          <a:xfrm>
            <a:off x="5382416" y="2509606"/>
            <a:ext cx="1641390" cy="745481"/>
            <a:chOff x="3610" y="1255"/>
            <a:chExt cx="1104" cy="650"/>
          </a:xfrm>
        </p:grpSpPr>
        <p:sp>
          <p:nvSpPr>
            <p:cNvPr id="9" name="AutoShape 11"/>
            <p:cNvSpPr>
              <a:spLocks noChangeArrowheads="1"/>
            </p:cNvSpPr>
            <p:nvPr/>
          </p:nvSpPr>
          <p:spPr bwMode="auto">
            <a:xfrm>
              <a:off x="3610" y="1255"/>
              <a:ext cx="1104" cy="650"/>
            </a:xfrm>
            <a:prstGeom prst="wedgeRoundRectCallout">
              <a:avLst>
                <a:gd name="adj1" fmla="val -71741"/>
                <a:gd name="adj2" fmla="val 102954"/>
                <a:gd name="adj3" fmla="val 16667"/>
              </a:avLst>
            </a:prstGeom>
            <a:solidFill>
              <a:srgbClr val="FFCC66"/>
            </a:solidFill>
            <a:ln w="38100">
              <a:solidFill>
                <a:schemeClr val="hlink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Blip>
                  <a:blip r:embed="rId5"/>
                </a:buBlip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FF5050"/>
                </a:buClr>
                <a:buSzPct val="70000"/>
                <a:buFont typeface="Wingdings" pitchFamily="2" charset="2"/>
                <a:buChar char="u"/>
                <a:defRPr sz="28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0000CC"/>
                </a:buClr>
                <a:buSzPct val="60000"/>
                <a:buFont typeface="Wingdings" pitchFamily="2" charset="2"/>
                <a:buChar char="u"/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00B050"/>
                </a:buClr>
                <a:buSzPct val="50000"/>
                <a:buFont typeface="Wingdings" pitchFamily="2" charset="2"/>
                <a:buChar char="u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rgbClr val="FF9900"/>
                </a:buClr>
                <a:buSzPct val="40000"/>
                <a:buFont typeface="Wingdings" pitchFamily="2" charset="2"/>
                <a:buChar char="u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SzPct val="40000"/>
                <a:buFont typeface="Wingdings" pitchFamily="2" charset="2"/>
                <a:buChar char="u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SzPct val="40000"/>
                <a:buFont typeface="Wingdings" pitchFamily="2" charset="2"/>
                <a:buChar char="u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SzPct val="40000"/>
                <a:buFont typeface="Wingdings" pitchFamily="2" charset="2"/>
                <a:buChar char="u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SzPct val="40000"/>
                <a:buFont typeface="Wingdings" pitchFamily="2" charset="2"/>
                <a:buChar char="u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Tx/>
                <a:buNone/>
              </a:pPr>
              <a:endParaRPr kumimoji="1" lang="zh-CN" altLang="en-US" sz="2400">
                <a:latin typeface="Tahoma" pitchFamily="34" charset="0"/>
              </a:endParaRPr>
            </a:p>
          </p:txBody>
        </p:sp>
        <p:sp>
          <p:nvSpPr>
            <p:cNvPr id="10" name="Text Box 12"/>
            <p:cNvSpPr txBox="1">
              <a:spLocks noChangeArrowheads="1"/>
            </p:cNvSpPr>
            <p:nvPr/>
          </p:nvSpPr>
          <p:spPr bwMode="auto">
            <a:xfrm>
              <a:off x="3661" y="1291"/>
              <a:ext cx="975" cy="614"/>
            </a:xfrm>
            <a:prstGeom prst="rect">
              <a:avLst/>
            </a:prstGeom>
            <a:solidFill>
              <a:srgbClr val="FFCC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spcBef>
                  <a:spcPct val="20000"/>
                </a:spcBef>
                <a:buBlip>
                  <a:blip r:embed="rId5"/>
                </a:buBlip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FF5050"/>
                </a:buClr>
                <a:buSzPct val="70000"/>
                <a:buFont typeface="Wingdings" pitchFamily="2" charset="2"/>
                <a:buChar char="u"/>
                <a:defRPr sz="28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0000CC"/>
                </a:buClr>
                <a:buSzPct val="60000"/>
                <a:buFont typeface="Wingdings" pitchFamily="2" charset="2"/>
                <a:buChar char="u"/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00B050"/>
                </a:buClr>
                <a:buSzPct val="50000"/>
                <a:buFont typeface="Wingdings" pitchFamily="2" charset="2"/>
                <a:buChar char="u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rgbClr val="FF9900"/>
                </a:buClr>
                <a:buSzPct val="40000"/>
                <a:buFont typeface="Wingdings" pitchFamily="2" charset="2"/>
                <a:buChar char="u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SzPct val="40000"/>
                <a:buFont typeface="Wingdings" pitchFamily="2" charset="2"/>
                <a:buChar char="u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SzPct val="40000"/>
                <a:buFont typeface="Wingdings" pitchFamily="2" charset="2"/>
                <a:buChar char="u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SzPct val="40000"/>
                <a:buFont typeface="Wingdings" pitchFamily="2" charset="2"/>
                <a:buChar char="u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F9900"/>
                </a:buClr>
                <a:buSzPct val="40000"/>
                <a:buFont typeface="Wingdings" pitchFamily="2" charset="2"/>
                <a:buChar char="u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buFontTx/>
                <a:buNone/>
              </a:pPr>
              <a:r>
                <a:rPr kumimoji="1" lang="zh-CN" altLang="en-US" sz="2000" dirty="0">
                  <a:latin typeface="+mj-ea"/>
                  <a:ea typeface="+mj-ea"/>
                </a:rPr>
                <a:t>查阅</a:t>
              </a:r>
              <a:r>
                <a:rPr kumimoji="1" lang="zh-CN" altLang="en-US" sz="2000" dirty="0" smtClean="0">
                  <a:latin typeface="+mj-ea"/>
                  <a:ea typeface="+mj-ea"/>
                </a:rPr>
                <a:t>文献</a:t>
              </a:r>
              <a:endParaRPr kumimoji="1" lang="zh-CN" altLang="en-US" sz="2000" dirty="0">
                <a:latin typeface="+mj-ea"/>
                <a:ea typeface="+mj-ea"/>
              </a:endParaRPr>
            </a:p>
            <a:p>
              <a:pPr algn="ctr" eaLnBrk="1" hangingPunct="1">
                <a:buFontTx/>
                <a:buNone/>
              </a:pPr>
              <a:r>
                <a:rPr kumimoji="1" lang="en-US" altLang="zh-CN" sz="2000" dirty="0">
                  <a:latin typeface="+mj-ea"/>
                  <a:ea typeface="+mj-ea"/>
                </a:rPr>
                <a:t>40%</a:t>
              </a:r>
            </a:p>
          </p:txBody>
        </p:sp>
      </p:grpSp>
      <p:sp>
        <p:nvSpPr>
          <p:cNvPr id="11" name="AutoShape 15"/>
          <p:cNvSpPr>
            <a:spLocks noChangeArrowheads="1"/>
          </p:cNvSpPr>
          <p:nvPr/>
        </p:nvSpPr>
        <p:spPr bwMode="auto">
          <a:xfrm flipH="1">
            <a:off x="4737553" y="4349860"/>
            <a:ext cx="1872208" cy="735323"/>
          </a:xfrm>
          <a:prstGeom prst="wedgeRoundRectCallout">
            <a:avLst>
              <a:gd name="adj1" fmla="val 63403"/>
              <a:gd name="adj2" fmla="val -98712"/>
              <a:gd name="adj3" fmla="val 16667"/>
            </a:avLst>
          </a:prstGeom>
          <a:solidFill>
            <a:srgbClr val="CCFFFF"/>
          </a:solidFill>
          <a:ln w="38100">
            <a:solidFill>
              <a:srgbClr val="A5002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Blip>
                <a:blip r:embed="rId5"/>
              </a:buBlip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FF5050"/>
              </a:buClr>
              <a:buSzPct val="70000"/>
              <a:buFont typeface="Wingdings" pitchFamily="2" charset="2"/>
              <a:buChar char="u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00CC"/>
              </a:buClr>
              <a:buSzPct val="60000"/>
              <a:buFont typeface="Wingdings" pitchFamily="2" charset="2"/>
              <a:buChar char="u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0B050"/>
              </a:buClr>
              <a:buSzPct val="5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F9900"/>
              </a:buClr>
              <a:buSzPct val="4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SzPct val="4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SzPct val="4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SzPct val="4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SzPct val="4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None/>
            </a:pPr>
            <a:r>
              <a:rPr kumimoji="1" lang="zh-CN" altLang="en-US" sz="2000" dirty="0">
                <a:latin typeface="+mj-ea"/>
                <a:ea typeface="+mj-ea"/>
              </a:rPr>
              <a:t>计划思考</a:t>
            </a:r>
          </a:p>
          <a:p>
            <a:pPr algn="ctr" eaLnBrk="1" hangingPunct="1">
              <a:buNone/>
            </a:pPr>
            <a:r>
              <a:rPr kumimoji="1" lang="en-US" altLang="zh-CN" sz="2000" dirty="0">
                <a:latin typeface="+mj-ea"/>
                <a:ea typeface="+mj-ea"/>
              </a:rPr>
              <a:t>15%</a:t>
            </a:r>
          </a:p>
        </p:txBody>
      </p:sp>
      <p:sp>
        <p:nvSpPr>
          <p:cNvPr id="12" name="AutoShape 18"/>
          <p:cNvSpPr>
            <a:spLocks noChangeArrowheads="1"/>
          </p:cNvSpPr>
          <p:nvPr/>
        </p:nvSpPr>
        <p:spPr bwMode="auto">
          <a:xfrm flipH="1">
            <a:off x="2217273" y="2534969"/>
            <a:ext cx="1785945" cy="720080"/>
          </a:xfrm>
          <a:prstGeom prst="wedgeRoundRectCallout">
            <a:avLst>
              <a:gd name="adj1" fmla="val -37108"/>
              <a:gd name="adj2" fmla="val 106855"/>
              <a:gd name="adj3" fmla="val 16667"/>
            </a:avLst>
          </a:prstGeom>
          <a:solidFill>
            <a:srgbClr val="CCFFFF"/>
          </a:solidFill>
          <a:ln w="38100">
            <a:solidFill>
              <a:srgbClr val="A5002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Blip>
                <a:blip r:embed="rId5"/>
              </a:buBlip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FF5050"/>
              </a:buClr>
              <a:buSzPct val="70000"/>
              <a:buFont typeface="Wingdings" pitchFamily="2" charset="2"/>
              <a:buChar char="u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00CC"/>
              </a:buClr>
              <a:buSzPct val="60000"/>
              <a:buFont typeface="Wingdings" pitchFamily="2" charset="2"/>
              <a:buChar char="u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0B050"/>
              </a:buClr>
              <a:buSzPct val="5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FF9900"/>
              </a:buClr>
              <a:buSzPct val="4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SzPct val="4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SzPct val="4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SzPct val="4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SzPct val="40000"/>
              <a:buFont typeface="Wingdings" pitchFamily="2" charset="2"/>
              <a:buChar char="u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buNone/>
            </a:pPr>
            <a:r>
              <a:rPr kumimoji="1" lang="zh-CN" altLang="en-US" sz="2000" dirty="0">
                <a:latin typeface="+mj-ea"/>
                <a:ea typeface="+mj-ea"/>
              </a:rPr>
              <a:t>书写报告</a:t>
            </a:r>
          </a:p>
          <a:p>
            <a:pPr algn="ctr" eaLnBrk="1" hangingPunct="1">
              <a:buNone/>
            </a:pPr>
            <a:r>
              <a:rPr kumimoji="1" lang="en-US" altLang="zh-CN" sz="2000" dirty="0" smtClean="0">
                <a:latin typeface="+mj-ea"/>
                <a:ea typeface="+mj-ea"/>
              </a:rPr>
              <a:t>15</a:t>
            </a:r>
            <a:r>
              <a:rPr kumimoji="1" lang="en-US" altLang="zh-CN" sz="2000" dirty="0">
                <a:latin typeface="+mj-ea"/>
                <a:ea typeface="+mj-ea"/>
              </a:rPr>
              <a:t>%</a:t>
            </a:r>
          </a:p>
        </p:txBody>
      </p:sp>
    </p:spTree>
    <p:extLst>
      <p:ext uri="{BB962C8B-B14F-4D97-AF65-F5344CB8AC3E}">
        <p14:creationId xmlns:p14="http://schemas.microsoft.com/office/powerpoint/2010/main" val="912191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430F4A4-4368-49E9-B52D-5D9F15982F5D}" type="slidenum">
              <a:rPr lang="en-US" altLang="zh-CN" smtClean="0"/>
              <a:pPr>
                <a:defRPr/>
              </a:pPr>
              <a:t>7</a:t>
            </a:fld>
            <a:endParaRPr lang="en-US" altLang="zh-CN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7" y="332656"/>
            <a:ext cx="9072053" cy="5112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614" y="3338587"/>
            <a:ext cx="8529356" cy="3505215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任意多边形 6"/>
          <p:cNvSpPr/>
          <p:nvPr/>
        </p:nvSpPr>
        <p:spPr>
          <a:xfrm>
            <a:off x="119065" y="1934817"/>
            <a:ext cx="8958674" cy="1025644"/>
          </a:xfrm>
          <a:custGeom>
            <a:avLst/>
            <a:gdLst>
              <a:gd name="connsiteX0" fmla="*/ 119474 w 8958674"/>
              <a:gd name="connsiteY0" fmla="*/ 212035 h 1025644"/>
              <a:gd name="connsiteX1" fmla="*/ 26709 w 8958674"/>
              <a:gd name="connsiteY1" fmla="*/ 304800 h 1025644"/>
              <a:gd name="connsiteX2" fmla="*/ 13457 w 8958674"/>
              <a:gd name="connsiteY2" fmla="*/ 344557 h 1025644"/>
              <a:gd name="connsiteX3" fmla="*/ 13457 w 8958674"/>
              <a:gd name="connsiteY3" fmla="*/ 569844 h 1025644"/>
              <a:gd name="connsiteX4" fmla="*/ 39961 w 8958674"/>
              <a:gd name="connsiteY4" fmla="*/ 649357 h 1025644"/>
              <a:gd name="connsiteX5" fmla="*/ 106222 w 8958674"/>
              <a:gd name="connsiteY5" fmla="*/ 715618 h 1025644"/>
              <a:gd name="connsiteX6" fmla="*/ 132726 w 8958674"/>
              <a:gd name="connsiteY6" fmla="*/ 795131 h 1025644"/>
              <a:gd name="connsiteX7" fmla="*/ 145978 w 8958674"/>
              <a:gd name="connsiteY7" fmla="*/ 914400 h 1025644"/>
              <a:gd name="connsiteX8" fmla="*/ 172483 w 8958674"/>
              <a:gd name="connsiteY8" fmla="*/ 940905 h 1025644"/>
              <a:gd name="connsiteX9" fmla="*/ 318257 w 8958674"/>
              <a:gd name="connsiteY9" fmla="*/ 980661 h 1025644"/>
              <a:gd name="connsiteX10" fmla="*/ 1007370 w 8958674"/>
              <a:gd name="connsiteY10" fmla="*/ 993913 h 1025644"/>
              <a:gd name="connsiteX11" fmla="*/ 2147057 w 8958674"/>
              <a:gd name="connsiteY11" fmla="*/ 1020418 h 1025644"/>
              <a:gd name="connsiteX12" fmla="*/ 3578292 w 8958674"/>
              <a:gd name="connsiteY12" fmla="*/ 993913 h 1025644"/>
              <a:gd name="connsiteX13" fmla="*/ 3618048 w 8958674"/>
              <a:gd name="connsiteY13" fmla="*/ 980661 h 1025644"/>
              <a:gd name="connsiteX14" fmla="*/ 3671057 w 8958674"/>
              <a:gd name="connsiteY14" fmla="*/ 954157 h 1025644"/>
              <a:gd name="connsiteX15" fmla="*/ 3816831 w 8958674"/>
              <a:gd name="connsiteY15" fmla="*/ 927653 h 1025644"/>
              <a:gd name="connsiteX16" fmla="*/ 3869839 w 8958674"/>
              <a:gd name="connsiteY16" fmla="*/ 914400 h 1025644"/>
              <a:gd name="connsiteX17" fmla="*/ 3936100 w 8958674"/>
              <a:gd name="connsiteY17" fmla="*/ 901148 h 1025644"/>
              <a:gd name="connsiteX18" fmla="*/ 5579370 w 8958674"/>
              <a:gd name="connsiteY18" fmla="*/ 914400 h 1025644"/>
              <a:gd name="connsiteX19" fmla="*/ 6135961 w 8958674"/>
              <a:gd name="connsiteY19" fmla="*/ 940905 h 1025644"/>
              <a:gd name="connsiteX20" fmla="*/ 7103370 w 8958674"/>
              <a:gd name="connsiteY20" fmla="*/ 940905 h 1025644"/>
              <a:gd name="connsiteX21" fmla="*/ 7262396 w 8958674"/>
              <a:gd name="connsiteY21" fmla="*/ 927653 h 1025644"/>
              <a:gd name="connsiteX22" fmla="*/ 7567196 w 8958674"/>
              <a:gd name="connsiteY22" fmla="*/ 914400 h 1025644"/>
              <a:gd name="connsiteX23" fmla="*/ 7951509 w 8958674"/>
              <a:gd name="connsiteY23" fmla="*/ 887896 h 1025644"/>
              <a:gd name="connsiteX24" fmla="*/ 8044274 w 8958674"/>
              <a:gd name="connsiteY24" fmla="*/ 874644 h 1025644"/>
              <a:gd name="connsiteX25" fmla="*/ 8534605 w 8958674"/>
              <a:gd name="connsiteY25" fmla="*/ 861392 h 1025644"/>
              <a:gd name="connsiteX26" fmla="*/ 8614118 w 8958674"/>
              <a:gd name="connsiteY26" fmla="*/ 834887 h 1025644"/>
              <a:gd name="connsiteX27" fmla="*/ 8733387 w 8958674"/>
              <a:gd name="connsiteY27" fmla="*/ 808383 h 1025644"/>
              <a:gd name="connsiteX28" fmla="*/ 8879161 w 8958674"/>
              <a:gd name="connsiteY28" fmla="*/ 781879 h 1025644"/>
              <a:gd name="connsiteX29" fmla="*/ 8945422 w 8958674"/>
              <a:gd name="connsiteY29" fmla="*/ 689113 h 1025644"/>
              <a:gd name="connsiteX30" fmla="*/ 8958674 w 8958674"/>
              <a:gd name="connsiteY30" fmla="*/ 649357 h 1025644"/>
              <a:gd name="connsiteX31" fmla="*/ 8945422 w 8958674"/>
              <a:gd name="connsiteY31" fmla="*/ 212035 h 1025644"/>
              <a:gd name="connsiteX32" fmla="*/ 8905665 w 8958674"/>
              <a:gd name="connsiteY32" fmla="*/ 185531 h 1025644"/>
              <a:gd name="connsiteX33" fmla="*/ 8693631 w 8958674"/>
              <a:gd name="connsiteY33" fmla="*/ 145774 h 1025644"/>
              <a:gd name="connsiteX34" fmla="*/ 8653874 w 8958674"/>
              <a:gd name="connsiteY34" fmla="*/ 132522 h 1025644"/>
              <a:gd name="connsiteX35" fmla="*/ 7951509 w 8958674"/>
              <a:gd name="connsiteY35" fmla="*/ 92766 h 1025644"/>
              <a:gd name="connsiteX36" fmla="*/ 7686465 w 8958674"/>
              <a:gd name="connsiteY36" fmla="*/ 66261 h 1025644"/>
              <a:gd name="connsiteX37" fmla="*/ 7580448 w 8958674"/>
              <a:gd name="connsiteY37" fmla="*/ 53009 h 1025644"/>
              <a:gd name="connsiteX38" fmla="*/ 7090118 w 8958674"/>
              <a:gd name="connsiteY38" fmla="*/ 26505 h 1025644"/>
              <a:gd name="connsiteX39" fmla="*/ 4930013 w 8958674"/>
              <a:gd name="connsiteY39" fmla="*/ 0 h 1025644"/>
              <a:gd name="connsiteX40" fmla="*/ 3644552 w 8958674"/>
              <a:gd name="connsiteY40" fmla="*/ 13253 h 1025644"/>
              <a:gd name="connsiteX41" fmla="*/ 3498778 w 8958674"/>
              <a:gd name="connsiteY41" fmla="*/ 39757 h 1025644"/>
              <a:gd name="connsiteX42" fmla="*/ 3406013 w 8958674"/>
              <a:gd name="connsiteY42" fmla="*/ 53009 h 1025644"/>
              <a:gd name="connsiteX43" fmla="*/ 3087961 w 8958674"/>
              <a:gd name="connsiteY43" fmla="*/ 79513 h 1025644"/>
              <a:gd name="connsiteX44" fmla="*/ 2438605 w 8958674"/>
              <a:gd name="connsiteY44" fmla="*/ 106018 h 1025644"/>
              <a:gd name="connsiteX45" fmla="*/ 901352 w 8958674"/>
              <a:gd name="connsiteY45" fmla="*/ 132522 h 1025644"/>
              <a:gd name="connsiteX46" fmla="*/ 861596 w 8958674"/>
              <a:gd name="connsiteY46" fmla="*/ 145774 h 1025644"/>
              <a:gd name="connsiteX47" fmla="*/ 795335 w 8958674"/>
              <a:gd name="connsiteY47" fmla="*/ 159026 h 1025644"/>
              <a:gd name="connsiteX48" fmla="*/ 676065 w 8958674"/>
              <a:gd name="connsiteY48" fmla="*/ 172279 h 1025644"/>
              <a:gd name="connsiteX49" fmla="*/ 225492 w 8958674"/>
              <a:gd name="connsiteY49" fmla="*/ 212035 h 1025644"/>
              <a:gd name="connsiteX50" fmla="*/ 172483 w 8958674"/>
              <a:gd name="connsiteY50" fmla="*/ 225287 h 1025644"/>
              <a:gd name="connsiteX51" fmla="*/ 119474 w 8958674"/>
              <a:gd name="connsiteY51" fmla="*/ 212035 h 1025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8958674" h="1025644">
                <a:moveTo>
                  <a:pt x="119474" y="212035"/>
                </a:moveTo>
                <a:cubicBezTo>
                  <a:pt x="95178" y="225287"/>
                  <a:pt x="51321" y="255574"/>
                  <a:pt x="26709" y="304800"/>
                </a:cubicBezTo>
                <a:cubicBezTo>
                  <a:pt x="20462" y="317294"/>
                  <a:pt x="17874" y="331305"/>
                  <a:pt x="13457" y="344557"/>
                </a:cubicBezTo>
                <a:cubicBezTo>
                  <a:pt x="2923" y="460434"/>
                  <a:pt x="-10653" y="473404"/>
                  <a:pt x="13457" y="569844"/>
                </a:cubicBezTo>
                <a:cubicBezTo>
                  <a:pt x="20233" y="596948"/>
                  <a:pt x="20206" y="629602"/>
                  <a:pt x="39961" y="649357"/>
                </a:cubicBezTo>
                <a:lnTo>
                  <a:pt x="106222" y="715618"/>
                </a:lnTo>
                <a:cubicBezTo>
                  <a:pt x="115057" y="742122"/>
                  <a:pt x="129641" y="767364"/>
                  <a:pt x="132726" y="795131"/>
                </a:cubicBezTo>
                <a:cubicBezTo>
                  <a:pt x="137143" y="834887"/>
                  <a:pt x="135453" y="875809"/>
                  <a:pt x="145978" y="914400"/>
                </a:cubicBezTo>
                <a:cubicBezTo>
                  <a:pt x="149266" y="926454"/>
                  <a:pt x="161308" y="935317"/>
                  <a:pt x="172483" y="940905"/>
                </a:cubicBezTo>
                <a:cubicBezTo>
                  <a:pt x="195993" y="952660"/>
                  <a:pt x="286980" y="979564"/>
                  <a:pt x="318257" y="980661"/>
                </a:cubicBezTo>
                <a:cubicBezTo>
                  <a:pt x="547863" y="988717"/>
                  <a:pt x="777666" y="989496"/>
                  <a:pt x="1007370" y="993913"/>
                </a:cubicBezTo>
                <a:cubicBezTo>
                  <a:pt x="1450152" y="1043114"/>
                  <a:pt x="1210576" y="1020418"/>
                  <a:pt x="2147057" y="1020418"/>
                </a:cubicBezTo>
                <a:cubicBezTo>
                  <a:pt x="2675963" y="1020418"/>
                  <a:pt x="3074391" y="1007533"/>
                  <a:pt x="3578292" y="993913"/>
                </a:cubicBezTo>
                <a:cubicBezTo>
                  <a:pt x="3591544" y="989496"/>
                  <a:pt x="3605209" y="986164"/>
                  <a:pt x="3618048" y="980661"/>
                </a:cubicBezTo>
                <a:cubicBezTo>
                  <a:pt x="3636206" y="972879"/>
                  <a:pt x="3652560" y="961093"/>
                  <a:pt x="3671057" y="954157"/>
                </a:cubicBezTo>
                <a:cubicBezTo>
                  <a:pt x="3713493" y="938244"/>
                  <a:pt x="3776138" y="935052"/>
                  <a:pt x="3816831" y="927653"/>
                </a:cubicBezTo>
                <a:cubicBezTo>
                  <a:pt x="3834750" y="924395"/>
                  <a:pt x="3852060" y="918351"/>
                  <a:pt x="3869839" y="914400"/>
                </a:cubicBezTo>
                <a:cubicBezTo>
                  <a:pt x="3891827" y="909514"/>
                  <a:pt x="3914013" y="905565"/>
                  <a:pt x="3936100" y="901148"/>
                </a:cubicBezTo>
                <a:lnTo>
                  <a:pt x="5579370" y="914400"/>
                </a:lnTo>
                <a:cubicBezTo>
                  <a:pt x="5765080" y="917756"/>
                  <a:pt x="6135961" y="940905"/>
                  <a:pt x="6135961" y="940905"/>
                </a:cubicBezTo>
                <a:cubicBezTo>
                  <a:pt x="6502951" y="1002069"/>
                  <a:pt x="6238119" y="962810"/>
                  <a:pt x="7103370" y="940905"/>
                </a:cubicBezTo>
                <a:cubicBezTo>
                  <a:pt x="7156545" y="939559"/>
                  <a:pt x="7209290" y="930688"/>
                  <a:pt x="7262396" y="927653"/>
                </a:cubicBezTo>
                <a:cubicBezTo>
                  <a:pt x="7363926" y="921851"/>
                  <a:pt x="7465669" y="920257"/>
                  <a:pt x="7567196" y="914400"/>
                </a:cubicBezTo>
                <a:cubicBezTo>
                  <a:pt x="7695391" y="907004"/>
                  <a:pt x="7951509" y="887896"/>
                  <a:pt x="7951509" y="887896"/>
                </a:cubicBezTo>
                <a:cubicBezTo>
                  <a:pt x="7982431" y="883479"/>
                  <a:pt x="8013071" y="876062"/>
                  <a:pt x="8044274" y="874644"/>
                </a:cubicBezTo>
                <a:cubicBezTo>
                  <a:pt x="8207609" y="867220"/>
                  <a:pt x="8371498" y="872772"/>
                  <a:pt x="8534605" y="861392"/>
                </a:cubicBezTo>
                <a:cubicBezTo>
                  <a:pt x="8562475" y="859448"/>
                  <a:pt x="8586722" y="840366"/>
                  <a:pt x="8614118" y="834887"/>
                </a:cubicBezTo>
                <a:cubicBezTo>
                  <a:pt x="8813976" y="794915"/>
                  <a:pt x="8564938" y="845815"/>
                  <a:pt x="8733387" y="808383"/>
                </a:cubicBezTo>
                <a:cubicBezTo>
                  <a:pt x="8788953" y="796035"/>
                  <a:pt x="8821620" y="791469"/>
                  <a:pt x="8879161" y="781879"/>
                </a:cubicBezTo>
                <a:cubicBezTo>
                  <a:pt x="8945422" y="759791"/>
                  <a:pt x="8914500" y="781878"/>
                  <a:pt x="8945422" y="689113"/>
                </a:cubicBezTo>
                <a:lnTo>
                  <a:pt x="8958674" y="649357"/>
                </a:lnTo>
                <a:cubicBezTo>
                  <a:pt x="8954257" y="503583"/>
                  <a:pt x="8961982" y="356933"/>
                  <a:pt x="8945422" y="212035"/>
                </a:cubicBezTo>
                <a:cubicBezTo>
                  <a:pt x="8943614" y="196211"/>
                  <a:pt x="8920219" y="192000"/>
                  <a:pt x="8905665" y="185531"/>
                </a:cubicBezTo>
                <a:cubicBezTo>
                  <a:pt x="8823269" y="148910"/>
                  <a:pt x="8791611" y="155572"/>
                  <a:pt x="8693631" y="145774"/>
                </a:cubicBezTo>
                <a:cubicBezTo>
                  <a:pt x="8680379" y="141357"/>
                  <a:pt x="8667726" y="134329"/>
                  <a:pt x="8653874" y="132522"/>
                </a:cubicBezTo>
                <a:cubicBezTo>
                  <a:pt x="8368380" y="95284"/>
                  <a:pt x="8272805" y="102502"/>
                  <a:pt x="7951509" y="92766"/>
                </a:cubicBezTo>
                <a:cubicBezTo>
                  <a:pt x="7863161" y="83931"/>
                  <a:pt x="7774568" y="77274"/>
                  <a:pt x="7686465" y="66261"/>
                </a:cubicBezTo>
                <a:cubicBezTo>
                  <a:pt x="7651126" y="61844"/>
                  <a:pt x="7615916" y="56233"/>
                  <a:pt x="7580448" y="53009"/>
                </a:cubicBezTo>
                <a:cubicBezTo>
                  <a:pt x="7450010" y="41151"/>
                  <a:pt x="7200115" y="28279"/>
                  <a:pt x="7090118" y="26505"/>
                </a:cubicBezTo>
                <a:lnTo>
                  <a:pt x="4930013" y="0"/>
                </a:lnTo>
                <a:lnTo>
                  <a:pt x="3644552" y="13253"/>
                </a:lnTo>
                <a:cubicBezTo>
                  <a:pt x="3558086" y="14916"/>
                  <a:pt x="3567903" y="27189"/>
                  <a:pt x="3498778" y="39757"/>
                </a:cubicBezTo>
                <a:cubicBezTo>
                  <a:pt x="3468046" y="45345"/>
                  <a:pt x="3436935" y="48592"/>
                  <a:pt x="3406013" y="53009"/>
                </a:cubicBezTo>
                <a:cubicBezTo>
                  <a:pt x="3279294" y="95249"/>
                  <a:pt x="3372621" y="68126"/>
                  <a:pt x="3087961" y="79513"/>
                </a:cubicBezTo>
                <a:cubicBezTo>
                  <a:pt x="2354449" y="108854"/>
                  <a:pt x="3011644" y="77366"/>
                  <a:pt x="2438605" y="106018"/>
                </a:cubicBezTo>
                <a:cubicBezTo>
                  <a:pt x="1924156" y="277497"/>
                  <a:pt x="2452945" y="105771"/>
                  <a:pt x="901352" y="132522"/>
                </a:cubicBezTo>
                <a:cubicBezTo>
                  <a:pt x="887385" y="132763"/>
                  <a:pt x="875148" y="142386"/>
                  <a:pt x="861596" y="145774"/>
                </a:cubicBezTo>
                <a:cubicBezTo>
                  <a:pt x="839744" y="151237"/>
                  <a:pt x="817633" y="155841"/>
                  <a:pt x="795335" y="159026"/>
                </a:cubicBezTo>
                <a:cubicBezTo>
                  <a:pt x="755736" y="164683"/>
                  <a:pt x="715868" y="168299"/>
                  <a:pt x="676065" y="172279"/>
                </a:cubicBezTo>
                <a:cubicBezTo>
                  <a:pt x="409718" y="198914"/>
                  <a:pt x="447857" y="194930"/>
                  <a:pt x="225492" y="212035"/>
                </a:cubicBezTo>
                <a:cubicBezTo>
                  <a:pt x="207822" y="216452"/>
                  <a:pt x="190343" y="221715"/>
                  <a:pt x="172483" y="225287"/>
                </a:cubicBezTo>
                <a:cubicBezTo>
                  <a:pt x="146135" y="230557"/>
                  <a:pt x="143770" y="198783"/>
                  <a:pt x="119474" y="212035"/>
                </a:cubicBezTo>
                <a:close/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0591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科研人员常用数据来源</a:t>
            </a:r>
            <a:r>
              <a:rPr lang="zh-CN" altLang="en-US" sz="2000" dirty="0" smtClean="0"/>
              <a:t>（引自一份中科院调查数据）</a:t>
            </a:r>
            <a:endParaRPr lang="zh-CN" altLang="en-US" sz="2000" dirty="0"/>
          </a:p>
        </p:txBody>
      </p:sp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57" t="16982" r="2157" b="42986"/>
          <a:stretch/>
        </p:blipFill>
        <p:spPr>
          <a:xfrm>
            <a:off x="961648" y="1028205"/>
            <a:ext cx="7689609" cy="5472608"/>
          </a:xfrm>
        </p:spPr>
      </p:pic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430F4A4-4368-49E9-B52D-5D9F15982F5D}" type="slidenum">
              <a:rPr lang="en-US" altLang="zh-CN" smtClean="0"/>
              <a:pPr>
                <a:defRPr/>
              </a:pPr>
              <a:t>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727308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科研人员利用数据的主要障碍</a:t>
            </a:r>
            <a:r>
              <a:rPr lang="zh-CN" altLang="en-US" sz="2000" dirty="0" smtClean="0"/>
              <a:t>（引自中科院调查数据）</a:t>
            </a:r>
            <a:endParaRPr lang="zh-CN" altLang="en-US" sz="2000" dirty="0"/>
          </a:p>
        </p:txBody>
      </p:sp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14" b="34639"/>
          <a:stretch/>
        </p:blipFill>
        <p:spPr>
          <a:xfrm>
            <a:off x="1187624" y="1037779"/>
            <a:ext cx="7200800" cy="5404486"/>
          </a:xfrm>
        </p:spPr>
      </p:pic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430F4A4-4368-49E9-B52D-5D9F15982F5D}" type="slidenum">
              <a:rPr lang="en-US" altLang="zh-CN" smtClean="0"/>
              <a:pPr>
                <a:defRPr/>
              </a:pPr>
              <a:t>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31260934"/>
      </p:ext>
    </p:extLst>
  </p:cSld>
  <p:clrMapOvr>
    <a:masterClrMapping/>
  </p:clrMapOvr>
</p:sld>
</file>

<file path=ppt/theme/theme1.xml><?xml version="1.0" encoding="utf-8"?>
<a:theme xmlns:a="http://schemas.openxmlformats.org/drawingml/2006/main" name="新馆模板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默认设计模板">
      <a:majorFont>
        <a:latin typeface="Arial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新馆模板</Template>
  <TotalTime>4322</TotalTime>
  <Words>1794</Words>
  <Application>Microsoft Office PowerPoint</Application>
  <PresentationFormat>全屏显示(4:3)</PresentationFormat>
  <Paragraphs>460</Paragraphs>
  <Slides>36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8" baseType="lpstr">
      <vt:lpstr>黑体</vt:lpstr>
      <vt:lpstr>华文新魏</vt:lpstr>
      <vt:lpstr>楷体</vt:lpstr>
      <vt:lpstr>宋体</vt:lpstr>
      <vt:lpstr>微软雅黑</vt:lpstr>
      <vt:lpstr>Arial</vt:lpstr>
      <vt:lpstr>Calibri</vt:lpstr>
      <vt:lpstr>Tahoma</vt:lpstr>
      <vt:lpstr>Times New Roman</vt:lpstr>
      <vt:lpstr>Wingdings</vt:lpstr>
      <vt:lpstr>新馆模板</vt:lpstr>
      <vt:lpstr>图表</vt:lpstr>
      <vt:lpstr>支撑农业科技创新的信息环境与服务</vt:lpstr>
      <vt:lpstr>目录</vt:lpstr>
      <vt:lpstr>一、科技创新环境&amp;知识需求</vt:lpstr>
      <vt:lpstr>PowerPoint 演示文稿</vt:lpstr>
      <vt:lpstr>PowerPoint 演示文稿</vt:lpstr>
      <vt:lpstr>科研过程时间分配</vt:lpstr>
      <vt:lpstr>PowerPoint 演示文稿</vt:lpstr>
      <vt:lpstr>科研人员常用数据来源（引自一份中科院调查数据）</vt:lpstr>
      <vt:lpstr>科研人员利用数据的主要障碍（引自中科院调查数据）</vt:lpstr>
      <vt:lpstr>PowerPoint 演示文稿</vt:lpstr>
      <vt:lpstr>PowerPoint 演示文稿</vt:lpstr>
      <vt:lpstr>PowerPoint 演示文稿</vt:lpstr>
      <vt:lpstr>PowerPoint 演示文稿</vt:lpstr>
      <vt:lpstr>科研管理信息化方案（中科院ARP，引自已发文献）</vt:lpstr>
      <vt:lpstr>PowerPoint 演示文稿</vt:lpstr>
      <vt:lpstr>现代科技创新环境中，图书情报机构能提供哪些专业信息服务？</vt:lpstr>
      <vt:lpstr>改变传统服务空间</vt:lpstr>
      <vt:lpstr>构建资源保障体系</vt:lpstr>
      <vt:lpstr>PowerPoint 演示文稿</vt:lpstr>
      <vt:lpstr>建立多样化的信息服务产品</vt:lpstr>
      <vt:lpstr>数字文献信息服务</vt:lpstr>
      <vt:lpstr>学科知识服务</vt:lpstr>
      <vt:lpstr>专题情报分析</vt:lpstr>
      <vt:lpstr>科研信息化支撑要素</vt:lpstr>
      <vt:lpstr>黑龙江省农业科学院情况</vt:lpstr>
      <vt:lpstr>黑龙江省农科院的科研产出</vt:lpstr>
      <vt:lpstr>PowerPoint 演示文稿</vt:lpstr>
      <vt:lpstr>PowerPoint 演示文稿</vt:lpstr>
      <vt:lpstr>数据来源：国家知识产权局   检索日期：2016年12月23日 （注：由于专利申请有18个月的审查期，故2015年和2016年的数据可能存在不完整） </vt:lpstr>
      <vt:lpstr>专利发明机构TOP10</vt:lpstr>
      <vt:lpstr>数据来源：国家科技成果网省部级以上奖  检索日期：2016年12月23日</vt:lpstr>
      <vt:lpstr>三、国家农业大数据与知识服务创新联盟    农业科技信息资源共建共享平台</vt:lpstr>
      <vt:lpstr>PowerPoint 演示文稿</vt:lpstr>
      <vt:lpstr>PowerPoint 演示文稿</vt:lpstr>
      <vt:lpstr>四、总结&amp;问题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XGJ</dc:creator>
  <cp:lastModifiedBy>lenovo</cp:lastModifiedBy>
  <cp:revision>583</cp:revision>
  <dcterms:created xsi:type="dcterms:W3CDTF">2015-06-18T01:30:39Z</dcterms:created>
  <dcterms:modified xsi:type="dcterms:W3CDTF">2017-01-06T01:03:31Z</dcterms:modified>
</cp:coreProperties>
</file>