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281" r:id="rId2"/>
    <p:sldId id="337" r:id="rId3"/>
    <p:sldId id="320" r:id="rId4"/>
    <p:sldId id="351" r:id="rId5"/>
    <p:sldId id="338" r:id="rId6"/>
    <p:sldId id="321" r:id="rId7"/>
    <p:sldId id="322" r:id="rId8"/>
    <p:sldId id="323" r:id="rId9"/>
    <p:sldId id="325" r:id="rId10"/>
    <p:sldId id="327" r:id="rId11"/>
    <p:sldId id="328" r:id="rId12"/>
    <p:sldId id="329" r:id="rId13"/>
    <p:sldId id="333" r:id="rId14"/>
    <p:sldId id="336" r:id="rId15"/>
    <p:sldId id="334" r:id="rId16"/>
    <p:sldId id="335" r:id="rId17"/>
    <p:sldId id="301" r:id="rId18"/>
    <p:sldId id="341" r:id="rId19"/>
    <p:sldId id="343" r:id="rId20"/>
    <p:sldId id="342" r:id="rId21"/>
    <p:sldId id="344" r:id="rId22"/>
    <p:sldId id="349" r:id="rId23"/>
    <p:sldId id="345" r:id="rId24"/>
    <p:sldId id="346" r:id="rId25"/>
    <p:sldId id="348" r:id="rId26"/>
    <p:sldId id="339" r:id="rId27"/>
    <p:sldId id="340" r:id="rId28"/>
    <p:sldId id="262" r:id="rId29"/>
    <p:sldId id="285" r:id="rId30"/>
    <p:sldId id="265" r:id="rId31"/>
    <p:sldId id="267" r:id="rId32"/>
    <p:sldId id="266" r:id="rId33"/>
    <p:sldId id="315" r:id="rId34"/>
    <p:sldId id="256" r:id="rId35"/>
    <p:sldId id="257" r:id="rId36"/>
    <p:sldId id="271" r:id="rId37"/>
    <p:sldId id="272" r:id="rId38"/>
    <p:sldId id="284" r:id="rId39"/>
    <p:sldId id="352" r:id="rId40"/>
    <p:sldId id="318"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21" autoAdjust="0"/>
    <p:restoredTop sz="94660"/>
  </p:normalViewPr>
  <p:slideViewPr>
    <p:cSldViewPr>
      <p:cViewPr varScale="1">
        <p:scale>
          <a:sx n="92" d="100"/>
          <a:sy n="92" d="100"/>
        </p:scale>
        <p:origin x="774"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B23B17-89EF-45C6-ACF1-1EB2921B278E}" type="datetimeFigureOut">
              <a:rPr lang="zh-CN" altLang="en-US" smtClean="0"/>
              <a:t>2016/8/3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2ADEDB-A410-4CB3-882F-F1BF591EC95F}" type="slidenum">
              <a:rPr lang="zh-CN" altLang="en-US" smtClean="0"/>
              <a:t>‹#›</a:t>
            </a:fld>
            <a:endParaRPr lang="zh-CN" altLang="en-US"/>
          </a:p>
        </p:txBody>
      </p:sp>
    </p:spTree>
    <p:extLst>
      <p:ext uri="{BB962C8B-B14F-4D97-AF65-F5344CB8AC3E}">
        <p14:creationId xmlns:p14="http://schemas.microsoft.com/office/powerpoint/2010/main" val="103923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1FF7D-B6A9-45E2-A346-73AD21F22FBE}" type="slidenum">
              <a:rPr lang="zh-CN" altLang="en-US" smtClean="0"/>
              <a:t>4</a:t>
            </a:fld>
            <a:endParaRPr lang="zh-CN" altLang="en-US"/>
          </a:p>
        </p:txBody>
      </p:sp>
    </p:spTree>
    <p:extLst>
      <p:ext uri="{BB962C8B-B14F-4D97-AF65-F5344CB8AC3E}">
        <p14:creationId xmlns:p14="http://schemas.microsoft.com/office/powerpoint/2010/main" val="3893388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t>扫描透射电镜</a:t>
            </a:r>
            <a:r>
              <a:rPr lang="en-US" altLang="zh-CN" sz="1200" b="1" dirty="0" smtClean="0"/>
              <a:t>(SEM)</a:t>
            </a:r>
            <a:r>
              <a:rPr lang="zh-CN" altLang="en-US" sz="1200" b="1" dirty="0" smtClean="0"/>
              <a:t>结果</a:t>
            </a:r>
            <a:r>
              <a:rPr lang="en-US" altLang="zh-CN" sz="1200" b="1" dirty="0" smtClean="0"/>
              <a:t>-</a:t>
            </a:r>
            <a:r>
              <a:rPr lang="zh-CN" altLang="en-US" sz="1200" b="1" dirty="0" smtClean="0"/>
              <a:t>淀粉粒变松散</a:t>
            </a:r>
          </a:p>
          <a:p>
            <a:endParaRPr lang="zh-CN" altLang="en-US" dirty="0"/>
          </a:p>
        </p:txBody>
      </p:sp>
      <p:sp>
        <p:nvSpPr>
          <p:cNvPr id="4" name="灯片编号占位符 3"/>
          <p:cNvSpPr>
            <a:spLocks noGrp="1"/>
          </p:cNvSpPr>
          <p:nvPr>
            <p:ph type="sldNum" sz="quarter" idx="10"/>
          </p:nvPr>
        </p:nvSpPr>
        <p:spPr/>
        <p:txBody>
          <a:bodyPr/>
          <a:lstStyle/>
          <a:p>
            <a:fld id="{2DF20FEF-50FB-4A52-8722-97131F7A93CD}" type="slidenum">
              <a:rPr lang="zh-CN" altLang="en-US" smtClean="0"/>
              <a:t>24</a:t>
            </a:fld>
            <a:endParaRPr lang="zh-CN" altLang="en-US"/>
          </a:p>
        </p:txBody>
      </p:sp>
    </p:spTree>
    <p:extLst>
      <p:ext uri="{BB962C8B-B14F-4D97-AF65-F5344CB8AC3E}">
        <p14:creationId xmlns:p14="http://schemas.microsoft.com/office/powerpoint/2010/main" val="5249665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fld id="{F7BCCAE7-2FD2-499C-B83A-BBDE858A580C}" type="slidenum">
              <a:rPr lang="en-US" altLang="zh-CN"/>
              <a:pPr/>
              <a:t>26</a:t>
            </a:fld>
            <a:endParaRPr lang="en-US" altLang="zh-CN"/>
          </a:p>
        </p:txBody>
      </p:sp>
      <p:sp>
        <p:nvSpPr>
          <p:cNvPr id="92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zh-CN" sz="1200" kern="1200" dirty="0" smtClean="0">
                <a:solidFill>
                  <a:schemeClr val="tx1"/>
                </a:solidFill>
                <a:effectLst/>
                <a:latin typeface="+mn-lt"/>
                <a:ea typeface="+mn-ea"/>
                <a:cs typeface="+mn-cs"/>
              </a:rPr>
              <a:t>另有研究报道，在拟南芥中，</a:t>
            </a:r>
            <a:r>
              <a:rPr lang="en-US" altLang="zh-CN" sz="1200" kern="1200" dirty="0" smtClean="0">
                <a:solidFill>
                  <a:schemeClr val="tx1"/>
                </a:solidFill>
                <a:effectLst/>
                <a:latin typeface="+mn-lt"/>
                <a:ea typeface="+mn-ea"/>
                <a:cs typeface="+mn-cs"/>
              </a:rPr>
              <a:t>PPDK</a:t>
            </a:r>
            <a:r>
              <a:rPr lang="zh-CN" altLang="zh-CN" sz="1200" kern="1200" dirty="0" smtClean="0">
                <a:solidFill>
                  <a:schemeClr val="tx1"/>
                </a:solidFill>
                <a:effectLst/>
                <a:latin typeface="+mn-lt"/>
                <a:ea typeface="+mn-ea"/>
                <a:cs typeface="+mn-cs"/>
              </a:rPr>
              <a:t>可回补由</a:t>
            </a:r>
            <a:r>
              <a:rPr lang="en-US" altLang="zh-CN" sz="1200" i="1" kern="1200" dirty="0" smtClean="0">
                <a:solidFill>
                  <a:schemeClr val="tx1"/>
                </a:solidFill>
                <a:effectLst/>
                <a:latin typeface="+mn-lt"/>
                <a:ea typeface="+mn-ea"/>
                <a:cs typeface="+mn-cs"/>
              </a:rPr>
              <a:t>CUE1</a:t>
            </a:r>
            <a:r>
              <a:rPr lang="zh-CN" altLang="zh-CN" sz="1200" kern="1200" dirty="0" smtClean="0">
                <a:solidFill>
                  <a:schemeClr val="tx1"/>
                </a:solidFill>
                <a:effectLst/>
                <a:latin typeface="+mn-lt"/>
                <a:ea typeface="+mn-ea"/>
                <a:cs typeface="+mn-cs"/>
              </a:rPr>
              <a:t>突变引起的叶片花叶表型，</a:t>
            </a:r>
            <a:endParaRPr lang="zh-CN" altLang="zh-CN" dirty="0" smtClean="0"/>
          </a:p>
        </p:txBody>
      </p:sp>
    </p:spTree>
    <p:extLst>
      <p:ext uri="{BB962C8B-B14F-4D97-AF65-F5344CB8AC3E}">
        <p14:creationId xmlns:p14="http://schemas.microsoft.com/office/powerpoint/2010/main" val="2580802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F68A32-2CC2-4A6D-A0F0-0BCF94549DE5}" type="slidenum">
              <a:rPr lang="en-US" altLang="zh-CN"/>
              <a:pPr/>
              <a:t>27</a:t>
            </a:fld>
            <a:endParaRPr lang="en-US" altLang="zh-CN"/>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且在叶片衰老过程中，过表达</a:t>
            </a:r>
            <a:r>
              <a:rPr lang="en-US" altLang="zh-CN" sz="1200" kern="1200" dirty="0" smtClean="0">
                <a:solidFill>
                  <a:schemeClr val="tx1"/>
                </a:solidFill>
                <a:effectLst/>
                <a:latin typeface="+mn-lt"/>
                <a:ea typeface="+mn-ea"/>
                <a:cs typeface="+mn-cs"/>
              </a:rPr>
              <a:t>PPDK</a:t>
            </a:r>
            <a:r>
              <a:rPr lang="zh-CN" altLang="zh-CN" sz="1200" kern="1200" dirty="0" smtClean="0">
                <a:solidFill>
                  <a:schemeClr val="tx1"/>
                </a:solidFill>
                <a:effectLst/>
                <a:latin typeface="+mn-lt"/>
                <a:ea typeface="+mn-ea"/>
                <a:cs typeface="+mn-cs"/>
              </a:rPr>
              <a:t>可延缓叶片衰老，这些数据暗示我们</a:t>
            </a:r>
            <a:r>
              <a:rPr lang="en-US" altLang="zh-CN" sz="1200" kern="1200" dirty="0" smtClean="0">
                <a:solidFill>
                  <a:schemeClr val="tx1"/>
                </a:solidFill>
                <a:effectLst/>
                <a:latin typeface="+mn-lt"/>
                <a:ea typeface="+mn-ea"/>
                <a:cs typeface="+mn-cs"/>
              </a:rPr>
              <a:t>C4PPDK</a:t>
            </a:r>
            <a:r>
              <a:rPr lang="zh-CN" altLang="zh-CN" sz="1200" kern="1200" dirty="0" smtClean="0">
                <a:solidFill>
                  <a:schemeClr val="tx1"/>
                </a:solidFill>
                <a:effectLst/>
                <a:latin typeface="+mn-lt"/>
                <a:ea typeface="+mn-ea"/>
                <a:cs typeface="+mn-cs"/>
              </a:rPr>
              <a:t>可能不止参与催化丙酮酸到磷酸烯醇式丙酮酸的反应，它还参与其它生物学过程</a:t>
            </a:r>
            <a:endParaRPr lang="zh-CN" altLang="zh-CN" dirty="0" smtClean="0"/>
          </a:p>
          <a:p>
            <a:endParaRPr lang="zh-CN" altLang="zh-CN" dirty="0"/>
          </a:p>
        </p:txBody>
      </p:sp>
    </p:spTree>
    <p:extLst>
      <p:ext uri="{BB962C8B-B14F-4D97-AF65-F5344CB8AC3E}">
        <p14:creationId xmlns:p14="http://schemas.microsoft.com/office/powerpoint/2010/main" val="1376101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fld id="{A6D21D58-6FFE-423F-8C1C-D0B1D64F943F}" type="slidenum">
              <a:rPr lang="en-US" altLang="zh-CN"/>
              <a:pPr/>
              <a:t>28</a:t>
            </a:fld>
            <a:endParaRPr lang="en-US" altLang="zh-CN"/>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zh-CN" sz="1200" kern="1200" dirty="0" smtClean="0">
                <a:solidFill>
                  <a:schemeClr val="tx1"/>
                </a:solidFill>
                <a:effectLst/>
                <a:latin typeface="+mn-lt"/>
                <a:ea typeface="+mn-ea"/>
                <a:cs typeface="+mn-cs"/>
              </a:rPr>
              <a:t>我们通过筛选</a:t>
            </a:r>
            <a:r>
              <a:rPr lang="en-US" altLang="zh-CN" sz="1200" kern="1200" dirty="0" smtClean="0">
                <a:solidFill>
                  <a:schemeClr val="tx1"/>
                </a:solidFill>
                <a:effectLst/>
                <a:latin typeface="+mn-lt"/>
                <a:ea typeface="+mn-ea"/>
                <a:cs typeface="+mn-cs"/>
              </a:rPr>
              <a:t>mu</a:t>
            </a:r>
            <a:r>
              <a:rPr lang="zh-CN" altLang="zh-CN" sz="1200" kern="1200" dirty="0" smtClean="0">
                <a:solidFill>
                  <a:schemeClr val="tx1"/>
                </a:solidFill>
                <a:effectLst/>
                <a:latin typeface="+mn-lt"/>
                <a:ea typeface="+mn-ea"/>
                <a:cs typeface="+mn-cs"/>
              </a:rPr>
              <a:t>突变体库得到插入</a:t>
            </a:r>
            <a:r>
              <a:rPr lang="en-US" altLang="zh-CN" sz="1200" i="1" kern="1200" dirty="0" smtClean="0">
                <a:solidFill>
                  <a:schemeClr val="tx1"/>
                </a:solidFill>
                <a:effectLst/>
                <a:latin typeface="+mn-lt"/>
                <a:ea typeface="+mn-ea"/>
                <a:cs typeface="+mn-cs"/>
              </a:rPr>
              <a:t>C4PPDK </a:t>
            </a:r>
            <a:r>
              <a:rPr lang="zh-CN" altLang="zh-CN" sz="1200" kern="1200" dirty="0" smtClean="0">
                <a:solidFill>
                  <a:schemeClr val="tx1"/>
                </a:solidFill>
                <a:effectLst/>
                <a:latin typeface="+mn-lt"/>
                <a:ea typeface="+mn-ea"/>
                <a:cs typeface="+mn-cs"/>
              </a:rPr>
              <a:t>外显子的突变体，其表型为缺绿表型，而且纯合致死。</a:t>
            </a:r>
            <a:endParaRPr lang="zh-CN" altLang="zh-CN" dirty="0" smtClean="0"/>
          </a:p>
        </p:txBody>
      </p:sp>
    </p:spTree>
    <p:extLst>
      <p:ext uri="{BB962C8B-B14F-4D97-AF65-F5344CB8AC3E}">
        <p14:creationId xmlns:p14="http://schemas.microsoft.com/office/powerpoint/2010/main" val="2020893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zh-CN" sz="1200" kern="1200" dirty="0" smtClean="0">
                <a:solidFill>
                  <a:schemeClr val="tx1"/>
                </a:solidFill>
                <a:effectLst/>
                <a:latin typeface="+mn-lt"/>
                <a:ea typeface="+mn-ea"/>
                <a:cs typeface="+mn-cs"/>
              </a:rPr>
              <a:t>检测超微结构发现在</a:t>
            </a:r>
            <a:r>
              <a:rPr lang="en-US" altLang="zh-CN" sz="1200" kern="1200" dirty="0" smtClean="0">
                <a:solidFill>
                  <a:schemeClr val="tx1"/>
                </a:solidFill>
                <a:effectLst/>
                <a:latin typeface="+mn-lt"/>
                <a:ea typeface="+mn-ea"/>
                <a:cs typeface="+mn-cs"/>
              </a:rPr>
              <a:t>PPDK</a:t>
            </a:r>
            <a:r>
              <a:rPr lang="zh-CN" altLang="zh-CN" sz="1200" kern="1200" dirty="0" smtClean="0">
                <a:solidFill>
                  <a:schemeClr val="tx1"/>
                </a:solidFill>
                <a:effectLst/>
                <a:latin typeface="+mn-lt"/>
                <a:ea typeface="+mn-ea"/>
                <a:cs typeface="+mn-cs"/>
              </a:rPr>
              <a:t>突变体中，其叶绿体发育明显受到影响，叶绿体明显变小，叶绿体内基质片层松散</a:t>
            </a:r>
            <a:r>
              <a:rPr lang="zh-CN" altLang="en-US" sz="1200" kern="1200" dirty="0" smtClean="0">
                <a:solidFill>
                  <a:schemeClr val="tx1"/>
                </a:solidFill>
                <a:effectLst/>
                <a:latin typeface="+mn-lt"/>
                <a:ea typeface="+mn-ea"/>
                <a:cs typeface="+mn-cs"/>
              </a:rPr>
              <a:t>，基粒减少</a:t>
            </a:r>
            <a:r>
              <a:rPr lang="zh-CN" altLang="zh-CN" sz="1200" kern="1200" dirty="0" smtClean="0">
                <a:solidFill>
                  <a:schemeClr val="tx1"/>
                </a:solidFill>
                <a:effectLst/>
                <a:latin typeface="+mn-lt"/>
                <a:ea typeface="+mn-ea"/>
                <a:cs typeface="+mn-cs"/>
              </a:rPr>
              <a:t>；</a:t>
            </a:r>
            <a:r>
              <a:rPr lang="zh-CN" altLang="en-US" dirty="0" smtClean="0"/>
              <a:t>导致的结果就是</a:t>
            </a:r>
            <a:r>
              <a:rPr lang="en-US" altLang="zh-CN" dirty="0" smtClean="0"/>
              <a:t>BS</a:t>
            </a:r>
            <a:r>
              <a:rPr lang="zh-CN" altLang="en-US" dirty="0" smtClean="0"/>
              <a:t>中无淀粉粒，说明不能进行正常光合作用</a:t>
            </a:r>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fld id="{7BB4171E-6FBB-4B67-AE4E-7A5807866CA4}" type="slidenum">
              <a:rPr lang="zh-CN" altLang="en-US"/>
              <a:pPr/>
              <a:t>30</a:t>
            </a:fld>
            <a:endParaRPr lang="zh-CN" altLang="en-US"/>
          </a:p>
        </p:txBody>
      </p:sp>
    </p:spTree>
    <p:extLst>
      <p:ext uri="{BB962C8B-B14F-4D97-AF65-F5344CB8AC3E}">
        <p14:creationId xmlns:p14="http://schemas.microsoft.com/office/powerpoint/2010/main" val="197924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数据显示，突变体中</a:t>
            </a:r>
            <a:r>
              <a:rPr lang="en-US" altLang="zh-CN" dirty="0" smtClean="0"/>
              <a:t>PSI</a:t>
            </a:r>
            <a:r>
              <a:rPr lang="zh-CN" altLang="en-US" dirty="0" smtClean="0"/>
              <a:t>上下游都发生明显变化，热耗散</a:t>
            </a:r>
            <a:r>
              <a:rPr lang="en-US" altLang="zh-CN" dirty="0" smtClean="0"/>
              <a:t>Y(NPQ)</a:t>
            </a:r>
            <a:r>
              <a:rPr lang="zh-CN" altLang="en-US" dirty="0" smtClean="0"/>
              <a:t>增加，说明光合作用受到抑制</a:t>
            </a:r>
            <a:endParaRPr lang="zh-CN" altLang="en-US" dirty="0"/>
          </a:p>
        </p:txBody>
      </p:sp>
      <p:sp>
        <p:nvSpPr>
          <p:cNvPr id="4" name="灯片编号占位符 3"/>
          <p:cNvSpPr>
            <a:spLocks noGrp="1"/>
          </p:cNvSpPr>
          <p:nvPr>
            <p:ph type="sldNum" sz="quarter" idx="10"/>
          </p:nvPr>
        </p:nvSpPr>
        <p:spPr/>
        <p:txBody>
          <a:bodyPr/>
          <a:lstStyle/>
          <a:p>
            <a:fld id="{E42ADEDB-A410-4CB3-882F-F1BF591EC95F}" type="slidenum">
              <a:rPr lang="zh-CN" altLang="en-US" smtClean="0"/>
              <a:t>31</a:t>
            </a:fld>
            <a:endParaRPr lang="zh-CN" altLang="en-US"/>
          </a:p>
        </p:txBody>
      </p:sp>
    </p:spTree>
    <p:extLst>
      <p:ext uri="{BB962C8B-B14F-4D97-AF65-F5344CB8AC3E}">
        <p14:creationId xmlns:p14="http://schemas.microsoft.com/office/powerpoint/2010/main" val="1252295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进一步通过非变性胶检测光合作用复合体发现，在突变体中</a:t>
            </a:r>
            <a:r>
              <a:rPr lang="en-US" altLang="zh-CN" sz="1200" kern="1200" dirty="0" smtClean="0">
                <a:solidFill>
                  <a:schemeClr val="tx1"/>
                </a:solidFill>
                <a:effectLst/>
                <a:latin typeface="+mn-lt"/>
                <a:ea typeface="+mn-ea"/>
                <a:cs typeface="+mn-cs"/>
              </a:rPr>
              <a:t>PSII</a:t>
            </a:r>
            <a:r>
              <a:rPr lang="zh-CN" altLang="zh-CN" sz="1200" kern="1200" dirty="0" smtClean="0">
                <a:solidFill>
                  <a:schemeClr val="tx1"/>
                </a:solidFill>
                <a:effectLst/>
                <a:latin typeface="+mn-lt"/>
                <a:ea typeface="+mn-ea"/>
                <a:cs typeface="+mn-cs"/>
              </a:rPr>
              <a:t>和</a:t>
            </a:r>
            <a:r>
              <a:rPr lang="en-US" altLang="zh-CN" sz="1200" kern="1200" dirty="0" err="1" smtClean="0">
                <a:solidFill>
                  <a:schemeClr val="tx1"/>
                </a:solidFill>
                <a:effectLst/>
                <a:latin typeface="+mn-lt"/>
                <a:ea typeface="+mn-ea"/>
                <a:cs typeface="+mn-cs"/>
              </a:rPr>
              <a:t>ATPaes</a:t>
            </a:r>
            <a:r>
              <a:rPr lang="zh-CN" altLang="zh-CN" sz="1200" kern="1200" dirty="0" smtClean="0">
                <a:solidFill>
                  <a:schemeClr val="tx1"/>
                </a:solidFill>
                <a:effectLst/>
                <a:latin typeface="+mn-lt"/>
                <a:ea typeface="+mn-ea"/>
                <a:cs typeface="+mn-cs"/>
              </a:rPr>
              <a:t>两个复合体量减少</a:t>
            </a:r>
            <a:endParaRPr lang="zh-CN" altLang="en-US" dirty="0"/>
          </a:p>
        </p:txBody>
      </p:sp>
      <p:sp>
        <p:nvSpPr>
          <p:cNvPr id="4" name="灯片编号占位符 3"/>
          <p:cNvSpPr>
            <a:spLocks noGrp="1"/>
          </p:cNvSpPr>
          <p:nvPr>
            <p:ph type="sldNum" sz="quarter" idx="10"/>
          </p:nvPr>
        </p:nvSpPr>
        <p:spPr/>
        <p:txBody>
          <a:bodyPr/>
          <a:lstStyle/>
          <a:p>
            <a:fld id="{E42ADEDB-A410-4CB3-882F-F1BF591EC95F}" type="slidenum">
              <a:rPr lang="zh-CN" altLang="en-US" smtClean="0"/>
              <a:t>32</a:t>
            </a:fld>
            <a:endParaRPr lang="zh-CN" altLang="en-US"/>
          </a:p>
        </p:txBody>
      </p:sp>
    </p:spTree>
    <p:extLst>
      <p:ext uri="{BB962C8B-B14F-4D97-AF65-F5344CB8AC3E}">
        <p14:creationId xmlns:p14="http://schemas.microsoft.com/office/powerpoint/2010/main" val="1529958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err="1" smtClean="0">
                <a:solidFill>
                  <a:schemeClr val="tx1"/>
                </a:solidFill>
                <a:effectLst/>
                <a:latin typeface="+mn-lt"/>
                <a:ea typeface="+mn-ea"/>
                <a:cs typeface="+mn-cs"/>
              </a:rPr>
              <a:t>qRT</a:t>
            </a:r>
            <a:r>
              <a:rPr lang="en-US" altLang="zh-CN" sz="1200" kern="1200" dirty="0" smtClean="0">
                <a:solidFill>
                  <a:schemeClr val="tx1"/>
                </a:solidFill>
                <a:effectLst/>
                <a:latin typeface="+mn-lt"/>
                <a:ea typeface="+mn-ea"/>
                <a:cs typeface="+mn-cs"/>
              </a:rPr>
              <a:t>-PCR</a:t>
            </a:r>
            <a:r>
              <a:rPr lang="zh-CN" altLang="zh-CN" sz="1200" kern="1200" dirty="0" smtClean="0">
                <a:solidFill>
                  <a:schemeClr val="tx1"/>
                </a:solidFill>
                <a:effectLst/>
                <a:latin typeface="+mn-lt"/>
                <a:ea typeface="+mn-ea"/>
                <a:cs typeface="+mn-cs"/>
              </a:rPr>
              <a:t>结果显示编码这些蛋白亚基的基因在转录水平上就明显减少</a:t>
            </a:r>
            <a:endParaRPr lang="zh-CN" altLang="en-US" dirty="0"/>
          </a:p>
        </p:txBody>
      </p:sp>
      <p:sp>
        <p:nvSpPr>
          <p:cNvPr id="4" name="灯片编号占位符 3"/>
          <p:cNvSpPr>
            <a:spLocks noGrp="1"/>
          </p:cNvSpPr>
          <p:nvPr>
            <p:ph type="sldNum" sz="quarter" idx="10"/>
          </p:nvPr>
        </p:nvSpPr>
        <p:spPr/>
        <p:txBody>
          <a:bodyPr/>
          <a:lstStyle/>
          <a:p>
            <a:fld id="{E42ADEDB-A410-4CB3-882F-F1BF591EC95F}" type="slidenum">
              <a:rPr lang="zh-CN" altLang="en-US" smtClean="0"/>
              <a:t>33</a:t>
            </a:fld>
            <a:endParaRPr lang="zh-CN" altLang="en-US"/>
          </a:p>
        </p:txBody>
      </p:sp>
    </p:spTree>
    <p:extLst>
      <p:ext uri="{BB962C8B-B14F-4D97-AF65-F5344CB8AC3E}">
        <p14:creationId xmlns:p14="http://schemas.microsoft.com/office/powerpoint/2010/main" val="3537987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总蛋白质谱数据也显示，</a:t>
            </a:r>
            <a:r>
              <a:rPr lang="zh-CN" altLang="en-US" dirty="0" smtClean="0"/>
              <a:t>蛋白质代谢和胁迫相关的蛋白明显上升</a:t>
            </a:r>
          </a:p>
        </p:txBody>
      </p:sp>
      <p:sp>
        <p:nvSpPr>
          <p:cNvPr id="4" name="灯片编号占位符 3"/>
          <p:cNvSpPr>
            <a:spLocks noGrp="1"/>
          </p:cNvSpPr>
          <p:nvPr>
            <p:ph type="sldNum" sz="quarter" idx="10"/>
          </p:nvPr>
        </p:nvSpPr>
        <p:spPr/>
        <p:txBody>
          <a:bodyPr/>
          <a:lstStyle/>
          <a:p>
            <a:fld id="{E42ADEDB-A410-4CB3-882F-F1BF591EC95F}" type="slidenum">
              <a:rPr lang="zh-CN" altLang="en-US" smtClean="0"/>
              <a:t>34</a:t>
            </a:fld>
            <a:endParaRPr lang="zh-CN" altLang="en-US"/>
          </a:p>
        </p:txBody>
      </p:sp>
    </p:spTree>
    <p:extLst>
      <p:ext uri="{BB962C8B-B14F-4D97-AF65-F5344CB8AC3E}">
        <p14:creationId xmlns:p14="http://schemas.microsoft.com/office/powerpoint/2010/main" val="2111076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mn-ea"/>
                <a:cs typeface="+mn-cs"/>
              </a:rPr>
              <a:t>总蛋白质谱数据也显示，叶绿体光合作用复合体中很多蛋白亚基在突变体中也明显减少</a:t>
            </a:r>
            <a:endParaRPr lang="zh-CN" altLang="en-US" dirty="0"/>
          </a:p>
        </p:txBody>
      </p:sp>
      <p:sp>
        <p:nvSpPr>
          <p:cNvPr id="4" name="灯片编号占位符 3"/>
          <p:cNvSpPr>
            <a:spLocks noGrp="1"/>
          </p:cNvSpPr>
          <p:nvPr>
            <p:ph type="sldNum" sz="quarter" idx="10"/>
          </p:nvPr>
        </p:nvSpPr>
        <p:spPr/>
        <p:txBody>
          <a:bodyPr/>
          <a:lstStyle/>
          <a:p>
            <a:fld id="{E42ADEDB-A410-4CB3-882F-F1BF591EC95F}" type="slidenum">
              <a:rPr lang="zh-CN" altLang="en-US" smtClean="0"/>
              <a:t>35</a:t>
            </a:fld>
            <a:endParaRPr lang="zh-CN" altLang="en-US"/>
          </a:p>
        </p:txBody>
      </p:sp>
    </p:spTree>
    <p:extLst>
      <p:ext uri="{BB962C8B-B14F-4D97-AF65-F5344CB8AC3E}">
        <p14:creationId xmlns:p14="http://schemas.microsoft.com/office/powerpoint/2010/main" val="4059265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1FF7D-B6A9-45E2-A346-73AD21F22FBE}" type="slidenum">
              <a:rPr lang="zh-CN" altLang="en-US" smtClean="0"/>
              <a:t>5</a:t>
            </a:fld>
            <a:endParaRPr lang="zh-CN" altLang="en-US"/>
          </a:p>
        </p:txBody>
      </p:sp>
    </p:spTree>
    <p:extLst>
      <p:ext uri="{BB962C8B-B14F-4D97-AF65-F5344CB8AC3E}">
        <p14:creationId xmlns:p14="http://schemas.microsoft.com/office/powerpoint/2010/main" val="18698598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spcBef>
                <a:spcPct val="0"/>
              </a:spcBef>
            </a:pPr>
            <a:endParaRPr kumimoji="1" lang="zh-CN" altLang="en-US" b="1" smtClean="0"/>
          </a:p>
        </p:txBody>
      </p:sp>
      <p:sp>
        <p:nvSpPr>
          <p:cNvPr id="49156" name="幻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defRPr>
                <a:solidFill>
                  <a:schemeClr val="tx1"/>
                </a:solidFill>
                <a:latin typeface="Arial" panose="020B0604020202020204" pitchFamily="34" charset="0"/>
                <a:ea typeface="宋体" panose="02010600030101010101" pitchFamily="2" charset="-122"/>
              </a:defRPr>
            </a:lvl1pPr>
            <a:lvl2pPr marL="742950" indent="-285750" defTabSz="457200">
              <a:defRPr>
                <a:solidFill>
                  <a:schemeClr val="tx1"/>
                </a:solidFill>
                <a:latin typeface="Arial" panose="020B0604020202020204" pitchFamily="34" charset="0"/>
                <a:ea typeface="宋体" panose="02010600030101010101" pitchFamily="2" charset="-122"/>
              </a:defRPr>
            </a:lvl2pPr>
            <a:lvl3pPr marL="1143000" indent="-228600" defTabSz="457200">
              <a:defRPr>
                <a:solidFill>
                  <a:schemeClr val="tx1"/>
                </a:solidFill>
                <a:latin typeface="Arial" panose="020B0604020202020204" pitchFamily="34" charset="0"/>
                <a:ea typeface="宋体" panose="02010600030101010101" pitchFamily="2" charset="-122"/>
              </a:defRPr>
            </a:lvl3pPr>
            <a:lvl4pPr marL="1600200" indent="-228600" defTabSz="457200">
              <a:defRPr>
                <a:solidFill>
                  <a:schemeClr val="tx1"/>
                </a:solidFill>
                <a:latin typeface="Arial" panose="020B0604020202020204" pitchFamily="34" charset="0"/>
                <a:ea typeface="宋体" panose="02010600030101010101" pitchFamily="2" charset="-122"/>
              </a:defRPr>
            </a:lvl4pPr>
            <a:lvl5pPr marL="2057400" indent="-228600" defTabSz="4572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EE2C7782-48C1-4A3F-9E15-F4C23CF5E66D}" type="slidenum">
              <a:rPr kumimoji="1" lang="zh-CN" altLang="en-US" sz="1200">
                <a:latin typeface="Calibri" panose="020F0502020204030204" pitchFamily="34" charset="0"/>
              </a:rPr>
              <a:pPr algn="r" eaLnBrk="1" hangingPunct="1"/>
              <a:t>40</a:t>
            </a:fld>
            <a:endParaRPr kumimoji="1" lang="en-US" altLang="zh-CN" sz="1200">
              <a:latin typeface="Calibri" panose="020F0502020204030204" pitchFamily="34" charset="0"/>
            </a:endParaRPr>
          </a:p>
        </p:txBody>
      </p:sp>
    </p:spTree>
    <p:extLst>
      <p:ext uri="{BB962C8B-B14F-4D97-AF65-F5344CB8AC3E}">
        <p14:creationId xmlns:p14="http://schemas.microsoft.com/office/powerpoint/2010/main" val="1986119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Superimposition  of  the  NTD  onto Glua2  revealed  their  similar  overall  topology  and connectivity. Both of them have a central four-stranded parallel β-sheet with the same spatial arrangement packed  against  one  α-helix  on  one  side  and  two  α-helices  on  the  other  side  forming  the  characteristic sandwich structure GluA2  </a:t>
            </a:r>
          </a:p>
          <a:p>
            <a:r>
              <a:rPr lang="en-US" altLang="zh-CN" smtClean="0"/>
              <a:t> The CTD showed the highest similarity with shikimate kinase (SK) . SK contains three domains: a core domain containing a P-loop, a </a:t>
            </a:r>
          </a:p>
          <a:p>
            <a:r>
              <a:rPr lang="en-US" altLang="zh-CN" smtClean="0"/>
              <a:t>lid domain that closes over the bound ATP, and the NMP-binding domain that binds a specific NMP</a:t>
            </a:r>
          </a:p>
          <a:p>
            <a:r>
              <a:rPr lang="en-US" altLang="zh-CN" smtClean="0"/>
              <a:t>The results of the DALI searches suggest that the CTD may perform both enzymatic activities, and then  we  performed  in  vitro  enzymatic  experiments  to  investigate  this  possibility.  A  number  of  dimer interface mutants (R249A, Q161/E163A) exhibited activity comparable with the WT protein</a:t>
            </a:r>
          </a:p>
          <a:p>
            <a:r>
              <a:rPr lang="en-US" altLang="zh-CN" smtClean="0"/>
              <a:t>To investigate whether the putative P-loop in the NTD is involved in the enzymatic activity, we mutated all residues (D145GTG148) to alanine, and again the mutations  did  not  affect  the  catalytic  activity.  In  contrast,  mutating  residues  G298/K299  in  the  P-loop resulted  in  the  complete  loss  of  enzymatic  activity  </a:t>
            </a:r>
          </a:p>
          <a:p>
            <a:r>
              <a:rPr lang="en-US" altLang="zh-CN" smtClean="0"/>
              <a:t> We  next  engineered  and purified separate NTD and CTD, and the CTD construct exhibited kinase and phosphatase activities that were only slightly lower than the WT protein, while the NTD construct was completely devoid of both enzymatic activities.</a:t>
            </a:r>
          </a:p>
          <a:p>
            <a:endParaRPr lang="en-US" altLang="zh-CN" smtClean="0"/>
          </a:p>
          <a:p>
            <a:endParaRPr lang="en-US" altLang="zh-CN" smtClean="0"/>
          </a:p>
          <a:p>
            <a:endParaRPr lang="en-US" altLang="zh-CN" smtClean="0"/>
          </a:p>
          <a:p>
            <a:endParaRPr lang="zh-CN" altLang="en-US" smtClean="0"/>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F59B934-89C8-4673-8B3A-2863CD93A27B}" type="slidenum">
              <a:rPr lang="zh-CN" altLang="en-US" sz="1800" smtClean="0">
                <a:solidFill>
                  <a:srgbClr val="000000"/>
                </a:solidFill>
              </a:rPr>
              <a:pPr/>
              <a:t>15</a:t>
            </a:fld>
            <a:endParaRPr lang="zh-CN" altLang="en-US" sz="1800" smtClean="0">
              <a:solidFill>
                <a:srgbClr val="000000"/>
              </a:solidFill>
            </a:endParaRPr>
          </a:p>
        </p:txBody>
      </p:sp>
    </p:spTree>
    <p:extLst>
      <p:ext uri="{BB962C8B-B14F-4D97-AF65-F5344CB8AC3E}">
        <p14:creationId xmlns:p14="http://schemas.microsoft.com/office/powerpoint/2010/main" val="99778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rtlCol="0">
            <a:normAutofit lnSpcReduction="10000"/>
          </a:bodyPr>
          <a:lstStyle/>
          <a:p>
            <a:pPr>
              <a:defRPr/>
            </a:pPr>
            <a:r>
              <a:rPr lang="en-US" altLang="zh-CN" dirty="0"/>
              <a:t> Only a small  number  of  dual-activity  enzymes  act  on  protein  substrates,  and  of  these,  histidine-containing </a:t>
            </a:r>
            <a:r>
              <a:rPr lang="en-US" altLang="zh-CN" dirty="0" err="1"/>
              <a:t>phosphocarrier</a:t>
            </a:r>
            <a:r>
              <a:rPr lang="en-US" altLang="zh-CN" dirty="0"/>
              <a:t> protein (</a:t>
            </a:r>
            <a:r>
              <a:rPr lang="en-US" altLang="zh-CN" dirty="0" err="1"/>
              <a:t>HPr</a:t>
            </a:r>
            <a:r>
              <a:rPr lang="en-US" altLang="zh-CN" dirty="0"/>
              <a:t>) kinase/phosphatases (</a:t>
            </a:r>
            <a:r>
              <a:rPr lang="en-US" altLang="zh-CN" dirty="0" err="1"/>
              <a:t>HprK</a:t>
            </a:r>
            <a:r>
              <a:rPr lang="en-US" altLang="zh-CN" dirty="0"/>
              <a:t>/Ps).</a:t>
            </a:r>
          </a:p>
          <a:p>
            <a:pPr>
              <a:defRPr/>
            </a:pPr>
            <a:endParaRPr lang="en-US" altLang="zh-CN" dirty="0"/>
          </a:p>
          <a:p>
            <a:pPr>
              <a:defRPr/>
            </a:pPr>
            <a:r>
              <a:rPr lang="en-US" altLang="zh-CN" dirty="0"/>
              <a:t>Following structural alignment between </a:t>
            </a:r>
            <a:r>
              <a:rPr lang="en-US" altLang="zh-CN" dirty="0" err="1"/>
              <a:t>PDRP</a:t>
            </a:r>
            <a:r>
              <a:rPr lang="en-US" altLang="zh-CN" dirty="0"/>
              <a:t> and the </a:t>
            </a:r>
            <a:r>
              <a:rPr lang="en-US" altLang="zh-CN" dirty="0" err="1"/>
              <a:t>HprK</a:t>
            </a:r>
            <a:r>
              <a:rPr lang="en-US" altLang="zh-CN" dirty="0"/>
              <a:t>/P-</a:t>
            </a:r>
            <a:r>
              <a:rPr lang="en-US" altLang="zh-CN" dirty="0" err="1"/>
              <a:t>HPr</a:t>
            </a:r>
            <a:r>
              <a:rPr lang="en-US" altLang="zh-CN" dirty="0"/>
              <a:t> complex, we could make predictions about  the  catalytic  mechanism  of  </a:t>
            </a:r>
            <a:r>
              <a:rPr lang="en-US" altLang="zh-CN" dirty="0" err="1"/>
              <a:t>PDRP</a:t>
            </a:r>
            <a:r>
              <a:rPr lang="en-US" altLang="zh-CN" dirty="0"/>
              <a:t>.  There  are  three key  structural parts  of </a:t>
            </a:r>
            <a:r>
              <a:rPr lang="en-US" altLang="zh-CN" dirty="0" err="1"/>
              <a:t>PDRP</a:t>
            </a:r>
            <a:r>
              <a:rPr lang="en-US" altLang="zh-CN" dirty="0"/>
              <a:t>.  The first  is  the P-loop  that  binds  nucleotides  or  inorganic  phosphate.  The  second  is  </a:t>
            </a:r>
            <a:r>
              <a:rPr lang="en-US" altLang="zh-CN" dirty="0" err="1"/>
              <a:t>D276</a:t>
            </a:r>
            <a:r>
              <a:rPr lang="en-US" altLang="zh-CN" dirty="0"/>
              <a:t>  (corresponding  to  </a:t>
            </a:r>
            <a:r>
              <a:rPr lang="en-US" altLang="zh-CN" dirty="0" err="1"/>
              <a:t>D178</a:t>
            </a:r>
            <a:r>
              <a:rPr lang="en-US" altLang="zh-CN" dirty="0"/>
              <a:t>  in </a:t>
            </a:r>
            <a:r>
              <a:rPr lang="en-US" altLang="zh-CN" dirty="0" err="1"/>
              <a:t>HprK</a:t>
            </a:r>
            <a:r>
              <a:rPr lang="en-US" altLang="zh-CN" dirty="0"/>
              <a:t>/P) from the loop between αA and αB (AB loop) that forms a hydrogen bond with </a:t>
            </a:r>
            <a:r>
              <a:rPr lang="en-US" altLang="zh-CN" dirty="0" err="1"/>
              <a:t>T300</a:t>
            </a:r>
            <a:r>
              <a:rPr lang="en-US" altLang="zh-CN" dirty="0"/>
              <a:t> (</a:t>
            </a:r>
            <a:r>
              <a:rPr lang="en-US" altLang="zh-CN" dirty="0" err="1"/>
              <a:t>S162</a:t>
            </a:r>
            <a:r>
              <a:rPr lang="en-US" altLang="zh-CN" dirty="0"/>
              <a:t> in </a:t>
            </a:r>
            <a:r>
              <a:rPr lang="en-US" altLang="zh-CN" dirty="0" err="1"/>
              <a:t>HprK</a:t>
            </a:r>
            <a:r>
              <a:rPr lang="en-US" altLang="zh-CN" dirty="0"/>
              <a:t>/P) may help in forming the metal-binding site, and </a:t>
            </a:r>
            <a:r>
              <a:rPr lang="en-US" altLang="zh-CN" dirty="0" err="1"/>
              <a:t>D277</a:t>
            </a:r>
            <a:r>
              <a:rPr lang="en-US" altLang="zh-CN" dirty="0"/>
              <a:t> (</a:t>
            </a:r>
            <a:r>
              <a:rPr lang="en-US" altLang="zh-CN" dirty="0" err="1"/>
              <a:t>D179</a:t>
            </a:r>
            <a:r>
              <a:rPr lang="en-US" altLang="zh-CN" dirty="0"/>
              <a:t> in </a:t>
            </a:r>
            <a:r>
              <a:rPr lang="en-US" altLang="zh-CN" dirty="0" err="1"/>
              <a:t>HprK</a:t>
            </a:r>
            <a:r>
              <a:rPr lang="en-US" altLang="zh-CN" dirty="0"/>
              <a:t>/P) that is bound to </a:t>
            </a:r>
            <a:r>
              <a:rPr lang="en-US" altLang="zh-CN" dirty="0" err="1"/>
              <a:t>P317</a:t>
            </a:r>
            <a:r>
              <a:rPr lang="en-US" altLang="zh-CN" dirty="0"/>
              <a:t> (</a:t>
            </a:r>
            <a:r>
              <a:rPr lang="en-US" altLang="zh-CN" dirty="0" err="1"/>
              <a:t>H140</a:t>
            </a:r>
            <a:r>
              <a:rPr lang="en-US" altLang="zh-CN" dirty="0"/>
              <a:t>  in  </a:t>
            </a:r>
            <a:r>
              <a:rPr lang="en-US" altLang="zh-CN" dirty="0" err="1"/>
              <a:t>HprK</a:t>
            </a:r>
            <a:r>
              <a:rPr lang="en-US" altLang="zh-CN" dirty="0"/>
              <a:t>/P)  may  protonate  or  deprotonate  the  </a:t>
            </a:r>
            <a:r>
              <a:rPr lang="en-US" altLang="zh-CN" dirty="0" err="1"/>
              <a:t>T527</a:t>
            </a:r>
            <a:r>
              <a:rPr lang="en-US" altLang="zh-CN" dirty="0"/>
              <a:t>  of  PPDK  to  facilitate  nucleophilic  attack during  </a:t>
            </a:r>
            <a:r>
              <a:rPr lang="en-US" altLang="zh-CN" dirty="0" err="1"/>
              <a:t>dephosphorylation</a:t>
            </a:r>
            <a:r>
              <a:rPr lang="en-US" altLang="zh-CN" dirty="0"/>
              <a:t>  and  phosphorylation,  respectively. The third is K299 (K161 in </a:t>
            </a:r>
            <a:r>
              <a:rPr lang="en-US" altLang="zh-CN" dirty="0" err="1"/>
              <a:t>HprK</a:t>
            </a:r>
            <a:r>
              <a:rPr lang="en-US" altLang="zh-CN" dirty="0"/>
              <a:t>/P) from the P-loop and K274 (R245 in </a:t>
            </a:r>
            <a:r>
              <a:rPr lang="en-US" altLang="zh-CN" dirty="0" err="1"/>
              <a:t>HprK</a:t>
            </a:r>
            <a:r>
              <a:rPr lang="en-US" altLang="zh-CN" dirty="0"/>
              <a:t>/P) from the AB´ loop of the other </a:t>
            </a:r>
            <a:r>
              <a:rPr lang="en-US" altLang="zh-CN" dirty="0" err="1"/>
              <a:t>protomer</a:t>
            </a:r>
            <a:r>
              <a:rPr lang="en-US" altLang="zh-CN" dirty="0"/>
              <a:t> that together play an important part in neutralizing the negative charge of the phosphate group and lowering the activation energy during phosphorylation and </a:t>
            </a:r>
            <a:r>
              <a:rPr lang="en-US" altLang="zh-CN" dirty="0" err="1"/>
              <a:t>dephosphorylation</a:t>
            </a:r>
            <a:endParaRPr lang="en-US" altLang="zh-CN" dirty="0"/>
          </a:p>
          <a:p>
            <a:pPr>
              <a:defRPr/>
            </a:pPr>
            <a:r>
              <a:rPr lang="en-US" altLang="zh-CN" dirty="0"/>
              <a:t>Consistent with an important role in the catalytic mechanism, mutants of D276A/D277A and P317F exhibited a marked decrease in kinase and phosphatase activities, while mutation of K274 had relatively little effect. This may be because </a:t>
            </a:r>
            <a:r>
              <a:rPr lang="en-US" altLang="zh-CN" dirty="0" err="1"/>
              <a:t>PDRP</a:t>
            </a:r>
            <a:r>
              <a:rPr lang="en-US" altLang="zh-CN" dirty="0"/>
              <a:t> has another residue (</a:t>
            </a:r>
            <a:r>
              <a:rPr lang="en-US" altLang="zh-CN" dirty="0" err="1"/>
              <a:t>K299</a:t>
            </a:r>
            <a:r>
              <a:rPr lang="en-US" altLang="zh-CN" dirty="0"/>
              <a:t>) to neutralize the negative  charge  of  the  phosphate  group. </a:t>
            </a:r>
          </a:p>
          <a:p>
            <a:pPr>
              <a:defRPr/>
            </a:pPr>
            <a:endParaRPr lang="en-US" altLang="zh-CN" dirty="0"/>
          </a:p>
          <a:p>
            <a:pPr>
              <a:defRPr/>
            </a:pPr>
            <a:r>
              <a:rPr lang="en-US" altLang="zh-CN" dirty="0"/>
              <a:t>The combined structural and functional studies strongly suggest that </a:t>
            </a:r>
            <a:r>
              <a:rPr lang="en-US" altLang="zh-CN" dirty="0" err="1"/>
              <a:t>PDRP</a:t>
            </a:r>
            <a:r>
              <a:rPr lang="en-US" altLang="zh-CN" dirty="0"/>
              <a:t> contains a single active site that catalyzes both phosphorylation and </a:t>
            </a:r>
            <a:r>
              <a:rPr lang="en-US" altLang="zh-CN" dirty="0" err="1"/>
              <a:t>dephosphorylation</a:t>
            </a:r>
            <a:r>
              <a:rPr lang="en-US" altLang="zh-CN" dirty="0"/>
              <a:t>.</a:t>
            </a:r>
            <a:endParaRPr lang="zh-CN" altLang="en-US" dirty="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9358075-635E-475D-AA1B-7450F29BCB9C}" type="slidenum">
              <a:rPr lang="zh-CN" altLang="en-US" sz="1800" smtClean="0">
                <a:solidFill>
                  <a:srgbClr val="000000"/>
                </a:solidFill>
              </a:rPr>
              <a:pPr/>
              <a:t>16</a:t>
            </a:fld>
            <a:endParaRPr lang="zh-CN" altLang="en-US" sz="1800" smtClean="0">
              <a:solidFill>
                <a:srgbClr val="000000"/>
              </a:solidFill>
            </a:endParaRPr>
          </a:p>
        </p:txBody>
      </p:sp>
    </p:spTree>
    <p:extLst>
      <p:ext uri="{BB962C8B-B14F-4D97-AF65-F5344CB8AC3E}">
        <p14:creationId xmlns:p14="http://schemas.microsoft.com/office/powerpoint/2010/main" val="1028253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RP</a:t>
            </a:r>
            <a:r>
              <a:rPr lang="zh-CN" altLang="en-US" dirty="0" smtClean="0"/>
              <a:t>在</a:t>
            </a:r>
            <a:r>
              <a:rPr lang="zh-CN" altLang="en-US" dirty="0" smtClean="0">
                <a:solidFill>
                  <a:srgbClr val="C00000"/>
                </a:solidFill>
              </a:rPr>
              <a:t>植物中</a:t>
            </a:r>
            <a:r>
              <a:rPr lang="zh-CN" altLang="en-US" dirty="0" smtClean="0"/>
              <a:t>研究相对较少，目前只有在玉米和拟南芥中克隆到，我们课题组已克隆到两个水稻</a:t>
            </a:r>
            <a:r>
              <a:rPr lang="en-US" altLang="zh-CN" dirty="0" smtClean="0"/>
              <a:t>RP</a:t>
            </a:r>
            <a:r>
              <a:rPr lang="zh-CN" altLang="en-US" dirty="0" smtClean="0"/>
              <a:t>的转录本</a:t>
            </a:r>
            <a:endParaRPr lang="zh-CN" altLang="en-US" dirty="0"/>
          </a:p>
        </p:txBody>
      </p:sp>
      <p:sp>
        <p:nvSpPr>
          <p:cNvPr id="4" name="灯片编号占位符 3"/>
          <p:cNvSpPr>
            <a:spLocks noGrp="1"/>
          </p:cNvSpPr>
          <p:nvPr>
            <p:ph type="sldNum" sz="quarter" idx="10"/>
          </p:nvPr>
        </p:nvSpPr>
        <p:spPr/>
        <p:txBody>
          <a:bodyPr/>
          <a:lstStyle/>
          <a:p>
            <a:fld id="{2DF20FEF-50FB-4A52-8722-97131F7A93CD}" type="slidenum">
              <a:rPr lang="zh-CN" altLang="en-US" smtClean="0"/>
              <a:t>17</a:t>
            </a:fld>
            <a:endParaRPr lang="zh-CN" altLang="en-US"/>
          </a:p>
        </p:txBody>
      </p:sp>
    </p:spTree>
    <p:extLst>
      <p:ext uri="{BB962C8B-B14F-4D97-AF65-F5344CB8AC3E}">
        <p14:creationId xmlns:p14="http://schemas.microsoft.com/office/powerpoint/2010/main" val="3250086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拟南芥中：</a:t>
            </a:r>
            <a:r>
              <a:rPr lang="en-US" altLang="zh-CN" sz="1200" dirty="0" smtClean="0"/>
              <a:t>Cytosolic PPDK and PCK1 are coordinately expressed following seed germination</a:t>
            </a:r>
            <a:endParaRPr lang="zh-CN" altLang="en-US" sz="1200" dirty="0" smtClean="0"/>
          </a:p>
          <a:p>
            <a:endParaRPr lang="zh-CN" altLang="en-US" dirty="0"/>
          </a:p>
        </p:txBody>
      </p:sp>
      <p:sp>
        <p:nvSpPr>
          <p:cNvPr id="4" name="灯片编号占位符 3"/>
          <p:cNvSpPr>
            <a:spLocks noGrp="1"/>
          </p:cNvSpPr>
          <p:nvPr>
            <p:ph type="sldNum" sz="quarter" idx="10"/>
          </p:nvPr>
        </p:nvSpPr>
        <p:spPr/>
        <p:txBody>
          <a:bodyPr/>
          <a:lstStyle/>
          <a:p>
            <a:fld id="{BF11FF7D-B6A9-45E2-A346-73AD21F22FBE}" type="slidenum">
              <a:rPr lang="zh-CN" altLang="en-US" smtClean="0"/>
              <a:t>18</a:t>
            </a:fld>
            <a:endParaRPr lang="zh-CN" altLang="en-US"/>
          </a:p>
        </p:txBody>
      </p:sp>
    </p:spTree>
    <p:extLst>
      <p:ext uri="{BB962C8B-B14F-4D97-AF65-F5344CB8AC3E}">
        <p14:creationId xmlns:p14="http://schemas.microsoft.com/office/powerpoint/2010/main" val="1816436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构建载体用的</a:t>
            </a:r>
            <a:r>
              <a:rPr lang="en-US" altLang="zh-CN" dirty="0" smtClean="0"/>
              <a:t>PPDKA.1</a:t>
            </a:r>
            <a:endParaRPr lang="zh-CN" altLang="en-US" dirty="0"/>
          </a:p>
        </p:txBody>
      </p:sp>
      <p:sp>
        <p:nvSpPr>
          <p:cNvPr id="4" name="灯片编号占位符 3"/>
          <p:cNvSpPr>
            <a:spLocks noGrp="1"/>
          </p:cNvSpPr>
          <p:nvPr>
            <p:ph type="sldNum" sz="quarter" idx="10"/>
          </p:nvPr>
        </p:nvSpPr>
        <p:spPr/>
        <p:txBody>
          <a:bodyPr/>
          <a:lstStyle/>
          <a:p>
            <a:fld id="{54446CE3-4FB1-440A-93FD-DC39E59D8C97}" type="slidenum">
              <a:rPr lang="zh-CN" altLang="en-US" smtClean="0"/>
              <a:t>19</a:t>
            </a:fld>
            <a:endParaRPr lang="zh-CN" altLang="en-US"/>
          </a:p>
        </p:txBody>
      </p:sp>
    </p:spTree>
    <p:extLst>
      <p:ext uri="{BB962C8B-B14F-4D97-AF65-F5344CB8AC3E}">
        <p14:creationId xmlns:p14="http://schemas.microsoft.com/office/powerpoint/2010/main" val="3464393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水稻的</a:t>
            </a:r>
            <a:r>
              <a:rPr lang="en-US" altLang="zh-CN" sz="1200" i="1" dirty="0" err="1" smtClean="0"/>
              <a:t>ppdkB</a:t>
            </a:r>
            <a:r>
              <a:rPr lang="en-US" altLang="zh-CN" sz="1200" dirty="0" smtClean="0"/>
              <a:t> mutant</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左图：</a:t>
            </a:r>
            <a:r>
              <a:rPr lang="en-US" altLang="zh-CN" sz="1200" dirty="0" smtClean="0"/>
              <a:t>Cross-sections of normal kernel and </a:t>
            </a:r>
            <a:r>
              <a:rPr lang="en-US" altLang="zh-CN" sz="1200" i="1" dirty="0" err="1" smtClean="0"/>
              <a:t>ppdkb</a:t>
            </a:r>
            <a:r>
              <a:rPr lang="en-US" altLang="zh-CN" sz="1200" dirty="0" smtClean="0"/>
              <a:t> mutant</a:t>
            </a:r>
            <a:endParaRPr lang="zh-CN" alt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右图：</a:t>
            </a:r>
            <a:r>
              <a:rPr lang="en-US" altLang="zh-CN" sz="1200" dirty="0" smtClean="0"/>
              <a:t>SEM analyses of normal and floury endosperms</a:t>
            </a:r>
            <a:endParaRPr lang="zh-CN" altLang="en-US" sz="1200" dirty="0" smtClean="0"/>
          </a:p>
          <a:p>
            <a:endParaRPr lang="zh-CN" altLang="en-US" dirty="0"/>
          </a:p>
        </p:txBody>
      </p:sp>
      <p:sp>
        <p:nvSpPr>
          <p:cNvPr id="4" name="灯片编号占位符 3"/>
          <p:cNvSpPr>
            <a:spLocks noGrp="1"/>
          </p:cNvSpPr>
          <p:nvPr>
            <p:ph type="sldNum" sz="quarter" idx="10"/>
          </p:nvPr>
        </p:nvSpPr>
        <p:spPr/>
        <p:txBody>
          <a:bodyPr/>
          <a:lstStyle/>
          <a:p>
            <a:fld id="{BF11FF7D-B6A9-45E2-A346-73AD21F22FBE}" type="slidenum">
              <a:rPr lang="zh-CN" altLang="en-US" smtClean="0"/>
              <a:t>20</a:t>
            </a:fld>
            <a:endParaRPr lang="zh-CN" altLang="en-US"/>
          </a:p>
        </p:txBody>
      </p:sp>
    </p:spTree>
    <p:extLst>
      <p:ext uri="{BB962C8B-B14F-4D97-AF65-F5344CB8AC3E}">
        <p14:creationId xmlns:p14="http://schemas.microsoft.com/office/powerpoint/2010/main" val="3433366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PPDK</a:t>
            </a:r>
            <a:r>
              <a:rPr lang="zh-CN" altLang="en-US" dirty="0" smtClean="0"/>
              <a:t>和</a:t>
            </a:r>
            <a:r>
              <a:rPr lang="en-US" altLang="zh-CN" dirty="0" smtClean="0"/>
              <a:t>RP</a:t>
            </a:r>
            <a:r>
              <a:rPr lang="zh-CN" altLang="en-US" dirty="0" smtClean="0"/>
              <a:t>的</a:t>
            </a:r>
            <a:r>
              <a:rPr lang="en-US" altLang="zh-CN" dirty="0" smtClean="0"/>
              <a:t>RNAi</a:t>
            </a:r>
            <a:r>
              <a:rPr lang="zh-CN" altLang="en-US" dirty="0" smtClean="0"/>
              <a:t>株系 表型 差异 只表现在种子上。</a:t>
            </a:r>
            <a:endParaRPr lang="en-US" altLang="zh-CN" dirty="0" smtClean="0"/>
          </a:p>
          <a:p>
            <a:r>
              <a:rPr lang="en-US" altLang="zh-CN" dirty="0" smtClean="0"/>
              <a:t>RP</a:t>
            </a:r>
            <a:r>
              <a:rPr lang="zh-CN" altLang="en-US" dirty="0" smtClean="0"/>
              <a:t>被</a:t>
            </a:r>
            <a:r>
              <a:rPr lang="en-US" altLang="zh-CN" dirty="0" smtClean="0"/>
              <a:t>knock down</a:t>
            </a:r>
            <a:r>
              <a:rPr lang="zh-CN" altLang="en-US" dirty="0" smtClean="0"/>
              <a:t>后表型与之前已报道的</a:t>
            </a:r>
            <a:r>
              <a:rPr lang="en-US" altLang="zh-CN" dirty="0" smtClean="0"/>
              <a:t>PPDKB</a:t>
            </a:r>
            <a:r>
              <a:rPr lang="zh-CN" altLang="en-US" dirty="0" smtClean="0"/>
              <a:t>突变体表型一致。</a:t>
            </a:r>
            <a:endParaRPr lang="en-US" altLang="zh-CN" dirty="0" smtClean="0"/>
          </a:p>
          <a:p>
            <a:r>
              <a:rPr lang="en-US" altLang="zh-CN" dirty="0" smtClean="0"/>
              <a:t>UBI promoter</a:t>
            </a:r>
            <a:r>
              <a:rPr lang="zh-CN" altLang="en-US" dirty="0" smtClean="0"/>
              <a:t>是整株水平上</a:t>
            </a:r>
            <a:r>
              <a:rPr lang="en-US" altLang="zh-CN" dirty="0" err="1" smtClean="0"/>
              <a:t>RNi</a:t>
            </a:r>
            <a:r>
              <a:rPr lang="zh-CN" altLang="en-US" dirty="0" smtClean="0"/>
              <a:t>，</a:t>
            </a:r>
            <a:r>
              <a:rPr lang="en-US" altLang="zh-CN" dirty="0" smtClean="0"/>
              <a:t>GluA2 promoter</a:t>
            </a:r>
            <a:r>
              <a:rPr lang="zh-CN" altLang="en-US" dirty="0" smtClean="0"/>
              <a:t>是只在种子中发挥</a:t>
            </a:r>
            <a:r>
              <a:rPr lang="en-US" altLang="zh-CN" dirty="0" err="1" smtClean="0"/>
              <a:t>RNi</a:t>
            </a:r>
            <a:r>
              <a:rPr lang="zh-CN" altLang="en-US" dirty="0" smtClean="0"/>
              <a:t>效果</a:t>
            </a:r>
            <a:r>
              <a:rPr lang="en-US" altLang="zh-CN" dirty="0" smtClean="0"/>
              <a:t> </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2DF20FEF-50FB-4A52-8722-97131F7A93CD}" type="slidenum">
              <a:rPr lang="zh-CN" altLang="en-US" smtClean="0"/>
              <a:t>23</a:t>
            </a:fld>
            <a:endParaRPr lang="zh-CN" altLang="en-US"/>
          </a:p>
        </p:txBody>
      </p:sp>
    </p:spTree>
    <p:extLst>
      <p:ext uri="{BB962C8B-B14F-4D97-AF65-F5344CB8AC3E}">
        <p14:creationId xmlns:p14="http://schemas.microsoft.com/office/powerpoint/2010/main" val="19145307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4075" y="2979738"/>
            <a:ext cx="5299075"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755650" y="1557338"/>
            <a:ext cx="7772400" cy="1325562"/>
          </a:xfrm>
        </p:spPr>
        <p:txBody>
          <a:bodyPr/>
          <a:lstStyle>
            <a:lvl1pPr algn="ctr">
              <a:defRPr sz="4800" b="0">
                <a:solidFill>
                  <a:srgbClr val="006600"/>
                </a:solidFill>
                <a:ea typeface="华文新魏" charset="-122"/>
              </a:defRPr>
            </a:lvl1pPr>
          </a:lstStyle>
          <a:p>
            <a:pPr lvl="0"/>
            <a:r>
              <a:rPr lang="zh-CN" altLang="en-US" noProof="0" smtClean="0"/>
              <a:t>单击此处编辑母版标题样式</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sz="2800"/>
            </a:lvl1pPr>
          </a:lstStyle>
          <a:p>
            <a:pPr lvl="0"/>
            <a:r>
              <a:rPr lang="zh-CN" altLang="en-US" noProof="0" smtClean="0"/>
              <a:t>单击此处编辑母版副标题样式</a:t>
            </a:r>
          </a:p>
        </p:txBody>
      </p:sp>
      <p:sp>
        <p:nvSpPr>
          <p:cNvPr id="5" name="Rectangle 4"/>
          <p:cNvSpPr>
            <a:spLocks noGrp="1" noChangeArrowheads="1"/>
          </p:cNvSpPr>
          <p:nvPr>
            <p:ph type="dt" sz="half" idx="10"/>
          </p:nvPr>
        </p:nvSpPr>
        <p:spPr/>
        <p:txBody>
          <a:bodyPr/>
          <a:lstStyle>
            <a:lvl1pPr>
              <a:defRPr/>
            </a:lvl1pPr>
          </a:lstStyle>
          <a:p>
            <a:fld id="{530820CF-B880-4189-942D-D702A7CBA730}" type="datetimeFigureOut">
              <a:rPr lang="zh-CN" altLang="en-US" smtClean="0"/>
              <a:t>2016/8/3</a:t>
            </a:fld>
            <a:endParaRPr lang="zh-CN" altLang="en-US"/>
          </a:p>
        </p:txBody>
      </p:sp>
      <p:sp>
        <p:nvSpPr>
          <p:cNvPr id="6" name="Rectangle 5"/>
          <p:cNvSpPr>
            <a:spLocks noGrp="1" noChangeArrowheads="1"/>
          </p:cNvSpPr>
          <p:nvPr>
            <p:ph type="ftr" sz="quarter" idx="11"/>
          </p:nvPr>
        </p:nvSpPr>
        <p:spPr/>
        <p:txBody>
          <a:bodyPr/>
          <a:lstStyle>
            <a:lvl1pPr>
              <a:defRPr/>
            </a:lvl1pPr>
          </a:lstStyle>
          <a:p>
            <a:endParaRPr lang="zh-CN" altLang="en-US"/>
          </a:p>
        </p:txBody>
      </p:sp>
      <p:sp>
        <p:nvSpPr>
          <p:cNvPr id="7" name="Rectangle 6"/>
          <p:cNvSpPr>
            <a:spLocks noGrp="1" noChangeArrowheads="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00805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t>2016/8/3</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685510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t>2016/8/3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86255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t>2016/8/3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5031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t>2016/8/3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01932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t>2016/8/3</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57376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t>2016/8/3</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946952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t>2016/8/3</a:t>
            </a:fld>
            <a:endParaRPr lang="zh-CN" altLang="en-US"/>
          </a:p>
        </p:txBody>
      </p:sp>
      <p:sp>
        <p:nvSpPr>
          <p:cNvPr id="8" name="Rectangle 5"/>
          <p:cNvSpPr>
            <a:spLocks noGrp="1" noChangeArrowheads="1"/>
          </p:cNvSpPr>
          <p:nvPr>
            <p:ph type="ftr" sz="quarter" idx="11"/>
          </p:nvPr>
        </p:nvSpPr>
        <p:spPr>
          <a:ln/>
        </p:spPr>
        <p:txBody>
          <a:bodyPr/>
          <a:lstStyle>
            <a:lvl1pPr>
              <a:defRPr/>
            </a:lvl1pPr>
          </a:lstStyle>
          <a:p>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105278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t>2016/8/3</a:t>
            </a:fld>
            <a:endParaRPr lang="zh-CN" altLang="en-US"/>
          </a:p>
        </p:txBody>
      </p:sp>
      <p:sp>
        <p:nvSpPr>
          <p:cNvPr id="4" name="Rectangle 5"/>
          <p:cNvSpPr>
            <a:spLocks noGrp="1" noChangeArrowheads="1"/>
          </p:cNvSpPr>
          <p:nvPr>
            <p:ph type="ftr" sz="quarter" idx="11"/>
          </p:nvPr>
        </p:nvSpPr>
        <p:spPr>
          <a:ln/>
        </p:spPr>
        <p:txBody>
          <a:bodyPr/>
          <a:lstStyle>
            <a:lvl1pPr>
              <a:defRPr/>
            </a:lvl1pPr>
          </a:lstStyle>
          <a:p>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006390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t>2016/8/3</a:t>
            </a:fld>
            <a:endParaRPr lang="zh-CN" altLang="en-US"/>
          </a:p>
        </p:txBody>
      </p:sp>
      <p:sp>
        <p:nvSpPr>
          <p:cNvPr id="3" name="Rectangle 5"/>
          <p:cNvSpPr>
            <a:spLocks noGrp="1" noChangeArrowheads="1"/>
          </p:cNvSpPr>
          <p:nvPr>
            <p:ph type="ftr" sz="quarter" idx="11"/>
          </p:nvPr>
        </p:nvSpPr>
        <p:spPr>
          <a:ln/>
        </p:spPr>
        <p:txBody>
          <a:bodyPr/>
          <a:lstStyle>
            <a:lvl1pPr>
              <a:defRPr/>
            </a:lvl1pPr>
          </a:lstStyle>
          <a:p>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848944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矩形 1"/>
          <p:cNvSpPr/>
          <p:nvPr/>
        </p:nvSpPr>
        <p:spPr>
          <a:xfrm>
            <a:off x="395288" y="0"/>
            <a:ext cx="8497887" cy="155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p>
        </p:txBody>
      </p:sp>
    </p:spTree>
    <p:extLst>
      <p:ext uri="{BB962C8B-B14F-4D97-AF65-F5344CB8AC3E}">
        <p14:creationId xmlns:p14="http://schemas.microsoft.com/office/powerpoint/2010/main" val="2816300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t>2016/8/3</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499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a:defRPr sz="1400"/>
            </a:lvl1pPr>
          </a:lstStyle>
          <a:p>
            <a:fld id="{530820CF-B880-4189-942D-D702A7CBA730}" type="datetimeFigureOut">
              <a:rPr lang="zh-CN" altLang="en-US" smtClean="0"/>
              <a:t>2016/8/3</a:t>
            </a:fld>
            <a:endParaRPr lang="zh-CN"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algn="ctr">
              <a:defRPr sz="1400"/>
            </a:lvl1pPr>
          </a:lstStyle>
          <a:p>
            <a:endParaRPr lang="zh-CN"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algn="r">
              <a:defRPr sz="1400"/>
            </a:lvl1pPr>
          </a:lstStyle>
          <a:p>
            <a:fld id="{0C913308-F349-4B6D-A68A-DD1791B4A57B}" type="slidenum">
              <a:rPr lang="zh-CN" altLang="en-US" smtClean="0"/>
              <a:t>‹#›</a:t>
            </a:fld>
            <a:endParaRPr lang="zh-CN" altLang="en-US"/>
          </a:p>
        </p:txBody>
      </p:sp>
      <p:pic>
        <p:nvPicPr>
          <p:cNvPr id="1031" name="Picture 8" descr="0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308850" y="115888"/>
            <a:ext cx="1403350"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08007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spcBef>
          <a:spcPct val="0"/>
        </a:spcBef>
        <a:spcAft>
          <a:spcPct val="0"/>
        </a:spcAft>
        <a:defRPr sz="4000" b="1" kern="1200">
          <a:solidFill>
            <a:srgbClr val="009900"/>
          </a:solidFill>
          <a:effectLst>
            <a:outerShdw blurRad="38100" dist="38100" dir="2700000" algn="tl">
              <a:srgbClr val="C0C0C0"/>
            </a:outerShdw>
          </a:effectLst>
          <a:latin typeface="+mj-lt"/>
          <a:ea typeface="+mj-ea"/>
          <a:cs typeface="+mj-cs"/>
        </a:defRPr>
      </a:lvl1pPr>
      <a:lvl2pPr algn="l" rtl="0" eaLnBrk="1" fontAlgn="base" hangingPunct="1">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2pPr>
      <a:lvl3pPr algn="l" rtl="0" eaLnBrk="1" fontAlgn="base" hangingPunct="1">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3pPr>
      <a:lvl4pPr algn="l" rtl="0" eaLnBrk="1" fontAlgn="base" hangingPunct="1">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4pPr>
      <a:lvl5pPr algn="l" rtl="0" eaLnBrk="1" fontAlgn="base" hangingPunct="1">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5pPr>
      <a:lvl6pPr marL="457200" algn="l" rtl="0" eaLnBrk="1" fontAlgn="base" hangingPunct="1">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algn="l" rtl="0" eaLnBrk="1" fontAlgn="base" hangingPunct="1">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algn="l" rtl="0" eaLnBrk="1" fontAlgn="base" hangingPunct="1">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algn="l" rtl="0" eaLnBrk="1" fontAlgn="base" hangingPunct="1">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p:titleStyle>
    <p:bodyStyle>
      <a:lvl1pPr marL="342900" indent="-342900" algn="l" rtl="0" eaLnBrk="1" fontAlgn="base" hangingPunct="1">
        <a:spcBef>
          <a:spcPct val="20000"/>
        </a:spcBef>
        <a:spcAft>
          <a:spcPct val="0"/>
        </a:spcAft>
        <a:buChar char="•"/>
        <a:defRPr sz="3200" b="1" kern="1200">
          <a:solidFill>
            <a:srgbClr val="333399"/>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har char="–"/>
        <a:defRPr sz="2800" b="1" kern="1200">
          <a:solidFill>
            <a:schemeClr val="tx1"/>
          </a:solidFill>
          <a:effectLst>
            <a:outerShdw blurRad="38100" dist="38100" dir="2700000" algn="tl">
              <a:srgbClr val="C0C0C0"/>
            </a:outerShdw>
          </a:effectLst>
          <a:latin typeface="+mn-lt"/>
          <a:ea typeface="楷体_GB2312" charset="-122"/>
          <a:cs typeface="楷体_GB2312"/>
        </a:defRPr>
      </a:lvl2pPr>
      <a:lvl3pPr marL="1143000" indent="-228600" algn="l" rtl="0" eaLnBrk="1" fontAlgn="base" hangingPunct="1">
        <a:spcBef>
          <a:spcPct val="20000"/>
        </a:spcBef>
        <a:spcAft>
          <a:spcPct val="0"/>
        </a:spcAft>
        <a:buChar char="•"/>
        <a:defRPr sz="2400" b="1" kern="1200">
          <a:solidFill>
            <a:schemeClr val="tx1"/>
          </a:solidFill>
          <a:effectLst>
            <a:outerShdw blurRad="38100" dist="38100" dir="2700000" algn="tl">
              <a:srgbClr val="C0C0C0"/>
            </a:outerShdw>
          </a:effectLst>
          <a:latin typeface="+mn-lt"/>
          <a:ea typeface="+mj-ea"/>
          <a:cs typeface="楷体_GB2312"/>
        </a:defRPr>
      </a:lvl3pPr>
      <a:lvl4pPr marL="1600200" indent="-228600" algn="l" rtl="0" eaLnBrk="1" fontAlgn="base" hangingPunct="1">
        <a:spcBef>
          <a:spcPct val="20000"/>
        </a:spcBef>
        <a:spcAft>
          <a:spcPct val="0"/>
        </a:spcAft>
        <a:buChar char="–"/>
        <a:defRPr sz="2000" b="1" kern="1200">
          <a:solidFill>
            <a:schemeClr val="tx1"/>
          </a:solidFill>
          <a:effectLst>
            <a:outerShdw blurRad="38100" dist="38100" dir="2700000" algn="tl">
              <a:srgbClr val="C0C0C0"/>
            </a:outerShdw>
          </a:effectLst>
          <a:latin typeface="+mn-lt"/>
          <a:ea typeface="+mj-ea"/>
          <a:cs typeface="楷体_GB2312"/>
        </a:defRPr>
      </a:lvl4pPr>
      <a:lvl5pPr marL="2057400" indent="-228600" algn="l" rtl="0" eaLnBrk="1" fontAlgn="base" hangingPunct="1">
        <a:spcBef>
          <a:spcPct val="20000"/>
        </a:spcBef>
        <a:spcAft>
          <a:spcPct val="0"/>
        </a:spcAft>
        <a:buChar char="»"/>
        <a:defRPr sz="2000" b="1" kern="1200">
          <a:solidFill>
            <a:schemeClr val="tx1"/>
          </a:solidFill>
          <a:effectLst>
            <a:outerShdw blurRad="38100" dist="38100" dir="2700000" algn="tl">
              <a:srgbClr val="C0C0C0"/>
            </a:outerShdw>
          </a:effectLst>
          <a:latin typeface="+mn-lt"/>
          <a:ea typeface="+mj-ea"/>
          <a:cs typeface="楷体_GB2312"/>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 Id="rId4" Type="http://schemas.openxmlformats.org/officeDocument/2006/relationships/image" Target="../media/image30.jp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2" Type="http://schemas.openxmlformats.org/officeDocument/2006/relationships/image" Target="../media/image43.tif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5.tiff"/><Relationship Id="rId7" Type="http://schemas.microsoft.com/office/2007/relationships/hdphoto" Target="../media/hdphoto1.wdp"/><Relationship Id="rId2" Type="http://schemas.openxmlformats.org/officeDocument/2006/relationships/image" Target="../media/image44.tiff"/><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tif"/><Relationship Id="rId4" Type="http://schemas.openxmlformats.org/officeDocument/2006/relationships/image" Target="../media/image46.tif"/></Relationships>
</file>

<file path=ppt/slides/_rels/slide23.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0.tiff"/></Relationships>
</file>

<file path=ppt/slides/_rels/slide24.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2.ti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56.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3" Type="http://schemas.openxmlformats.org/officeDocument/2006/relationships/image" Target="../media/image57.jpeg"/><Relationship Id="rId7" Type="http://schemas.openxmlformats.org/officeDocument/2006/relationships/image" Target="../media/image61.png"/><Relationship Id="rId12" Type="http://schemas.openxmlformats.org/officeDocument/2006/relationships/image" Target="../media/image66.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5" Type="http://schemas.openxmlformats.org/officeDocument/2006/relationships/image" Target="../media/image6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 Id="rId14" Type="http://schemas.openxmlformats.org/officeDocument/2006/relationships/image" Target="../media/image68.png"/></Relationships>
</file>

<file path=ppt/slides/_rels/slide29.xml.rels><?xml version="1.0" encoding="UTF-8" standalone="yes"?>
<Relationships xmlns="http://schemas.openxmlformats.org/package/2006/relationships"><Relationship Id="rId2" Type="http://schemas.openxmlformats.org/officeDocument/2006/relationships/image" Target="../media/image70.tif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74.png"/><Relationship Id="rId11" Type="http://schemas.openxmlformats.org/officeDocument/2006/relationships/image" Target="../media/image79.tiff"/><Relationship Id="rId5" Type="http://schemas.openxmlformats.org/officeDocument/2006/relationships/image" Target="../media/image73.png"/><Relationship Id="rId10" Type="http://schemas.openxmlformats.org/officeDocument/2006/relationships/image" Target="../media/image78.tiff"/><Relationship Id="rId4" Type="http://schemas.openxmlformats.org/officeDocument/2006/relationships/image" Target="../media/image72.png"/><Relationship Id="rId9" Type="http://schemas.openxmlformats.org/officeDocument/2006/relationships/image" Target="../media/image77.tiff"/></Relationships>
</file>

<file path=ppt/slides/_rels/slide3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32.xml.rels><?xml version="1.0" encoding="UTF-8" standalone="yes"?>
<Relationships xmlns="http://schemas.openxmlformats.org/package/2006/relationships"><Relationship Id="rId3" Type="http://schemas.openxmlformats.org/officeDocument/2006/relationships/image" Target="../media/image82.tif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83.jpeg"/></Relationships>
</file>

<file path=ppt/slides/_rels/slide33.xml.rels><?xml version="1.0" encoding="UTF-8" standalone="yes"?>
<Relationships xmlns="http://schemas.openxmlformats.org/package/2006/relationships"><Relationship Id="rId3" Type="http://schemas.openxmlformats.org/officeDocument/2006/relationships/image" Target="../media/image84.tif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85.tiff"/></Relationships>
</file>

<file path=ppt/slides/_rels/slide34.xml.rels><?xml version="1.0" encoding="UTF-8" standalone="yes"?>
<Relationships xmlns="http://schemas.openxmlformats.org/package/2006/relationships"><Relationship Id="rId3" Type="http://schemas.openxmlformats.org/officeDocument/2006/relationships/image" Target="../media/image86.tif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7.tif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93.png"/><Relationship Id="rId5" Type="http://schemas.openxmlformats.org/officeDocument/2006/relationships/image" Target="../media/image92.jpeg"/><Relationship Id="rId4" Type="http://schemas.openxmlformats.org/officeDocument/2006/relationships/image" Target="../media/image91.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5"/>
          <p:cNvSpPr>
            <a:spLocks noGrp="1" noChangeArrowheads="1"/>
          </p:cNvSpPr>
          <p:nvPr>
            <p:ph type="ctrTitle"/>
          </p:nvPr>
        </p:nvSpPr>
        <p:spPr>
          <a:xfrm>
            <a:off x="1147211" y="1174205"/>
            <a:ext cx="7315200" cy="1470025"/>
          </a:xfrm>
        </p:spPr>
        <p:txBody>
          <a:bodyPr/>
          <a:lstStyle/>
          <a:p>
            <a:r>
              <a:rPr lang="en-US" altLang="zh-CN" sz="4000" b="1" dirty="0">
                <a:effectLst/>
              </a:rPr>
              <a:t>C4</a:t>
            </a:r>
            <a:r>
              <a:rPr lang="zh-CN" altLang="en-US" sz="4000" b="1" dirty="0">
                <a:effectLst/>
              </a:rPr>
              <a:t>植物关键酶</a:t>
            </a:r>
            <a:r>
              <a:rPr lang="en-US" altLang="zh-CN" sz="4000" b="1" dirty="0">
                <a:effectLst/>
              </a:rPr>
              <a:t>PPDK</a:t>
            </a:r>
            <a:r>
              <a:rPr lang="zh-CN" altLang="en-US" sz="4000" b="1" dirty="0">
                <a:effectLst/>
              </a:rPr>
              <a:t>在叶绿体和种子发育过程中的作用研究</a:t>
            </a:r>
            <a:endParaRPr lang="zh-CN" altLang="en-US" sz="4000" b="1" dirty="0"/>
          </a:p>
        </p:txBody>
      </p:sp>
      <p:sp>
        <p:nvSpPr>
          <p:cNvPr id="5" name="副标题 4"/>
          <p:cNvSpPr>
            <a:spLocks noGrp="1"/>
          </p:cNvSpPr>
          <p:nvPr>
            <p:ph type="subTitle" idx="1"/>
          </p:nvPr>
        </p:nvSpPr>
        <p:spPr>
          <a:xfrm>
            <a:off x="1691680" y="4221088"/>
            <a:ext cx="6400800" cy="1752600"/>
          </a:xfrm>
        </p:spPr>
        <p:txBody>
          <a:bodyPr/>
          <a:lstStyle/>
          <a:p>
            <a:r>
              <a:rPr lang="zh-CN" altLang="en-US" sz="3600" dirty="0" smtClean="0"/>
              <a:t>王 柏 臣</a:t>
            </a:r>
            <a:endParaRPr lang="en-US" altLang="zh-CN" sz="3600" dirty="0" smtClean="0"/>
          </a:p>
          <a:p>
            <a:endParaRPr lang="en-US" altLang="zh-CN" dirty="0" smtClean="0"/>
          </a:p>
          <a:p>
            <a:r>
              <a:rPr lang="en-US" altLang="zh-CN" sz="2400" dirty="0" smtClean="0"/>
              <a:t>2016.8.4 </a:t>
            </a:r>
            <a:r>
              <a:rPr lang="zh-CN" altLang="en-US" sz="2400" dirty="0"/>
              <a:t>哈尔滨</a:t>
            </a:r>
            <a:r>
              <a:rPr lang="en-US" altLang="zh-CN" sz="2400" dirty="0" smtClean="0"/>
              <a:t> </a:t>
            </a:r>
            <a:endParaRPr lang="zh-CN" altLang="en-US" sz="2400" dirty="0"/>
          </a:p>
        </p:txBody>
      </p:sp>
    </p:spTree>
    <p:extLst>
      <p:ext uri="{BB962C8B-B14F-4D97-AF65-F5344CB8AC3E}">
        <p14:creationId xmlns:p14="http://schemas.microsoft.com/office/powerpoint/2010/main" val="17950974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3"/>
          <p:cNvSpPr txBox="1">
            <a:spLocks/>
          </p:cNvSpPr>
          <p:nvPr/>
        </p:nvSpPr>
        <p:spPr bwMode="auto">
          <a:xfrm>
            <a:off x="611188" y="704850"/>
            <a:ext cx="807561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defPPr>
              <a:defRPr lang="zh-CN"/>
            </a:defPPr>
            <a:lvl1pPr eaLnBrk="1" hangingPunct="1">
              <a:defRPr sz="3200" b="1">
                <a:solidFill>
                  <a:srgbClr val="009900"/>
                </a:solidFill>
                <a:effectLst>
                  <a:outerShdw blurRad="38100" dist="38100" dir="2700000" algn="tl">
                    <a:srgbClr val="C0C0C0"/>
                  </a:outerShdw>
                </a:effectLst>
                <a:latin typeface="楷体" panose="02010609060101010101" pitchFamily="49" charset="-122"/>
                <a:ea typeface="楷体" panose="02010609060101010101" pitchFamily="49" charset="-122"/>
                <a:cs typeface="+mj-cs"/>
              </a:defRPr>
            </a:lvl1pPr>
            <a:lvl2pPr>
              <a:defRPr sz="4000" b="1">
                <a:solidFill>
                  <a:srgbClr val="009900"/>
                </a:solidFill>
                <a:effectLst>
                  <a:outerShdw blurRad="38100" dist="38100" dir="2700000" algn="tl">
                    <a:srgbClr val="C0C0C0"/>
                  </a:outerShdw>
                </a:effectLst>
                <a:latin typeface="Arial" charset="0"/>
                <a:ea typeface="宋体" charset="-122"/>
              </a:defRPr>
            </a:lvl2pPr>
            <a:lvl3pPr>
              <a:defRPr sz="4000" b="1">
                <a:solidFill>
                  <a:srgbClr val="009900"/>
                </a:solidFill>
                <a:effectLst>
                  <a:outerShdw blurRad="38100" dist="38100" dir="2700000" algn="tl">
                    <a:srgbClr val="C0C0C0"/>
                  </a:outerShdw>
                </a:effectLst>
                <a:latin typeface="Arial" charset="0"/>
                <a:ea typeface="宋体" charset="-122"/>
              </a:defRPr>
            </a:lvl3pPr>
            <a:lvl4pPr>
              <a:defRPr sz="4000" b="1">
                <a:solidFill>
                  <a:srgbClr val="009900"/>
                </a:solidFill>
                <a:effectLst>
                  <a:outerShdw blurRad="38100" dist="38100" dir="2700000" algn="tl">
                    <a:srgbClr val="C0C0C0"/>
                  </a:outerShdw>
                </a:effectLst>
                <a:latin typeface="Arial" charset="0"/>
                <a:ea typeface="宋体" charset="-122"/>
              </a:defRPr>
            </a:lvl4pPr>
            <a:lvl5pPr>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pPr>
              <a:defRPr/>
            </a:pPr>
            <a:r>
              <a:rPr lang="zh-CN" altLang="en-US" dirty="0" smtClean="0"/>
              <a:t>光暗转换不影响</a:t>
            </a:r>
            <a:r>
              <a:rPr lang="en-US" altLang="zh-CN" dirty="0" smtClean="0"/>
              <a:t>PPDK</a:t>
            </a:r>
            <a:r>
              <a:rPr lang="zh-CN" altLang="en-US" dirty="0" smtClean="0"/>
              <a:t>活性</a:t>
            </a:r>
          </a:p>
        </p:txBody>
      </p:sp>
      <p:pic>
        <p:nvPicPr>
          <p:cNvPr id="27651" name="Picture 3"/>
          <p:cNvPicPr>
            <a:picLocks noChangeAspect="1" noChangeArrowheads="1"/>
          </p:cNvPicPr>
          <p:nvPr/>
        </p:nvPicPr>
        <p:blipFill>
          <a:blip r:embed="rId2">
            <a:extLst>
              <a:ext uri="{28A0092B-C50C-407E-A947-70E740481C1C}">
                <a14:useLocalDpi xmlns:a14="http://schemas.microsoft.com/office/drawing/2010/main" val="0"/>
              </a:ext>
            </a:extLst>
          </a:blip>
          <a:srcRect l="47485" t="4202" b="50775"/>
          <a:stretch>
            <a:fillRect/>
          </a:stretch>
        </p:blipFill>
        <p:spPr bwMode="auto">
          <a:xfrm>
            <a:off x="1547813" y="1412875"/>
            <a:ext cx="5832475" cy="4735513"/>
          </a:xfrm>
          <a:prstGeom prst="rect">
            <a:avLst/>
          </a:prstGeom>
          <a:noFill/>
          <a:ln>
            <a:noFill/>
          </a:ln>
          <a:effectLst/>
          <a:extLst>
            <a:ext uri="{909E8E84-426E-40DD-AFC4-6F175D3DCCD1}">
              <a14:hiddenFill xmlns:a14="http://schemas.microsoft.com/office/drawing/2010/main">
                <a:blipFill dpi="0" rotWithShape="0">
                  <a:blip/>
                  <a:srcRect l="47485" t="4202" b="50775"/>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矩形 3"/>
          <p:cNvSpPr/>
          <p:nvPr/>
        </p:nvSpPr>
        <p:spPr>
          <a:xfrm>
            <a:off x="4497431" y="6107113"/>
            <a:ext cx="4427984" cy="300082"/>
          </a:xfrm>
          <a:prstGeom prst="rect">
            <a:avLst/>
          </a:prstGeom>
          <a:noFill/>
          <a:ln w="3175">
            <a:noFill/>
          </a:ln>
        </p:spPr>
        <p:txBody>
          <a:bodyPr wrap="square" rtlCol="0">
            <a:spAutoFit/>
          </a:bodyPr>
          <a:lstStyle/>
          <a:p>
            <a:r>
              <a:rPr lang="en-US" altLang="zh-CN" sz="1350" b="1" dirty="0">
                <a:ea typeface="Arial Unicode MS" panose="020B0604020202020204" pitchFamily="34" charset="-122"/>
                <a:cs typeface="Arial Unicode MS" panose="020B0604020202020204" pitchFamily="34" charset="-122"/>
              </a:rPr>
              <a:t>Chen et al. 2014. </a:t>
            </a:r>
            <a:r>
              <a:rPr lang="en-US" altLang="zh-CN" sz="1350" b="1" i="1" dirty="0"/>
              <a:t>Plant physiology</a:t>
            </a:r>
            <a:r>
              <a:rPr lang="en-US" altLang="zh-CN" sz="1350" b="1" dirty="0"/>
              <a:t>, 165(2): 534-549</a:t>
            </a:r>
            <a:endParaRPr lang="zh-CN" altLang="en-US" sz="1350" b="1" dirty="0">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8187080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3"/>
          <p:cNvSpPr txBox="1">
            <a:spLocks/>
          </p:cNvSpPr>
          <p:nvPr/>
        </p:nvSpPr>
        <p:spPr bwMode="auto">
          <a:xfrm>
            <a:off x="611188" y="704850"/>
            <a:ext cx="807561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defPPr>
              <a:defRPr lang="zh-CN"/>
            </a:defPPr>
            <a:lvl1pPr eaLnBrk="1" hangingPunct="1">
              <a:defRPr sz="3200" b="1">
                <a:solidFill>
                  <a:srgbClr val="009900"/>
                </a:solidFill>
                <a:effectLst>
                  <a:outerShdw blurRad="38100" dist="38100" dir="2700000" algn="tl">
                    <a:srgbClr val="C0C0C0"/>
                  </a:outerShdw>
                </a:effectLst>
                <a:latin typeface="楷体" panose="02010609060101010101" pitchFamily="49" charset="-122"/>
                <a:ea typeface="楷体" panose="02010609060101010101" pitchFamily="49" charset="-122"/>
                <a:cs typeface="+mj-cs"/>
              </a:defRPr>
            </a:lvl1pPr>
            <a:lvl2pPr>
              <a:defRPr sz="4000" b="1">
                <a:solidFill>
                  <a:srgbClr val="009900"/>
                </a:solidFill>
                <a:effectLst>
                  <a:outerShdw blurRad="38100" dist="38100" dir="2700000" algn="tl">
                    <a:srgbClr val="C0C0C0"/>
                  </a:outerShdw>
                </a:effectLst>
                <a:latin typeface="Arial" charset="0"/>
                <a:ea typeface="宋体" charset="-122"/>
              </a:defRPr>
            </a:lvl2pPr>
            <a:lvl3pPr>
              <a:defRPr sz="4000" b="1">
                <a:solidFill>
                  <a:srgbClr val="009900"/>
                </a:solidFill>
                <a:effectLst>
                  <a:outerShdw blurRad="38100" dist="38100" dir="2700000" algn="tl">
                    <a:srgbClr val="C0C0C0"/>
                  </a:outerShdw>
                </a:effectLst>
                <a:latin typeface="Arial" charset="0"/>
                <a:ea typeface="宋体" charset="-122"/>
              </a:defRPr>
            </a:lvl3pPr>
            <a:lvl4pPr>
              <a:defRPr sz="4000" b="1">
                <a:solidFill>
                  <a:srgbClr val="009900"/>
                </a:solidFill>
                <a:effectLst>
                  <a:outerShdw blurRad="38100" dist="38100" dir="2700000" algn="tl">
                    <a:srgbClr val="C0C0C0"/>
                  </a:outerShdw>
                </a:effectLst>
                <a:latin typeface="Arial" charset="0"/>
                <a:ea typeface="宋体" charset="-122"/>
              </a:defRPr>
            </a:lvl4pPr>
            <a:lvl5pPr>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pPr>
              <a:defRPr/>
            </a:pPr>
            <a:r>
              <a:rPr lang="zh-CN" altLang="en-US" dirty="0" smtClean="0"/>
              <a:t>光强对</a:t>
            </a:r>
            <a:r>
              <a:rPr lang="en-US" altLang="zh-CN" dirty="0" smtClean="0"/>
              <a:t>PPDK</a:t>
            </a:r>
            <a:r>
              <a:rPr lang="zh-CN" altLang="en-US" dirty="0" smtClean="0"/>
              <a:t>活性的影响</a:t>
            </a:r>
          </a:p>
        </p:txBody>
      </p:sp>
      <p:pic>
        <p:nvPicPr>
          <p:cNvPr id="28675" name="Picture 3"/>
          <p:cNvPicPr>
            <a:picLocks noChangeAspect="1" noChangeArrowheads="1"/>
          </p:cNvPicPr>
          <p:nvPr/>
        </p:nvPicPr>
        <p:blipFill>
          <a:blip r:embed="rId2">
            <a:extLst>
              <a:ext uri="{28A0092B-C50C-407E-A947-70E740481C1C}">
                <a14:useLocalDpi xmlns:a14="http://schemas.microsoft.com/office/drawing/2010/main" val="0"/>
              </a:ext>
            </a:extLst>
          </a:blip>
          <a:srcRect t="58839" r="50000"/>
          <a:stretch>
            <a:fillRect/>
          </a:stretch>
        </p:blipFill>
        <p:spPr bwMode="auto">
          <a:xfrm>
            <a:off x="1403350" y="1557338"/>
            <a:ext cx="5905500" cy="4595812"/>
          </a:xfrm>
          <a:prstGeom prst="rect">
            <a:avLst/>
          </a:prstGeom>
          <a:noFill/>
          <a:ln>
            <a:noFill/>
          </a:ln>
          <a:effectLst/>
          <a:extLst>
            <a:ext uri="{909E8E84-426E-40DD-AFC4-6F175D3DCCD1}">
              <a14:hiddenFill xmlns:a14="http://schemas.microsoft.com/office/drawing/2010/main">
                <a:blipFill dpi="0" rotWithShape="0">
                  <a:blip/>
                  <a:srcRect t="58839" r="50000"/>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矩形 3"/>
          <p:cNvSpPr/>
          <p:nvPr/>
        </p:nvSpPr>
        <p:spPr>
          <a:xfrm>
            <a:off x="4638165" y="6525344"/>
            <a:ext cx="4427984" cy="300082"/>
          </a:xfrm>
          <a:prstGeom prst="rect">
            <a:avLst/>
          </a:prstGeom>
          <a:noFill/>
          <a:ln w="3175">
            <a:noFill/>
          </a:ln>
        </p:spPr>
        <p:txBody>
          <a:bodyPr wrap="square" rtlCol="0">
            <a:spAutoFit/>
          </a:bodyPr>
          <a:lstStyle/>
          <a:p>
            <a:r>
              <a:rPr lang="en-US" altLang="zh-CN" sz="1350" b="1" dirty="0">
                <a:ea typeface="Arial Unicode MS" panose="020B0604020202020204" pitchFamily="34" charset="-122"/>
                <a:cs typeface="Arial Unicode MS" panose="020B0604020202020204" pitchFamily="34" charset="-122"/>
              </a:rPr>
              <a:t>Chen et al. 2014. </a:t>
            </a:r>
            <a:r>
              <a:rPr lang="en-US" altLang="zh-CN" sz="1350" b="1" i="1" dirty="0"/>
              <a:t>Plant physiology</a:t>
            </a:r>
            <a:r>
              <a:rPr lang="en-US" altLang="zh-CN" sz="1350" b="1" dirty="0"/>
              <a:t>, 165(2): 534-549</a:t>
            </a:r>
            <a:endParaRPr lang="zh-CN" altLang="en-US" sz="1350" b="1" dirty="0">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1196708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1" name="Picture 5"/>
          <p:cNvPicPr>
            <a:picLocks noGrp="1" noChangeAspect="1" noChangeArrowheads="1"/>
          </p:cNvPicPr>
          <p:nvPr>
            <p:ph idx="4294967295"/>
          </p:nvPr>
        </p:nvPicPr>
        <p:blipFill>
          <a:blip r:embed="rId2"/>
          <a:srcRect/>
          <a:stretch>
            <a:fillRect/>
          </a:stretch>
        </p:blipFill>
        <p:spPr>
          <a:xfrm>
            <a:off x="466725" y="4076700"/>
            <a:ext cx="5257800" cy="2411413"/>
          </a:xfrm>
        </p:spPr>
      </p:pic>
      <p:pic>
        <p:nvPicPr>
          <p:cNvPr id="5018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293813"/>
            <a:ext cx="3024188" cy="393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5616" y="548680"/>
            <a:ext cx="4248912" cy="3413760"/>
          </a:xfrm>
          <a:prstGeom prst="rect">
            <a:avLst/>
          </a:prstGeom>
        </p:spPr>
      </p:pic>
      <p:sp>
        <p:nvSpPr>
          <p:cNvPr id="5" name="矩形 4"/>
          <p:cNvSpPr/>
          <p:nvPr/>
        </p:nvSpPr>
        <p:spPr>
          <a:xfrm>
            <a:off x="4860032" y="6516128"/>
            <a:ext cx="4427984" cy="300082"/>
          </a:xfrm>
          <a:prstGeom prst="rect">
            <a:avLst/>
          </a:prstGeom>
          <a:noFill/>
          <a:ln w="3175">
            <a:noFill/>
          </a:ln>
        </p:spPr>
        <p:txBody>
          <a:bodyPr wrap="square" rtlCol="0">
            <a:spAutoFit/>
          </a:bodyPr>
          <a:lstStyle/>
          <a:p>
            <a:r>
              <a:rPr lang="en-US" altLang="zh-CN" sz="1350" b="1" dirty="0">
                <a:ea typeface="Arial Unicode MS" panose="020B0604020202020204" pitchFamily="34" charset="-122"/>
                <a:cs typeface="Arial Unicode MS" panose="020B0604020202020204" pitchFamily="34" charset="-122"/>
              </a:rPr>
              <a:t>Chen et al. 2014. </a:t>
            </a:r>
            <a:r>
              <a:rPr lang="en-US" altLang="zh-CN" sz="1350" b="1" i="1" dirty="0"/>
              <a:t>Plant physiology</a:t>
            </a:r>
            <a:r>
              <a:rPr lang="en-US" altLang="zh-CN" sz="1350" b="1" dirty="0"/>
              <a:t>, 165(2): 534-549</a:t>
            </a:r>
            <a:endParaRPr lang="zh-CN" altLang="en-US" sz="1350" b="1" dirty="0">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7309633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0182"/>
                                        </p:tgtEl>
                                        <p:attrNameLst>
                                          <p:attrName>style.visibility</p:attrName>
                                        </p:attrNameLst>
                                      </p:cBhvr>
                                      <p:to>
                                        <p:strVal val="visible"/>
                                      </p:to>
                                    </p:set>
                                    <p:animEffect transition="in" filter="blinds(horizontal)">
                                      <p:cBhvr>
                                        <p:cTn id="7" dur="500"/>
                                        <p:tgtEl>
                                          <p:spTgt spid="501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0181"/>
                                        </p:tgtEl>
                                        <p:attrNameLst>
                                          <p:attrName>style.visibility</p:attrName>
                                        </p:attrNameLst>
                                      </p:cBhvr>
                                      <p:to>
                                        <p:strVal val="visible"/>
                                      </p:to>
                                    </p:set>
                                    <p:anim calcmode="lin" valueType="num">
                                      <p:cBhvr additive="base">
                                        <p:cTn id="12" dur="500" fill="hold"/>
                                        <p:tgtEl>
                                          <p:spTgt spid="50181"/>
                                        </p:tgtEl>
                                        <p:attrNameLst>
                                          <p:attrName>ppt_x</p:attrName>
                                        </p:attrNameLst>
                                      </p:cBhvr>
                                      <p:tavLst>
                                        <p:tav tm="0">
                                          <p:val>
                                            <p:strVal val="#ppt_x"/>
                                          </p:val>
                                        </p:tav>
                                        <p:tav tm="100000">
                                          <p:val>
                                            <p:strVal val="#ppt_x"/>
                                          </p:val>
                                        </p:tav>
                                      </p:tavLst>
                                    </p:anim>
                                    <p:anim calcmode="lin" valueType="num">
                                      <p:cBhvr additive="base">
                                        <p:cTn id="13" dur="500" fill="hold"/>
                                        <p:tgtEl>
                                          <p:spTgt spid="501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标题 3"/>
          <p:cNvSpPr txBox="1">
            <a:spLocks/>
          </p:cNvSpPr>
          <p:nvPr/>
        </p:nvSpPr>
        <p:spPr bwMode="auto">
          <a:xfrm>
            <a:off x="611188" y="704850"/>
            <a:ext cx="807561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defPPr>
              <a:defRPr lang="zh-CN"/>
            </a:defPPr>
            <a:lvl1pPr>
              <a:defRPr sz="3200" b="1">
                <a:solidFill>
                  <a:srgbClr val="009900"/>
                </a:solidFill>
                <a:effectLst>
                  <a:outerShdw blurRad="38100" dist="38100" dir="2700000" algn="tl">
                    <a:srgbClr val="C0C0C0"/>
                  </a:outerShdw>
                </a:effectLst>
                <a:latin typeface="楷体" panose="02010609060101010101" pitchFamily="49" charset="-122"/>
                <a:ea typeface="楷体" panose="02010609060101010101" pitchFamily="49" charset="-122"/>
                <a:cs typeface="+mj-cs"/>
              </a:defRPr>
            </a:lvl1pPr>
            <a:lvl2pPr>
              <a:defRPr sz="4000" b="1">
                <a:solidFill>
                  <a:srgbClr val="009900"/>
                </a:solidFill>
                <a:effectLst>
                  <a:outerShdw blurRad="38100" dist="38100" dir="2700000" algn="tl">
                    <a:srgbClr val="C0C0C0"/>
                  </a:outerShdw>
                </a:effectLst>
                <a:latin typeface="Arial" charset="0"/>
                <a:ea typeface="宋体" charset="-122"/>
              </a:defRPr>
            </a:lvl2pPr>
            <a:lvl3pPr>
              <a:defRPr sz="4000" b="1">
                <a:solidFill>
                  <a:srgbClr val="009900"/>
                </a:solidFill>
                <a:effectLst>
                  <a:outerShdw blurRad="38100" dist="38100" dir="2700000" algn="tl">
                    <a:srgbClr val="C0C0C0"/>
                  </a:outerShdw>
                </a:effectLst>
                <a:latin typeface="Arial" charset="0"/>
                <a:ea typeface="宋体" charset="-122"/>
              </a:defRPr>
            </a:lvl3pPr>
            <a:lvl4pPr>
              <a:defRPr sz="4000" b="1">
                <a:solidFill>
                  <a:srgbClr val="009900"/>
                </a:solidFill>
                <a:effectLst>
                  <a:outerShdw blurRad="38100" dist="38100" dir="2700000" algn="tl">
                    <a:srgbClr val="C0C0C0"/>
                  </a:outerShdw>
                </a:effectLst>
                <a:latin typeface="Arial" charset="0"/>
                <a:ea typeface="宋体" charset="-122"/>
              </a:defRPr>
            </a:lvl4pPr>
            <a:lvl5pPr>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r>
              <a:rPr lang="en-US" altLang="zh-CN" dirty="0"/>
              <a:t>PPDK</a:t>
            </a:r>
            <a:r>
              <a:rPr lang="zh-CN" altLang="en-US" dirty="0"/>
              <a:t>的调控机制十分保守</a:t>
            </a:r>
          </a:p>
        </p:txBody>
      </p:sp>
      <p:pic>
        <p:nvPicPr>
          <p:cNvPr id="33796" name="Picture 3"/>
          <p:cNvPicPr>
            <a:picLocks noChangeAspect="1" noChangeArrowheads="1"/>
          </p:cNvPicPr>
          <p:nvPr/>
        </p:nvPicPr>
        <p:blipFill>
          <a:blip r:embed="rId2">
            <a:extLst>
              <a:ext uri="{28A0092B-C50C-407E-A947-70E740481C1C}">
                <a14:useLocalDpi xmlns:a14="http://schemas.microsoft.com/office/drawing/2010/main" val="0"/>
              </a:ext>
            </a:extLst>
          </a:blip>
          <a:srcRect l="5109" t="63982" r="20209"/>
          <a:stretch>
            <a:fillRect/>
          </a:stretch>
        </p:blipFill>
        <p:spPr bwMode="auto">
          <a:xfrm>
            <a:off x="4860032" y="2564904"/>
            <a:ext cx="4098238" cy="2546436"/>
          </a:xfrm>
          <a:prstGeom prst="rect">
            <a:avLst/>
          </a:prstGeom>
          <a:noFill/>
          <a:ln>
            <a:noFill/>
          </a:ln>
          <a:effectLst/>
          <a:extLst>
            <a:ext uri="{909E8E84-426E-40DD-AFC4-6F175D3DCCD1}">
              <a14:hiddenFill xmlns:a14="http://schemas.microsoft.com/office/drawing/2010/main">
                <a:blipFill dpi="0" rotWithShape="0">
                  <a:blip/>
                  <a:srcRect l="5109" t="63982" r="20209"/>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3797" name="图片 3"/>
          <p:cNvPicPr>
            <a:picLocks noChangeAspect="1"/>
          </p:cNvPicPr>
          <p:nvPr/>
        </p:nvPicPr>
        <p:blipFill rotWithShape="1">
          <a:blip r:embed="rId3">
            <a:extLst>
              <a:ext uri="{28A0092B-C50C-407E-A947-70E740481C1C}">
                <a14:useLocalDpi xmlns:a14="http://schemas.microsoft.com/office/drawing/2010/main" val="0"/>
              </a:ext>
            </a:extLst>
          </a:blip>
          <a:srcRect l="2256"/>
          <a:stretch/>
        </p:blipFill>
        <p:spPr bwMode="auto">
          <a:xfrm>
            <a:off x="323528" y="1790700"/>
            <a:ext cx="4608512"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4638165" y="5980302"/>
            <a:ext cx="4427984" cy="300082"/>
          </a:xfrm>
          <a:prstGeom prst="rect">
            <a:avLst/>
          </a:prstGeom>
          <a:noFill/>
          <a:ln w="3175">
            <a:noFill/>
          </a:ln>
        </p:spPr>
        <p:txBody>
          <a:bodyPr wrap="square" rtlCol="0">
            <a:spAutoFit/>
          </a:bodyPr>
          <a:lstStyle/>
          <a:p>
            <a:r>
              <a:rPr lang="en-US" altLang="zh-CN" sz="1350" b="1" dirty="0">
                <a:ea typeface="Arial Unicode MS" panose="020B0604020202020204" pitchFamily="34" charset="-122"/>
                <a:cs typeface="Arial Unicode MS" panose="020B0604020202020204" pitchFamily="34" charset="-122"/>
              </a:rPr>
              <a:t>Chen et al. 2014. </a:t>
            </a:r>
            <a:r>
              <a:rPr lang="en-US" altLang="zh-CN" sz="1350" b="1" i="1" dirty="0"/>
              <a:t>Plant physiology</a:t>
            </a:r>
            <a:r>
              <a:rPr lang="en-US" altLang="zh-CN" sz="1350" b="1" dirty="0"/>
              <a:t>, 165(2): 534-549</a:t>
            </a:r>
            <a:endParaRPr lang="zh-CN" altLang="en-US" sz="1350" b="1" dirty="0">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3166029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94" descr="C:\Users\dell\Desktop\20130821p-2 植物所 王老师 终稿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9135" y="549275"/>
            <a:ext cx="3883025" cy="327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文本框 1"/>
          <p:cNvSpPr txBox="1">
            <a:spLocks noChangeArrowheads="1"/>
          </p:cNvSpPr>
          <p:nvPr/>
        </p:nvSpPr>
        <p:spPr bwMode="auto">
          <a:xfrm>
            <a:off x="684213" y="4005263"/>
            <a:ext cx="8047037"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b="1">
                <a:solidFill>
                  <a:srgbClr val="333399"/>
                </a:solidFill>
                <a:latin typeface="Arial" panose="020B0604020202020204" pitchFamily="34" charset="0"/>
                <a:ea typeface="黑体" panose="02010609060101010101" pitchFamily="49" charset="-122"/>
              </a:defRPr>
            </a:lvl1pPr>
            <a:lvl2pPr marL="742950" indent="-285750">
              <a:spcBef>
                <a:spcPct val="20000"/>
              </a:spcBef>
              <a:buChar char="–"/>
              <a:defRPr sz="2800" b="1">
                <a:solidFill>
                  <a:schemeClr val="tx1"/>
                </a:solidFill>
                <a:latin typeface="Arial" panose="020B0604020202020204" pitchFamily="34" charset="0"/>
                <a:ea typeface="楷体_GB2312"/>
                <a:cs typeface="楷体_GB2312"/>
              </a:defRPr>
            </a:lvl2pPr>
            <a:lvl3pPr marL="1143000" indent="-228600">
              <a:spcBef>
                <a:spcPct val="20000"/>
              </a:spcBef>
              <a:buChar char="•"/>
              <a:defRPr sz="2400" b="1">
                <a:solidFill>
                  <a:schemeClr val="tx1"/>
                </a:solidFill>
                <a:latin typeface="Arial" panose="020B0604020202020204" pitchFamily="34" charset="0"/>
                <a:ea typeface="宋体" panose="02010600030101010101" pitchFamily="2" charset="-122"/>
                <a:cs typeface="楷体_GB2312"/>
              </a:defRPr>
            </a:lvl3pPr>
            <a:lvl4pPr marL="1600200" indent="-228600">
              <a:spcBef>
                <a:spcPct val="20000"/>
              </a:spcBef>
              <a:buChar char="–"/>
              <a:defRPr sz="2000" b="1">
                <a:solidFill>
                  <a:schemeClr val="tx1"/>
                </a:solidFill>
                <a:latin typeface="Arial" panose="020B0604020202020204" pitchFamily="34" charset="0"/>
                <a:ea typeface="宋体" panose="02010600030101010101" pitchFamily="2" charset="-122"/>
                <a:cs typeface="楷体_GB2312"/>
              </a:defRPr>
            </a:lvl4pPr>
            <a:lvl5pPr marL="2057400" indent="-228600">
              <a:spcBef>
                <a:spcPct val="20000"/>
              </a:spcBef>
              <a:buChar char="»"/>
              <a:defRPr sz="2000" b="1">
                <a:solidFill>
                  <a:schemeClr val="tx1"/>
                </a:solidFill>
                <a:latin typeface="Arial" panose="020B0604020202020204" pitchFamily="34" charset="0"/>
                <a:ea typeface="宋体" panose="02010600030101010101" pitchFamily="2" charset="-122"/>
                <a:cs typeface="楷体_GB2312"/>
              </a:defRPr>
            </a:lvl5pPr>
            <a:lvl6pPr marL="25146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6pPr>
            <a:lvl7pPr marL="29718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7pPr>
            <a:lvl8pPr marL="34290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8pPr>
            <a:lvl9pPr marL="38862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9pPr>
          </a:lstStyle>
          <a:p>
            <a:pPr>
              <a:spcBef>
                <a:spcPts val="1200"/>
              </a:spcBef>
              <a:buFont typeface="Wingdings" panose="05000000000000000000" pitchFamily="2" charset="2"/>
              <a:buChar char="Ø"/>
            </a:pPr>
            <a:r>
              <a:rPr lang="en-US" altLang="zh-CN" sz="2400">
                <a:solidFill>
                  <a:schemeClr val="tx2"/>
                </a:solidFill>
                <a:latin typeface="楷体" panose="02010609060101010101" pitchFamily="49" charset="-122"/>
                <a:ea typeface="楷体" panose="02010609060101010101" pitchFamily="49" charset="-122"/>
              </a:rPr>
              <a:t>PPDK</a:t>
            </a:r>
            <a:r>
              <a:rPr lang="zh-CN" altLang="en-US" sz="2400">
                <a:solidFill>
                  <a:schemeClr val="tx2"/>
                </a:solidFill>
                <a:latin typeface="楷体" panose="02010609060101010101" pitchFamily="49" charset="-122"/>
                <a:ea typeface="楷体" panose="02010609060101010101" pitchFamily="49" charset="-122"/>
              </a:rPr>
              <a:t>有着非常复杂的翻译后修饰形式；</a:t>
            </a:r>
            <a:endParaRPr lang="en-US" altLang="zh-CN" sz="2400">
              <a:solidFill>
                <a:schemeClr val="tx2"/>
              </a:solidFill>
              <a:latin typeface="楷体" panose="02010609060101010101" pitchFamily="49" charset="-122"/>
              <a:ea typeface="楷体" panose="02010609060101010101" pitchFamily="49" charset="-122"/>
            </a:endParaRPr>
          </a:p>
          <a:p>
            <a:pPr>
              <a:spcBef>
                <a:spcPts val="1200"/>
              </a:spcBef>
              <a:buFont typeface="Wingdings" panose="05000000000000000000" pitchFamily="2" charset="2"/>
              <a:buChar char="Ø"/>
            </a:pPr>
            <a:r>
              <a:rPr lang="en-US" altLang="zh-CN" sz="2400">
                <a:solidFill>
                  <a:schemeClr val="tx2"/>
                </a:solidFill>
                <a:latin typeface="楷体" panose="02010609060101010101" pitchFamily="49" charset="-122"/>
                <a:ea typeface="楷体" panose="02010609060101010101" pitchFamily="49" charset="-122"/>
              </a:rPr>
              <a:t>PPDK</a:t>
            </a:r>
            <a:r>
              <a:rPr lang="zh-CN" altLang="en-US" sz="2400">
                <a:solidFill>
                  <a:schemeClr val="tx2"/>
                </a:solidFill>
                <a:latin typeface="楷体" panose="02010609060101010101" pitchFamily="49" charset="-122"/>
                <a:ea typeface="楷体" panose="02010609060101010101" pitchFamily="49" charset="-122"/>
              </a:rPr>
              <a:t>的酶活性是受光强调控的，被</a:t>
            </a:r>
            <a:r>
              <a:rPr lang="en-US" altLang="zh-CN" sz="2400">
                <a:solidFill>
                  <a:schemeClr val="tx2"/>
                </a:solidFill>
                <a:latin typeface="楷体" panose="02010609060101010101" pitchFamily="49" charset="-122"/>
                <a:ea typeface="楷体" panose="02010609060101010101" pitchFamily="49" charset="-122"/>
              </a:rPr>
              <a:t>Thr527</a:t>
            </a:r>
            <a:r>
              <a:rPr lang="zh-CN" altLang="en-US" sz="2400">
                <a:solidFill>
                  <a:schemeClr val="tx2"/>
                </a:solidFill>
                <a:latin typeface="楷体" panose="02010609060101010101" pitchFamily="49" charset="-122"/>
                <a:ea typeface="楷体" panose="02010609060101010101" pitchFamily="49" charset="-122"/>
              </a:rPr>
              <a:t>的可逆磷酸化的变化影响；</a:t>
            </a:r>
            <a:endParaRPr lang="en-US" altLang="zh-CN" sz="2400">
              <a:solidFill>
                <a:schemeClr val="tx2"/>
              </a:solidFill>
              <a:latin typeface="楷体" panose="02010609060101010101" pitchFamily="49" charset="-122"/>
              <a:ea typeface="楷体" panose="02010609060101010101" pitchFamily="49" charset="-122"/>
            </a:endParaRPr>
          </a:p>
          <a:p>
            <a:pPr>
              <a:spcBef>
                <a:spcPts val="1200"/>
              </a:spcBef>
              <a:buFont typeface="Wingdings" panose="05000000000000000000" pitchFamily="2" charset="2"/>
              <a:buChar char="Ø"/>
            </a:pPr>
            <a:r>
              <a:rPr lang="en-US" altLang="zh-CN" sz="2400">
                <a:solidFill>
                  <a:schemeClr val="tx2"/>
                </a:solidFill>
                <a:latin typeface="楷体" panose="02010609060101010101" pitchFamily="49" charset="-122"/>
                <a:ea typeface="楷体" panose="02010609060101010101" pitchFamily="49" charset="-122"/>
              </a:rPr>
              <a:t>PPDK</a:t>
            </a:r>
            <a:r>
              <a:rPr lang="zh-CN" altLang="en-US" sz="2400">
                <a:solidFill>
                  <a:schemeClr val="tx2"/>
                </a:solidFill>
                <a:latin typeface="楷体" panose="02010609060101010101" pitchFamily="49" charset="-122"/>
                <a:ea typeface="楷体" panose="02010609060101010101" pitchFamily="49" charset="-122"/>
              </a:rPr>
              <a:t>的调控是个古老的机制。</a:t>
            </a:r>
          </a:p>
        </p:txBody>
      </p:sp>
    </p:spTree>
    <p:extLst>
      <p:ext uri="{BB962C8B-B14F-4D97-AF65-F5344CB8AC3E}">
        <p14:creationId xmlns:p14="http://schemas.microsoft.com/office/powerpoint/2010/main" val="36054373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组合 10"/>
          <p:cNvGrpSpPr>
            <a:grpSpLocks/>
          </p:cNvGrpSpPr>
          <p:nvPr/>
        </p:nvGrpSpPr>
        <p:grpSpPr bwMode="auto">
          <a:xfrm>
            <a:off x="611188" y="1557338"/>
            <a:ext cx="8004175" cy="4441825"/>
            <a:chOff x="2019518" y="1876458"/>
            <a:chExt cx="8578527" cy="4764224"/>
          </a:xfrm>
        </p:grpSpPr>
        <p:pic>
          <p:nvPicPr>
            <p:cNvPr id="36869" name="图片 3" descr="fig4 拷贝"/>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1127" y="1953482"/>
              <a:ext cx="8506918" cy="468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70" name="组合 9"/>
            <p:cNvGrpSpPr>
              <a:grpSpLocks/>
            </p:cNvGrpSpPr>
            <p:nvPr/>
          </p:nvGrpSpPr>
          <p:grpSpPr bwMode="auto">
            <a:xfrm>
              <a:off x="2019518" y="1876458"/>
              <a:ext cx="4679468" cy="3371913"/>
              <a:chOff x="2019518" y="1876458"/>
              <a:chExt cx="4679468" cy="3371913"/>
            </a:xfrm>
          </p:grpSpPr>
          <p:sp>
            <p:nvSpPr>
              <p:cNvPr id="2" name="圆角矩形 1"/>
              <p:cNvSpPr/>
              <p:nvPr/>
            </p:nvSpPr>
            <p:spPr>
              <a:xfrm>
                <a:off x="2090977" y="1876458"/>
                <a:ext cx="469590" cy="34905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kern="0">
                  <a:solidFill>
                    <a:sysClr val="windowText" lastClr="000000"/>
                  </a:solidFill>
                </a:endParaRPr>
              </a:p>
            </p:txBody>
          </p:sp>
          <p:sp>
            <p:nvSpPr>
              <p:cNvPr id="6" name="圆角矩形 5"/>
              <p:cNvSpPr/>
              <p:nvPr/>
            </p:nvSpPr>
            <p:spPr>
              <a:xfrm>
                <a:off x="4394691" y="1946269"/>
                <a:ext cx="471291" cy="35076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kern="0">
                  <a:solidFill>
                    <a:sysClr val="windowText" lastClr="000000"/>
                  </a:solidFill>
                </a:endParaRPr>
              </a:p>
            </p:txBody>
          </p:sp>
          <p:sp>
            <p:nvSpPr>
              <p:cNvPr id="7" name="圆角矩形 6"/>
              <p:cNvSpPr/>
              <p:nvPr/>
            </p:nvSpPr>
            <p:spPr>
              <a:xfrm>
                <a:off x="6228815" y="4854523"/>
                <a:ext cx="469590" cy="35076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kern="0">
                  <a:solidFill>
                    <a:sysClr val="windowText" lastClr="000000"/>
                  </a:solidFill>
                </a:endParaRPr>
              </a:p>
            </p:txBody>
          </p:sp>
          <p:sp>
            <p:nvSpPr>
              <p:cNvPr id="8" name="圆角矩形 7"/>
              <p:cNvSpPr/>
              <p:nvPr/>
            </p:nvSpPr>
            <p:spPr>
              <a:xfrm>
                <a:off x="2019518" y="4897092"/>
                <a:ext cx="469590" cy="34905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kern="0">
                  <a:solidFill>
                    <a:sysClr val="windowText" lastClr="000000"/>
                  </a:solidFill>
                </a:endParaRPr>
              </a:p>
            </p:txBody>
          </p:sp>
        </p:grpSp>
      </p:grpSp>
      <p:sp>
        <p:nvSpPr>
          <p:cNvPr id="9" name="TextBox 6"/>
          <p:cNvSpPr txBox="1"/>
          <p:nvPr/>
        </p:nvSpPr>
        <p:spPr>
          <a:xfrm>
            <a:off x="6011863" y="6381750"/>
            <a:ext cx="3278187" cy="300038"/>
          </a:xfrm>
          <a:prstGeom prst="rect">
            <a:avLst/>
          </a:prstGeom>
          <a:noFill/>
          <a:ln w="3175">
            <a:noFill/>
          </a:ln>
        </p:spPr>
        <p:txBody>
          <a:bodyPr>
            <a:spAutoFit/>
          </a:bodyPr>
          <a:lstStyle>
            <a:defPPr>
              <a:defRPr lang="zh-CN"/>
            </a:defPPr>
            <a:lvl1pPr>
              <a:defRPr>
                <a:latin typeface="Arial Unicode MS" panose="020B0604020202020204" pitchFamily="34" charset="-122"/>
                <a:ea typeface="Arial Unicode MS" panose="020B0604020202020204" pitchFamily="34" charset="-122"/>
                <a:cs typeface="Arial Unicode MS" panose="020B0604020202020204" pitchFamily="34" charset="-122"/>
              </a:defRPr>
            </a:lvl1pPr>
          </a:lstStyle>
          <a:p>
            <a:pPr defTabSz="685800" eaLnBrk="1" fontAlgn="auto" hangingPunct="1">
              <a:spcBef>
                <a:spcPts val="0"/>
              </a:spcBef>
              <a:spcAft>
                <a:spcPts val="0"/>
              </a:spcAft>
              <a:defRPr/>
            </a:pPr>
            <a:r>
              <a:rPr lang="en-US" altLang="zh-CN" sz="1350" b="1" kern="0" dirty="0">
                <a:solidFill>
                  <a:sysClr val="windowText" lastClr="000000"/>
                </a:solidFill>
                <a:latin typeface="+mn-lt"/>
              </a:rPr>
              <a:t>Jiang et al., </a:t>
            </a:r>
            <a:r>
              <a:rPr lang="en-US" altLang="zh-CN" sz="1350" b="1" i="1" kern="0" dirty="0">
                <a:solidFill>
                  <a:sysClr val="windowText" lastClr="000000"/>
                </a:solidFill>
                <a:latin typeface="+mn-lt"/>
              </a:rPr>
              <a:t>Plant Physiology</a:t>
            </a:r>
            <a:r>
              <a:rPr lang="en-US" altLang="zh-CN" sz="1350" b="1" kern="0" dirty="0">
                <a:solidFill>
                  <a:sysClr val="windowText" lastClr="000000"/>
                </a:solidFill>
                <a:latin typeface="+mn-lt"/>
              </a:rPr>
              <a:t>, 2016</a:t>
            </a:r>
            <a:endParaRPr lang="zh-CN" altLang="en-US" sz="1350" b="1" kern="0" dirty="0">
              <a:solidFill>
                <a:sysClr val="windowText" lastClr="000000"/>
              </a:solidFill>
              <a:latin typeface="+mn-lt"/>
            </a:endParaRPr>
          </a:p>
        </p:txBody>
      </p:sp>
      <p:sp>
        <p:nvSpPr>
          <p:cNvPr id="33796" name="标题 3"/>
          <p:cNvSpPr txBox="1">
            <a:spLocks/>
          </p:cNvSpPr>
          <p:nvPr/>
        </p:nvSpPr>
        <p:spPr bwMode="auto">
          <a:xfrm>
            <a:off x="611188" y="704850"/>
            <a:ext cx="807561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defPPr>
              <a:defRPr lang="zh-CN"/>
            </a:defPPr>
            <a:lvl1pPr eaLnBrk="1" hangingPunct="1">
              <a:defRPr sz="3200" b="1">
                <a:solidFill>
                  <a:srgbClr val="009900"/>
                </a:solidFill>
                <a:effectLst>
                  <a:outerShdw blurRad="38100" dist="38100" dir="2700000" algn="tl">
                    <a:srgbClr val="C0C0C0"/>
                  </a:outerShdw>
                </a:effectLst>
                <a:latin typeface="楷体" panose="02010609060101010101" pitchFamily="49" charset="-122"/>
                <a:ea typeface="楷体" panose="02010609060101010101" pitchFamily="49" charset="-122"/>
                <a:cs typeface="+mj-cs"/>
              </a:defRPr>
            </a:lvl1pPr>
            <a:lvl2pPr>
              <a:defRPr sz="4000" b="1">
                <a:solidFill>
                  <a:srgbClr val="009900"/>
                </a:solidFill>
                <a:effectLst>
                  <a:outerShdw blurRad="38100" dist="38100" dir="2700000" algn="tl">
                    <a:srgbClr val="C0C0C0"/>
                  </a:outerShdw>
                </a:effectLst>
                <a:latin typeface="Arial" charset="0"/>
                <a:ea typeface="宋体" charset="-122"/>
              </a:defRPr>
            </a:lvl2pPr>
            <a:lvl3pPr>
              <a:defRPr sz="4000" b="1">
                <a:solidFill>
                  <a:srgbClr val="009900"/>
                </a:solidFill>
                <a:effectLst>
                  <a:outerShdw blurRad="38100" dist="38100" dir="2700000" algn="tl">
                    <a:srgbClr val="C0C0C0"/>
                  </a:outerShdw>
                </a:effectLst>
                <a:latin typeface="Arial" charset="0"/>
                <a:ea typeface="宋体" charset="-122"/>
              </a:defRPr>
            </a:lvl3pPr>
            <a:lvl4pPr>
              <a:defRPr sz="4000" b="1">
                <a:solidFill>
                  <a:srgbClr val="009900"/>
                </a:solidFill>
                <a:effectLst>
                  <a:outerShdw blurRad="38100" dist="38100" dir="2700000" algn="tl">
                    <a:srgbClr val="C0C0C0"/>
                  </a:outerShdw>
                </a:effectLst>
                <a:latin typeface="Arial" charset="0"/>
                <a:ea typeface="宋体" charset="-122"/>
              </a:defRPr>
            </a:lvl4pPr>
            <a:lvl5pPr>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pPr>
              <a:defRPr/>
            </a:pPr>
            <a:r>
              <a:rPr lang="en-US" altLang="zh-CN" sz="2800" dirty="0" smtClean="0"/>
              <a:t>PDRP</a:t>
            </a:r>
            <a:r>
              <a:rPr lang="zh-CN" altLang="en-US" sz="2800" dirty="0" smtClean="0"/>
              <a:t>的</a:t>
            </a:r>
            <a:r>
              <a:rPr lang="en-US" altLang="zh-CN" sz="2800" dirty="0" smtClean="0"/>
              <a:t>CTD</a:t>
            </a:r>
            <a:r>
              <a:rPr lang="zh-CN" altLang="en-US" sz="2800" dirty="0" smtClean="0"/>
              <a:t>是激酶及磷酸酶的共同作用位点</a:t>
            </a:r>
          </a:p>
        </p:txBody>
      </p:sp>
    </p:spTree>
    <p:extLst>
      <p:ext uri="{BB962C8B-B14F-4D97-AF65-F5344CB8AC3E}">
        <p14:creationId xmlns:p14="http://schemas.microsoft.com/office/powerpoint/2010/main" val="36560014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1"/>
          <p:cNvGrpSpPr>
            <a:grpSpLocks/>
          </p:cNvGrpSpPr>
          <p:nvPr/>
        </p:nvGrpSpPr>
        <p:grpSpPr bwMode="auto">
          <a:xfrm>
            <a:off x="490538" y="1700213"/>
            <a:ext cx="8289925" cy="4105275"/>
            <a:chOff x="1625057" y="1803209"/>
            <a:chExt cx="9439122" cy="4672542"/>
          </a:xfrm>
        </p:grpSpPr>
        <p:pic>
          <p:nvPicPr>
            <p:cNvPr id="38917" name="图片 4" descr="fig5 拷贝"/>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8548" y="1969842"/>
              <a:ext cx="9345631" cy="4505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圆角矩形 6"/>
            <p:cNvSpPr/>
            <p:nvPr/>
          </p:nvSpPr>
          <p:spPr>
            <a:xfrm>
              <a:off x="6149400" y="4802598"/>
              <a:ext cx="482621" cy="35053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kern="0">
                <a:solidFill>
                  <a:sysClr val="windowText" lastClr="000000"/>
                </a:solidFill>
              </a:endParaRPr>
            </a:p>
          </p:txBody>
        </p:sp>
        <p:sp>
          <p:nvSpPr>
            <p:cNvPr id="8" name="圆角矩形 7"/>
            <p:cNvSpPr/>
            <p:nvPr/>
          </p:nvSpPr>
          <p:spPr>
            <a:xfrm>
              <a:off x="1653978" y="4455681"/>
              <a:ext cx="480813" cy="34872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kern="0">
                <a:solidFill>
                  <a:sysClr val="windowText" lastClr="000000"/>
                </a:solidFill>
              </a:endParaRPr>
            </a:p>
          </p:txBody>
        </p:sp>
        <p:sp>
          <p:nvSpPr>
            <p:cNvPr id="9" name="圆角矩形 8"/>
            <p:cNvSpPr/>
            <p:nvPr/>
          </p:nvSpPr>
          <p:spPr>
            <a:xfrm>
              <a:off x="1625057" y="1971246"/>
              <a:ext cx="482620" cy="34872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kern="0">
                <a:solidFill>
                  <a:sysClr val="windowText" lastClr="000000"/>
                </a:solidFill>
              </a:endParaRPr>
            </a:p>
          </p:txBody>
        </p:sp>
        <p:sp>
          <p:nvSpPr>
            <p:cNvPr id="10" name="圆角矩形 9"/>
            <p:cNvSpPr/>
            <p:nvPr/>
          </p:nvSpPr>
          <p:spPr>
            <a:xfrm>
              <a:off x="4493667" y="1803209"/>
              <a:ext cx="480813" cy="34872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kern="0">
                <a:solidFill>
                  <a:sysClr val="windowText" lastClr="000000"/>
                </a:solidFill>
              </a:endParaRPr>
            </a:p>
          </p:txBody>
        </p:sp>
        <p:sp>
          <p:nvSpPr>
            <p:cNvPr id="11" name="圆角矩形 10"/>
            <p:cNvSpPr/>
            <p:nvPr/>
          </p:nvSpPr>
          <p:spPr>
            <a:xfrm>
              <a:off x="7253825" y="1956792"/>
              <a:ext cx="482620" cy="35053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kern="0">
                <a:solidFill>
                  <a:sysClr val="windowText" lastClr="000000"/>
                </a:solidFill>
              </a:endParaRPr>
            </a:p>
          </p:txBody>
        </p:sp>
      </p:grpSp>
      <p:sp>
        <p:nvSpPr>
          <p:cNvPr id="13" name="TextBox 6"/>
          <p:cNvSpPr txBox="1"/>
          <p:nvPr/>
        </p:nvSpPr>
        <p:spPr>
          <a:xfrm>
            <a:off x="5502275" y="6456363"/>
            <a:ext cx="3278188" cy="300037"/>
          </a:xfrm>
          <a:prstGeom prst="rect">
            <a:avLst/>
          </a:prstGeom>
          <a:noFill/>
          <a:ln w="3175">
            <a:noFill/>
          </a:ln>
        </p:spPr>
        <p:txBody>
          <a:bodyPr>
            <a:spAutoFit/>
          </a:bodyPr>
          <a:lstStyle>
            <a:defPPr>
              <a:defRPr lang="zh-CN"/>
            </a:defPPr>
            <a:lvl1pPr>
              <a:defRPr>
                <a:latin typeface="Arial Unicode MS" panose="020B0604020202020204" pitchFamily="34" charset="-122"/>
                <a:ea typeface="Arial Unicode MS" panose="020B0604020202020204" pitchFamily="34" charset="-122"/>
                <a:cs typeface="Arial Unicode MS" panose="020B0604020202020204" pitchFamily="34" charset="-122"/>
              </a:defRPr>
            </a:lvl1pPr>
          </a:lstStyle>
          <a:p>
            <a:pPr defTabSz="685800" eaLnBrk="1" fontAlgn="auto" hangingPunct="1">
              <a:spcBef>
                <a:spcPts val="0"/>
              </a:spcBef>
              <a:spcAft>
                <a:spcPts val="0"/>
              </a:spcAft>
              <a:defRPr/>
            </a:pPr>
            <a:r>
              <a:rPr lang="en-US" altLang="zh-CN" sz="1350" b="1" kern="0" dirty="0">
                <a:solidFill>
                  <a:sysClr val="windowText" lastClr="000000"/>
                </a:solidFill>
                <a:latin typeface="+mn-lt"/>
              </a:rPr>
              <a:t>Jiang et al., </a:t>
            </a:r>
            <a:r>
              <a:rPr lang="en-US" altLang="zh-CN" sz="1350" b="1" i="1" kern="0" dirty="0">
                <a:solidFill>
                  <a:sysClr val="windowText" lastClr="000000"/>
                </a:solidFill>
                <a:latin typeface="+mn-lt"/>
              </a:rPr>
              <a:t>Plant Physiology</a:t>
            </a:r>
            <a:r>
              <a:rPr lang="en-US" altLang="zh-CN" sz="1350" b="1" kern="0" dirty="0">
                <a:solidFill>
                  <a:sysClr val="windowText" lastClr="000000"/>
                </a:solidFill>
                <a:latin typeface="+mn-lt"/>
              </a:rPr>
              <a:t>, 2016</a:t>
            </a:r>
            <a:endParaRPr lang="zh-CN" altLang="en-US" sz="1350" b="1" kern="0" dirty="0">
              <a:solidFill>
                <a:sysClr val="windowText" lastClr="000000"/>
              </a:solidFill>
              <a:latin typeface="+mn-lt"/>
            </a:endParaRPr>
          </a:p>
        </p:txBody>
      </p:sp>
      <p:sp>
        <p:nvSpPr>
          <p:cNvPr id="35844" name="标题 3"/>
          <p:cNvSpPr txBox="1">
            <a:spLocks/>
          </p:cNvSpPr>
          <p:nvPr/>
        </p:nvSpPr>
        <p:spPr bwMode="auto">
          <a:xfrm>
            <a:off x="611188" y="704850"/>
            <a:ext cx="807561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defPPr>
              <a:defRPr lang="zh-CN"/>
            </a:defPPr>
            <a:lvl1pPr eaLnBrk="1" hangingPunct="1">
              <a:defRPr sz="3200" b="1">
                <a:solidFill>
                  <a:srgbClr val="009900"/>
                </a:solidFill>
                <a:effectLst>
                  <a:outerShdw blurRad="38100" dist="38100" dir="2700000" algn="tl">
                    <a:srgbClr val="C0C0C0"/>
                  </a:outerShdw>
                </a:effectLst>
                <a:latin typeface="楷体" panose="02010609060101010101" pitchFamily="49" charset="-122"/>
                <a:ea typeface="楷体" panose="02010609060101010101" pitchFamily="49" charset="-122"/>
                <a:cs typeface="+mj-cs"/>
              </a:defRPr>
            </a:lvl1pPr>
            <a:lvl2pPr>
              <a:defRPr sz="4000" b="1">
                <a:solidFill>
                  <a:srgbClr val="009900"/>
                </a:solidFill>
                <a:effectLst>
                  <a:outerShdw blurRad="38100" dist="38100" dir="2700000" algn="tl">
                    <a:srgbClr val="C0C0C0"/>
                  </a:outerShdw>
                </a:effectLst>
                <a:latin typeface="Arial" charset="0"/>
                <a:ea typeface="宋体" charset="-122"/>
              </a:defRPr>
            </a:lvl2pPr>
            <a:lvl3pPr>
              <a:defRPr sz="4000" b="1">
                <a:solidFill>
                  <a:srgbClr val="009900"/>
                </a:solidFill>
                <a:effectLst>
                  <a:outerShdw blurRad="38100" dist="38100" dir="2700000" algn="tl">
                    <a:srgbClr val="C0C0C0"/>
                  </a:outerShdw>
                </a:effectLst>
                <a:latin typeface="Arial" charset="0"/>
                <a:ea typeface="宋体" charset="-122"/>
              </a:defRPr>
            </a:lvl3pPr>
            <a:lvl4pPr>
              <a:defRPr sz="4000" b="1">
                <a:solidFill>
                  <a:srgbClr val="009900"/>
                </a:solidFill>
                <a:effectLst>
                  <a:outerShdw blurRad="38100" dist="38100" dir="2700000" algn="tl">
                    <a:srgbClr val="C0C0C0"/>
                  </a:outerShdw>
                </a:effectLst>
                <a:latin typeface="Arial" charset="0"/>
                <a:ea typeface="宋体" charset="-122"/>
              </a:defRPr>
            </a:lvl4pPr>
            <a:lvl5pPr>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pPr>
              <a:defRPr/>
            </a:pPr>
            <a:r>
              <a:rPr lang="en-US" altLang="zh-CN" dirty="0" smtClean="0"/>
              <a:t>PDRP</a:t>
            </a:r>
            <a:r>
              <a:rPr lang="zh-CN" altLang="en-US" dirty="0" smtClean="0"/>
              <a:t>的催化机理</a:t>
            </a:r>
          </a:p>
        </p:txBody>
      </p:sp>
    </p:spTree>
    <p:extLst>
      <p:ext uri="{BB962C8B-B14F-4D97-AF65-F5344CB8AC3E}">
        <p14:creationId xmlns:p14="http://schemas.microsoft.com/office/powerpoint/2010/main" val="417377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9539" y="1484784"/>
            <a:ext cx="3618525" cy="4899580"/>
          </a:xfrm>
          <a:prstGeom prst="rect">
            <a:avLst/>
          </a:prstGeom>
        </p:spPr>
      </p:pic>
      <p:sp>
        <p:nvSpPr>
          <p:cNvPr id="8" name="Rectangle 5"/>
          <p:cNvSpPr>
            <a:spLocks noChangeArrowheads="1"/>
          </p:cNvSpPr>
          <p:nvPr/>
        </p:nvSpPr>
        <p:spPr bwMode="auto">
          <a:xfrm>
            <a:off x="782516" y="692696"/>
            <a:ext cx="5112569" cy="46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r>
              <a:rPr lang="en-US" altLang="zh-CN" sz="2800" b="1" dirty="0" smtClean="0">
                <a:solidFill>
                  <a:srgbClr val="009900"/>
                </a:solidFill>
                <a:effectLst>
                  <a:outerShdw blurRad="38100" dist="38100" dir="2700000" algn="tl">
                    <a:srgbClr val="C0C0C0"/>
                  </a:outerShdw>
                </a:effectLst>
                <a:latin typeface="楷体" panose="02010609060101010101" pitchFamily="49" charset="-122"/>
                <a:ea typeface="楷体" panose="02010609060101010101" pitchFamily="49" charset="-122"/>
                <a:cs typeface="+mj-cs"/>
              </a:rPr>
              <a:t>PDRP</a:t>
            </a:r>
            <a:r>
              <a:rPr lang="zh-CN" altLang="en-US" sz="2800" b="1" dirty="0" smtClean="0">
                <a:solidFill>
                  <a:srgbClr val="009900"/>
                </a:solidFill>
                <a:effectLst>
                  <a:outerShdw blurRad="38100" dist="38100" dir="2700000" algn="tl">
                    <a:srgbClr val="C0C0C0"/>
                  </a:outerShdw>
                </a:effectLst>
                <a:latin typeface="楷体" panose="02010609060101010101" pitchFamily="49" charset="-122"/>
                <a:ea typeface="楷体" panose="02010609060101010101" pitchFamily="49" charset="-122"/>
                <a:cs typeface="+mj-cs"/>
              </a:rPr>
              <a:t>在</a:t>
            </a:r>
            <a:r>
              <a:rPr lang="zh-CN" altLang="en-US" sz="2800" b="1" dirty="0">
                <a:solidFill>
                  <a:srgbClr val="009900"/>
                </a:solidFill>
                <a:effectLst>
                  <a:outerShdw blurRad="38100" dist="38100" dir="2700000" algn="tl">
                    <a:srgbClr val="C0C0C0"/>
                  </a:outerShdw>
                </a:effectLst>
                <a:latin typeface="楷体" panose="02010609060101010101" pitchFamily="49" charset="-122"/>
                <a:ea typeface="楷体" panose="02010609060101010101" pitchFamily="49" charset="-122"/>
                <a:cs typeface="+mj-cs"/>
              </a:rPr>
              <a:t>细菌和植物中非常保守</a:t>
            </a:r>
            <a:endParaRPr lang="en-US" altLang="zh-CN" sz="2800" b="1" dirty="0">
              <a:solidFill>
                <a:srgbClr val="009900"/>
              </a:solidFill>
              <a:effectLst>
                <a:outerShdw blurRad="38100" dist="38100" dir="2700000" algn="tl">
                  <a:srgbClr val="C0C0C0"/>
                </a:outerShdw>
              </a:effectLst>
              <a:latin typeface="楷体" panose="02010609060101010101" pitchFamily="49" charset="-122"/>
              <a:ea typeface="楷体" panose="02010609060101010101" pitchFamily="49" charset="-122"/>
              <a:cs typeface="+mj-cs"/>
            </a:endParaRPr>
          </a:p>
        </p:txBody>
      </p:sp>
      <p:sp>
        <p:nvSpPr>
          <p:cNvPr id="9" name="矩形 8"/>
          <p:cNvSpPr/>
          <p:nvPr/>
        </p:nvSpPr>
        <p:spPr>
          <a:xfrm>
            <a:off x="5148064" y="6165304"/>
            <a:ext cx="4301279" cy="300082"/>
          </a:xfrm>
          <a:prstGeom prst="rect">
            <a:avLst/>
          </a:prstGeom>
          <a:noFill/>
          <a:ln w="3175">
            <a:noFill/>
          </a:ln>
        </p:spPr>
        <p:txBody>
          <a:bodyPr wrap="square" rtlCol="0">
            <a:spAutoFit/>
          </a:bodyPr>
          <a:lstStyle/>
          <a:p>
            <a:r>
              <a:rPr lang="en-US" altLang="zh-CN" sz="1350" b="1" dirty="0" err="1">
                <a:ea typeface="Arial Unicode MS" panose="020B0604020202020204" pitchFamily="34" charset="-122"/>
                <a:cs typeface="Arial Unicode MS" panose="020B0604020202020204" pitchFamily="34" charset="-122"/>
              </a:rPr>
              <a:t>Burnell</a:t>
            </a:r>
            <a:r>
              <a:rPr lang="en-US" altLang="zh-CN" sz="1350" b="1" dirty="0">
                <a:ea typeface="Arial Unicode MS" panose="020B0604020202020204" pitchFamily="34" charset="-122"/>
                <a:cs typeface="Arial Unicode MS" panose="020B0604020202020204" pitchFamily="34" charset="-122"/>
              </a:rPr>
              <a:t>, J. N. 2010, </a:t>
            </a:r>
            <a:r>
              <a:rPr lang="en-US" altLang="zh-CN" sz="1350" b="1" i="1" dirty="0">
                <a:ea typeface="Arial Unicode MS" panose="020B0604020202020204" pitchFamily="34" charset="-122"/>
                <a:cs typeface="Arial Unicode MS" panose="020B0604020202020204" pitchFamily="34" charset="-122"/>
              </a:rPr>
              <a:t>BMC biochemistry</a:t>
            </a:r>
            <a:r>
              <a:rPr lang="en-US" altLang="zh-CN" sz="1350" b="1" dirty="0">
                <a:ea typeface="Arial Unicode MS" panose="020B0604020202020204" pitchFamily="34" charset="-122"/>
                <a:cs typeface="Arial Unicode MS" panose="020B0604020202020204" pitchFamily="34" charset="-122"/>
              </a:rPr>
              <a:t>, 11(1), 1 </a:t>
            </a:r>
            <a:endParaRPr lang="zh-CN" altLang="en-US" sz="1350" b="1" dirty="0">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4036394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75656" y="1586987"/>
            <a:ext cx="7344816" cy="4734383"/>
            <a:chOff x="5925181" y="871905"/>
            <a:chExt cx="7631276" cy="4919035"/>
          </a:xfrm>
        </p:grpSpPr>
        <p:pic>
          <p:nvPicPr>
            <p:cNvPr id="3" name="图片 2"/>
            <p:cNvPicPr>
              <a:picLocks noChangeAspect="1"/>
            </p:cNvPicPr>
            <p:nvPr/>
          </p:nvPicPr>
          <p:blipFill>
            <a:blip r:embed="rId3"/>
            <a:stretch>
              <a:fillRect/>
            </a:stretch>
          </p:blipFill>
          <p:spPr>
            <a:xfrm>
              <a:off x="5925181" y="1006407"/>
              <a:ext cx="5386783" cy="4013077"/>
            </a:xfrm>
            <a:prstGeom prst="rect">
              <a:avLst/>
            </a:prstGeom>
          </p:spPr>
        </p:pic>
        <p:sp>
          <p:nvSpPr>
            <p:cNvPr id="4" name="矩形 3"/>
            <p:cNvSpPr/>
            <p:nvPr/>
          </p:nvSpPr>
          <p:spPr>
            <a:xfrm>
              <a:off x="8727403" y="5479154"/>
              <a:ext cx="4829054" cy="311786"/>
            </a:xfrm>
            <a:prstGeom prst="rect">
              <a:avLst/>
            </a:prstGeom>
            <a:noFill/>
            <a:ln w="3175">
              <a:noFill/>
            </a:ln>
          </p:spPr>
          <p:txBody>
            <a:bodyPr wrap="square" rtlCol="0">
              <a:spAutoFit/>
            </a:bodyPr>
            <a:lstStyle/>
            <a:p>
              <a:r>
                <a:rPr lang="en-US" altLang="zh-CN" sz="1350" b="1" dirty="0">
                  <a:ea typeface="Arial Unicode MS" panose="020B0604020202020204" pitchFamily="34" charset="-122"/>
                  <a:cs typeface="Arial Unicode MS" panose="020B0604020202020204" pitchFamily="34" charset="-122"/>
                </a:rPr>
                <a:t>Peter J. 2015, </a:t>
              </a:r>
              <a:r>
                <a:rPr lang="en-US" altLang="zh-CN" sz="1350" b="1" dirty="0" err="1">
                  <a:ea typeface="Arial Unicode MS" panose="020B0604020202020204" pitchFamily="34" charset="-122"/>
                  <a:cs typeface="Arial Unicode MS" panose="020B0604020202020204" pitchFamily="34" charset="-122"/>
                </a:rPr>
                <a:t>Eastmond</a:t>
              </a:r>
              <a:r>
                <a:rPr lang="en-US" altLang="zh-CN" sz="1350" b="1" dirty="0">
                  <a:ea typeface="Arial Unicode MS" panose="020B0604020202020204" pitchFamily="34" charset="-122"/>
                  <a:cs typeface="Arial Unicode MS" panose="020B0604020202020204" pitchFamily="34" charset="-122"/>
                </a:rPr>
                <a:t>, </a:t>
              </a:r>
              <a:r>
                <a:rPr lang="en-US" altLang="zh-CN" sz="1350" b="1" i="1" dirty="0">
                  <a:ea typeface="Arial Unicode MS" panose="020B0604020202020204" pitchFamily="34" charset="-122"/>
                  <a:cs typeface="Arial Unicode MS" panose="020B0604020202020204" pitchFamily="34" charset="-122"/>
                </a:rPr>
                <a:t>Nature </a:t>
              </a:r>
              <a:r>
                <a:rPr lang="en-US" altLang="zh-CN" sz="1350" b="1" i="1" dirty="0" err="1">
                  <a:ea typeface="Arial Unicode MS" panose="020B0604020202020204" pitchFamily="34" charset="-122"/>
                  <a:cs typeface="Arial Unicode MS" panose="020B0604020202020204" pitchFamily="34" charset="-122"/>
                </a:rPr>
                <a:t>communications</a:t>
              </a:r>
              <a:r>
                <a:rPr lang="en-US" altLang="zh-CN" sz="1350" b="1" dirty="0" err="1">
                  <a:ea typeface="Arial Unicode MS" panose="020B0604020202020204" pitchFamily="34" charset="-122"/>
                  <a:cs typeface="Arial Unicode MS" panose="020B0604020202020204" pitchFamily="34" charset="-122"/>
                </a:rPr>
                <a:t>.6</a:t>
              </a:r>
              <a:endParaRPr lang="zh-CN" altLang="en-US" sz="1350" b="1" dirty="0">
                <a:ea typeface="Arial Unicode MS" panose="020B0604020202020204" pitchFamily="34" charset="-122"/>
                <a:cs typeface="Arial Unicode MS" panose="020B0604020202020204" pitchFamily="34" charset="-122"/>
              </a:endParaRPr>
            </a:p>
          </p:txBody>
        </p:sp>
        <p:sp>
          <p:nvSpPr>
            <p:cNvPr id="5" name="矩形 4"/>
            <p:cNvSpPr/>
            <p:nvPr/>
          </p:nvSpPr>
          <p:spPr>
            <a:xfrm>
              <a:off x="6427987" y="871905"/>
              <a:ext cx="4458268" cy="2638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050" dirty="0"/>
            </a:p>
          </p:txBody>
        </p:sp>
      </p:grpSp>
      <p:sp>
        <p:nvSpPr>
          <p:cNvPr id="7" name="矩形 6"/>
          <p:cNvSpPr/>
          <p:nvPr/>
        </p:nvSpPr>
        <p:spPr>
          <a:xfrm>
            <a:off x="467544" y="680149"/>
            <a:ext cx="8208912"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Autofit/>
          </a:bodyPr>
          <a:lstStyle/>
          <a:p>
            <a:pPr algn="ctr" fontAlgn="base">
              <a:spcBef>
                <a:spcPct val="0"/>
              </a:spcBef>
              <a:spcAft>
                <a:spcPct val="0"/>
              </a:spcAft>
            </a:pPr>
            <a:r>
              <a:rPr lang="en-US" altLang="zh-CN" sz="2800" b="1" i="1" dirty="0" err="1"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CyPPDK</a:t>
            </a:r>
            <a:r>
              <a:rPr lang="zh-CN" altLang="en-US"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和</a:t>
            </a:r>
            <a:r>
              <a:rPr lang="en-US" altLang="zh-CN" sz="2800" b="1" i="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PCK1</a:t>
            </a:r>
            <a:r>
              <a:rPr lang="zh-CN" altLang="en-US"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在拟南芥种子萌发过程中协同作用</a:t>
            </a:r>
            <a:endParaRPr lang="zh-CN" altLang="en-US" sz="2800" b="1" dirty="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2870607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10578" t="50991" r="9278" b="2330"/>
          <a:stretch/>
        </p:blipFill>
        <p:spPr>
          <a:xfrm>
            <a:off x="255895" y="2258000"/>
            <a:ext cx="4069036" cy="1292459"/>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9385" t="52608" r="9424" b="4418"/>
          <a:stretch/>
        </p:blipFill>
        <p:spPr>
          <a:xfrm>
            <a:off x="4237628" y="2201924"/>
            <a:ext cx="4800600" cy="1340893"/>
          </a:xfrm>
          <a:prstGeom prst="rect">
            <a:avLst/>
          </a:prstGeom>
        </p:spPr>
      </p:pic>
      <p:sp>
        <p:nvSpPr>
          <p:cNvPr id="11" name="文本框 10"/>
          <p:cNvSpPr txBox="1"/>
          <p:nvPr/>
        </p:nvSpPr>
        <p:spPr>
          <a:xfrm>
            <a:off x="307079" y="2025787"/>
            <a:ext cx="2821675" cy="553998"/>
          </a:xfrm>
          <a:prstGeom prst="rect">
            <a:avLst/>
          </a:prstGeom>
          <a:noFill/>
        </p:spPr>
        <p:txBody>
          <a:bodyPr wrap="square" rtlCol="0">
            <a:spAutoFit/>
          </a:bodyPr>
          <a:lstStyle/>
          <a:p>
            <a:r>
              <a:rPr lang="en-US" altLang="zh-CN" sz="1500" b="1" dirty="0"/>
              <a:t>LOC_Os03g31750---PPDKA:</a:t>
            </a:r>
          </a:p>
          <a:p>
            <a:endParaRPr lang="zh-CN" altLang="en-US" sz="1500" b="1" dirty="0"/>
          </a:p>
        </p:txBody>
      </p:sp>
      <p:sp>
        <p:nvSpPr>
          <p:cNvPr id="13" name="矩形 12"/>
          <p:cNvSpPr/>
          <p:nvPr/>
        </p:nvSpPr>
        <p:spPr>
          <a:xfrm>
            <a:off x="4364109" y="2022065"/>
            <a:ext cx="2345322" cy="323165"/>
          </a:xfrm>
          <a:prstGeom prst="rect">
            <a:avLst/>
          </a:prstGeom>
        </p:spPr>
        <p:txBody>
          <a:bodyPr wrap="none">
            <a:spAutoFit/>
          </a:bodyPr>
          <a:lstStyle/>
          <a:p>
            <a:r>
              <a:rPr lang="en-US" altLang="zh-CN" sz="1500" b="1" dirty="0"/>
              <a:t>LOC_Os05g33570---PPDKB:</a:t>
            </a:r>
            <a:endParaRPr lang="zh-CN" altLang="en-US" sz="1500" b="1" dirty="0"/>
          </a:p>
        </p:txBody>
      </p:sp>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l="9322" t="47778" r="9330" b="1958"/>
          <a:stretch/>
        </p:blipFill>
        <p:spPr>
          <a:xfrm>
            <a:off x="2016456" y="3979174"/>
            <a:ext cx="4636828" cy="1647968"/>
          </a:xfrm>
          <a:prstGeom prst="rect">
            <a:avLst/>
          </a:prstGeom>
        </p:spPr>
      </p:pic>
      <p:sp>
        <p:nvSpPr>
          <p:cNvPr id="16" name="Rectangle 5"/>
          <p:cNvSpPr>
            <a:spLocks noChangeArrowheads="1"/>
          </p:cNvSpPr>
          <p:nvPr/>
        </p:nvSpPr>
        <p:spPr bwMode="auto">
          <a:xfrm>
            <a:off x="611560" y="726995"/>
            <a:ext cx="4392488" cy="46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rmAutofit/>
          </a:bodyPr>
          <a:lstStyle/>
          <a:p>
            <a:pPr algn="ctr" fontAlgn="base">
              <a:spcBef>
                <a:spcPct val="0"/>
              </a:spcBef>
              <a:spcAft>
                <a:spcPct val="0"/>
              </a:spcAft>
            </a:pPr>
            <a:endParaRPr lang="en-US" altLang="zh-CN" sz="2250" b="1" dirty="0">
              <a:solidFill>
                <a:srgbClr val="009900"/>
              </a:solidFill>
              <a:effectLst>
                <a:outerShdw blurRad="38100" dist="38100" dir="2700000" algn="tl">
                  <a:srgbClr val="C0C0C0"/>
                </a:outerShdw>
              </a:effectLst>
              <a:latin typeface="Times New Roman" panose="02020603050405020304" pitchFamily="18" charset="0"/>
              <a:ea typeface="Arial Unicode MS" panose="020B0604020202020204" pitchFamily="34" charset="-122"/>
              <a:cs typeface="Times New Roman" panose="02020603050405020304" pitchFamily="18" charset="0"/>
            </a:endParaRPr>
          </a:p>
        </p:txBody>
      </p:sp>
      <p:sp>
        <p:nvSpPr>
          <p:cNvPr id="17" name="文本框 16"/>
          <p:cNvSpPr txBox="1"/>
          <p:nvPr/>
        </p:nvSpPr>
        <p:spPr>
          <a:xfrm>
            <a:off x="255895" y="3713716"/>
            <a:ext cx="2821675" cy="553998"/>
          </a:xfrm>
          <a:prstGeom prst="rect">
            <a:avLst/>
          </a:prstGeom>
          <a:noFill/>
        </p:spPr>
        <p:txBody>
          <a:bodyPr wrap="square" rtlCol="0">
            <a:spAutoFit/>
          </a:bodyPr>
          <a:lstStyle/>
          <a:p>
            <a:r>
              <a:rPr lang="en-US" altLang="zh-CN" sz="1500" b="1" dirty="0"/>
              <a:t>LOC_Os07g34640---RP:</a:t>
            </a:r>
          </a:p>
          <a:p>
            <a:endParaRPr lang="zh-CN" altLang="en-US" sz="1500" b="1" dirty="0"/>
          </a:p>
        </p:txBody>
      </p:sp>
      <p:sp>
        <p:nvSpPr>
          <p:cNvPr id="9" name="矩形 8"/>
          <p:cNvSpPr/>
          <p:nvPr/>
        </p:nvSpPr>
        <p:spPr>
          <a:xfrm>
            <a:off x="395536" y="548680"/>
            <a:ext cx="4104456"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Autofit/>
          </a:bodyPr>
          <a:lstStyle/>
          <a:p>
            <a:pPr algn="ctr" fontAlgn="base">
              <a:spcBef>
                <a:spcPct val="0"/>
              </a:spcBef>
              <a:spcAft>
                <a:spcPct val="0"/>
              </a:spcAft>
            </a:pPr>
            <a:r>
              <a:rPr lang="zh-CN" altLang="en-US"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水稻中的</a:t>
            </a:r>
            <a:r>
              <a:rPr lang="en-US" altLang="zh-CN"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PPDK</a:t>
            </a:r>
            <a:r>
              <a:rPr lang="zh-CN" altLang="en-US"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和</a:t>
            </a:r>
            <a:r>
              <a:rPr lang="en-US" altLang="zh-CN"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PDRP</a:t>
            </a:r>
            <a:endParaRPr lang="zh-CN" altLang="en-US" sz="2800" b="1" dirty="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76780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441682" y="980728"/>
            <a:ext cx="3200400" cy="2337632"/>
          </a:xfrm>
          <a:prstGeom prst="rect">
            <a:avLst/>
          </a:prstGeom>
        </p:spPr>
      </p:pic>
      <p:pic>
        <p:nvPicPr>
          <p:cNvPr id="8" name="图片 7"/>
          <p:cNvPicPr>
            <a:picLocks noChangeAspect="1"/>
          </p:cNvPicPr>
          <p:nvPr/>
        </p:nvPicPr>
        <p:blipFill>
          <a:blip r:embed="rId3"/>
          <a:stretch>
            <a:fillRect/>
          </a:stretch>
        </p:blipFill>
        <p:spPr>
          <a:xfrm>
            <a:off x="437096" y="3324806"/>
            <a:ext cx="3200400" cy="2624474"/>
          </a:xfrm>
          <a:prstGeom prst="rect">
            <a:avLst/>
          </a:prstGeom>
        </p:spPr>
      </p:pic>
      <p:sp>
        <p:nvSpPr>
          <p:cNvPr id="3" name="Rectangle 3"/>
          <p:cNvSpPr txBox="1">
            <a:spLocks noChangeArrowheads="1"/>
          </p:cNvSpPr>
          <p:nvPr/>
        </p:nvSpPr>
        <p:spPr>
          <a:xfrm>
            <a:off x="1095474" y="521103"/>
            <a:ext cx="68580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bodyPr>
          <a:lstStyle>
            <a:lvl1pPr algn="ctr" fontAlgn="base">
              <a:spcBef>
                <a:spcPct val="0"/>
              </a:spcBef>
              <a:spcAft>
                <a:spcPct val="0"/>
              </a:spcAft>
              <a:defRPr sz="2250" b="1">
                <a:solidFill>
                  <a:srgbClr val="009900"/>
                </a:solidFill>
                <a:effectLst>
                  <a:outerShdw blurRad="38100" dist="38100" dir="2700000" algn="tl">
                    <a:srgbClr val="C0C0C0"/>
                  </a:outerShdw>
                </a:effectLst>
                <a:latin typeface="Times New Roman" panose="02020603050405020304" pitchFamily="18" charset="0"/>
                <a:ea typeface="Arial Unicode MS" panose="020B0604020202020204" pitchFamily="34" charset="-122"/>
                <a:cs typeface="Times New Roman" panose="02020603050405020304" pitchFamily="18" charset="0"/>
              </a:defRPr>
            </a:lvl1pPr>
            <a:lvl2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2pPr>
            <a:lvl3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3pPr>
            <a:lvl4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4pPr>
            <a:lvl5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endParaRPr lang="en-US" altLang="zh-CN" dirty="0"/>
          </a:p>
        </p:txBody>
      </p:sp>
      <p:pic>
        <p:nvPicPr>
          <p:cNvPr id="6" name="图片 5"/>
          <p:cNvPicPr>
            <a:picLocks noChangeAspect="1"/>
          </p:cNvPicPr>
          <p:nvPr/>
        </p:nvPicPr>
        <p:blipFill>
          <a:blip r:embed="rId4"/>
          <a:stretch>
            <a:fillRect/>
          </a:stretch>
        </p:blipFill>
        <p:spPr>
          <a:xfrm>
            <a:off x="4932040" y="3565480"/>
            <a:ext cx="3221831" cy="2143125"/>
          </a:xfrm>
          <a:prstGeom prst="rect">
            <a:avLst/>
          </a:prstGeom>
        </p:spPr>
      </p:pic>
      <p:pic>
        <p:nvPicPr>
          <p:cNvPr id="7" name="图片 6"/>
          <p:cNvPicPr>
            <a:picLocks noChangeAspect="1"/>
          </p:cNvPicPr>
          <p:nvPr/>
        </p:nvPicPr>
        <p:blipFill>
          <a:blip r:embed="rId5"/>
          <a:stretch>
            <a:fillRect/>
          </a:stretch>
        </p:blipFill>
        <p:spPr>
          <a:xfrm>
            <a:off x="6660231" y="1412776"/>
            <a:ext cx="2377440" cy="1828800"/>
          </a:xfrm>
          <a:prstGeom prst="rect">
            <a:avLst/>
          </a:prstGeom>
        </p:spPr>
      </p:pic>
      <p:pic>
        <p:nvPicPr>
          <p:cNvPr id="9" name="图片 8"/>
          <p:cNvPicPr>
            <a:picLocks noChangeAspect="1"/>
          </p:cNvPicPr>
          <p:nvPr/>
        </p:nvPicPr>
        <p:blipFill>
          <a:blip r:embed="rId6"/>
          <a:stretch>
            <a:fillRect/>
          </a:stretch>
        </p:blipFill>
        <p:spPr>
          <a:xfrm>
            <a:off x="3851920" y="1412775"/>
            <a:ext cx="2776653" cy="1828800"/>
          </a:xfrm>
          <a:prstGeom prst="rect">
            <a:avLst/>
          </a:prstGeom>
        </p:spPr>
      </p:pic>
    </p:spTree>
    <p:extLst>
      <p:ext uri="{BB962C8B-B14F-4D97-AF65-F5344CB8AC3E}">
        <p14:creationId xmlns:p14="http://schemas.microsoft.com/office/powerpoint/2010/main" val="21480511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27184" y="1756070"/>
            <a:ext cx="8234336" cy="4185874"/>
            <a:chOff x="-419975" y="978083"/>
            <a:chExt cx="12008411" cy="5825901"/>
          </a:xfrm>
        </p:grpSpPr>
        <p:grpSp>
          <p:nvGrpSpPr>
            <p:cNvPr id="5" name="组合 4"/>
            <p:cNvGrpSpPr/>
            <p:nvPr/>
          </p:nvGrpSpPr>
          <p:grpSpPr>
            <a:xfrm>
              <a:off x="-419975" y="2498230"/>
              <a:ext cx="12008411" cy="4305754"/>
              <a:chOff x="-1058588" y="2205350"/>
              <a:chExt cx="13408739" cy="4901227"/>
            </a:xfrm>
          </p:grpSpPr>
          <p:pic>
            <p:nvPicPr>
              <p:cNvPr id="8" name="Picture 4"/>
              <p:cNvPicPr>
                <a:picLocks noChangeAspect="1" noChangeArrowheads="1"/>
              </p:cNvPicPr>
              <p:nvPr/>
            </p:nvPicPr>
            <p:blipFill>
              <a:blip r:embed="rId3" cstate="print"/>
              <a:srcRect l="12500" t="21875" r="7812" b="15312"/>
              <a:stretch>
                <a:fillRect/>
              </a:stretch>
            </p:blipFill>
            <p:spPr bwMode="auto">
              <a:xfrm>
                <a:off x="3886408" y="2238275"/>
                <a:ext cx="6525361" cy="3214711"/>
              </a:xfrm>
              <a:prstGeom prst="rect">
                <a:avLst/>
              </a:prstGeom>
              <a:noFill/>
              <a:ln w="3175">
                <a:noFill/>
              </a:ln>
            </p:spPr>
          </p:pic>
          <p:sp>
            <p:nvSpPr>
              <p:cNvPr id="9" name="TextBox 6"/>
              <p:cNvSpPr txBox="1"/>
              <p:nvPr/>
            </p:nvSpPr>
            <p:spPr>
              <a:xfrm>
                <a:off x="4524835" y="6631162"/>
                <a:ext cx="7825316" cy="475415"/>
              </a:xfrm>
              <a:prstGeom prst="rect">
                <a:avLst/>
              </a:prstGeom>
              <a:noFill/>
              <a:ln w="3175">
                <a:noFill/>
              </a:ln>
            </p:spPr>
            <p:txBody>
              <a:bodyPr wrap="square" rtlCol="0">
                <a:spAutoFit/>
              </a:bodyPr>
              <a:lstStyle>
                <a:defPPr>
                  <a:defRPr lang="zh-CN"/>
                </a:defPPr>
                <a:lvl1pPr>
                  <a:defRPr>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sz="1350" b="1" dirty="0">
                    <a:latin typeface="+mn-lt"/>
                  </a:rPr>
                  <a:t>Hong-</a:t>
                </a:r>
                <a:r>
                  <a:rPr lang="en-US" altLang="zh-CN" sz="1350" b="1" dirty="0" err="1">
                    <a:latin typeface="+mn-lt"/>
                  </a:rPr>
                  <a:t>Gyu</a:t>
                </a:r>
                <a:r>
                  <a:rPr lang="en-US" altLang="zh-CN" sz="1350" b="1" dirty="0">
                    <a:latin typeface="+mn-lt"/>
                  </a:rPr>
                  <a:t> Kang, 2005, </a:t>
                </a:r>
                <a:r>
                  <a:rPr lang="en-US" altLang="zh-CN" sz="1350" b="1" i="1" dirty="0">
                    <a:latin typeface="+mn-lt"/>
                  </a:rPr>
                  <a:t>The Plant Journal</a:t>
                </a:r>
                <a:r>
                  <a:rPr lang="en-US" altLang="zh-CN" sz="1350" b="1" dirty="0">
                    <a:latin typeface="+mn-lt"/>
                  </a:rPr>
                  <a:t>, 42, 901–911</a:t>
                </a:r>
                <a:endParaRPr lang="zh-CN" altLang="en-US" sz="1350" b="1" dirty="0">
                  <a:latin typeface="+mn-lt"/>
                </a:endParaRPr>
              </a:p>
            </p:txBody>
          </p:sp>
          <p:pic>
            <p:nvPicPr>
              <p:cNvPr id="10" name="Picture 2"/>
              <p:cNvPicPr>
                <a:picLocks noChangeAspect="1" noChangeArrowheads="1"/>
              </p:cNvPicPr>
              <p:nvPr/>
            </p:nvPicPr>
            <p:blipFill>
              <a:blip r:embed="rId4" cstate="print"/>
              <a:srcRect l="56298" t="31216" b="42497"/>
              <a:stretch>
                <a:fillRect/>
              </a:stretch>
            </p:blipFill>
            <p:spPr bwMode="auto">
              <a:xfrm>
                <a:off x="-1058588" y="2205350"/>
                <a:ext cx="4600980" cy="3214711"/>
              </a:xfrm>
              <a:prstGeom prst="rect">
                <a:avLst/>
              </a:prstGeom>
              <a:noFill/>
              <a:ln w="3175">
                <a:noFill/>
              </a:ln>
            </p:spPr>
          </p:pic>
        </p:grpSp>
        <p:sp>
          <p:nvSpPr>
            <p:cNvPr id="6" name="矩形 5"/>
            <p:cNvSpPr/>
            <p:nvPr/>
          </p:nvSpPr>
          <p:spPr>
            <a:xfrm>
              <a:off x="4143372" y="978083"/>
              <a:ext cx="4786347" cy="353400"/>
            </a:xfrm>
            <a:prstGeom prst="rect">
              <a:avLst/>
            </a:prstGeom>
          </p:spPr>
          <p:txBody>
            <a:bodyPr wrap="square">
              <a:spAutoFit/>
            </a:bodyPr>
            <a:lstStyle/>
            <a:p>
              <a:pPr algn="ctr"/>
              <a:endParaRPr lang="zh-CN" altLang="en-US" sz="1050" dirty="0"/>
            </a:p>
          </p:txBody>
        </p:sp>
        <p:sp>
          <p:nvSpPr>
            <p:cNvPr id="7" name="矩形 6"/>
            <p:cNvSpPr/>
            <p:nvPr/>
          </p:nvSpPr>
          <p:spPr>
            <a:xfrm>
              <a:off x="4636741" y="4035476"/>
              <a:ext cx="4194750" cy="353400"/>
            </a:xfrm>
            <a:prstGeom prst="rect">
              <a:avLst/>
            </a:prstGeom>
          </p:spPr>
          <p:txBody>
            <a:bodyPr wrap="square">
              <a:spAutoFit/>
            </a:bodyPr>
            <a:lstStyle/>
            <a:p>
              <a:endParaRPr lang="zh-CN" altLang="en-US" sz="1050" dirty="0"/>
            </a:p>
          </p:txBody>
        </p:sp>
      </p:grpSp>
      <p:sp>
        <p:nvSpPr>
          <p:cNvPr id="2" name="矩形 1"/>
          <p:cNvSpPr/>
          <p:nvPr/>
        </p:nvSpPr>
        <p:spPr>
          <a:xfrm>
            <a:off x="321565" y="500944"/>
            <a:ext cx="5645971"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Autofit/>
          </a:bodyPr>
          <a:lstStyle/>
          <a:p>
            <a:pPr algn="ctr" fontAlgn="base">
              <a:spcBef>
                <a:spcPct val="0"/>
              </a:spcBef>
              <a:spcAft>
                <a:spcPct val="0"/>
              </a:spcAft>
            </a:pPr>
            <a:r>
              <a:rPr lang="zh-CN" altLang="en-US"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水稻</a:t>
            </a:r>
            <a:r>
              <a:rPr lang="en-US" altLang="zh-CN" sz="2800" b="1" i="1" dirty="0" err="1"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ppdkb</a:t>
            </a:r>
            <a:r>
              <a:rPr lang="zh-CN" altLang="en-US"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突变体中出现</a:t>
            </a:r>
            <a:r>
              <a:rPr lang="zh-CN" altLang="en-US" sz="2800" b="1" dirty="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粉</a:t>
            </a:r>
            <a:r>
              <a:rPr lang="zh-CN" altLang="en-US"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质垩白</a:t>
            </a:r>
            <a:endParaRPr lang="zh-CN" altLang="en-US" sz="2800" b="1" dirty="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文本框 2"/>
          <p:cNvSpPr txBox="1"/>
          <p:nvPr/>
        </p:nvSpPr>
        <p:spPr>
          <a:xfrm>
            <a:off x="1396538" y="4898197"/>
            <a:ext cx="473206" cy="300082"/>
          </a:xfrm>
          <a:prstGeom prst="rect">
            <a:avLst/>
          </a:prstGeom>
          <a:noFill/>
        </p:spPr>
        <p:txBody>
          <a:bodyPr wrap="none" rtlCol="0">
            <a:spAutoFit/>
          </a:bodyPr>
          <a:lstStyle/>
          <a:p>
            <a:r>
              <a:rPr lang="en-US" altLang="zh-CN" sz="1350" b="1" dirty="0">
                <a:latin typeface="Times New Roman" panose="02020603050405020304" pitchFamily="18" charset="0"/>
                <a:cs typeface="Times New Roman" panose="02020603050405020304" pitchFamily="18" charset="0"/>
              </a:rPr>
              <a:t>WT</a:t>
            </a:r>
            <a:endParaRPr lang="zh-CN" altLang="en-US" sz="1350" b="1"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570603" y="4898197"/>
            <a:ext cx="1199367" cy="300082"/>
          </a:xfrm>
          <a:prstGeom prst="rect">
            <a:avLst/>
          </a:prstGeom>
          <a:noFill/>
        </p:spPr>
        <p:txBody>
          <a:bodyPr wrap="none" rtlCol="0">
            <a:spAutoFit/>
          </a:bodyPr>
          <a:lstStyle/>
          <a:p>
            <a:r>
              <a:rPr lang="en-US" altLang="zh-CN" sz="1350" b="1" i="1" dirty="0" err="1">
                <a:latin typeface="Times New Roman" panose="02020603050405020304" pitchFamily="18" charset="0"/>
                <a:cs typeface="Times New Roman" panose="02020603050405020304" pitchFamily="18" charset="0"/>
              </a:rPr>
              <a:t>ppdkb</a:t>
            </a:r>
            <a:r>
              <a:rPr lang="en-US" altLang="zh-CN" sz="1350" b="1" dirty="0">
                <a:latin typeface="Times New Roman" panose="02020603050405020304" pitchFamily="18" charset="0"/>
                <a:cs typeface="Times New Roman" panose="02020603050405020304" pitchFamily="18" charset="0"/>
              </a:rPr>
              <a:t> mutant</a:t>
            </a:r>
          </a:p>
        </p:txBody>
      </p:sp>
      <p:sp>
        <p:nvSpPr>
          <p:cNvPr id="13" name="文本框 12"/>
          <p:cNvSpPr txBox="1"/>
          <p:nvPr/>
        </p:nvSpPr>
        <p:spPr>
          <a:xfrm>
            <a:off x="4740981" y="4910665"/>
            <a:ext cx="473206" cy="300082"/>
          </a:xfrm>
          <a:prstGeom prst="rect">
            <a:avLst/>
          </a:prstGeom>
          <a:noFill/>
        </p:spPr>
        <p:txBody>
          <a:bodyPr wrap="none" rtlCol="0">
            <a:spAutoFit/>
          </a:bodyPr>
          <a:lstStyle/>
          <a:p>
            <a:r>
              <a:rPr lang="en-US" altLang="zh-CN" sz="1350" b="1" dirty="0">
                <a:latin typeface="Times New Roman" panose="02020603050405020304" pitchFamily="18" charset="0"/>
                <a:cs typeface="Times New Roman" panose="02020603050405020304" pitchFamily="18" charset="0"/>
              </a:rPr>
              <a:t>WT</a:t>
            </a:r>
            <a:endParaRPr lang="zh-CN" altLang="en-US" sz="1350" b="1"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6317233" y="4918047"/>
            <a:ext cx="1199367" cy="300082"/>
          </a:xfrm>
          <a:prstGeom prst="rect">
            <a:avLst/>
          </a:prstGeom>
          <a:noFill/>
        </p:spPr>
        <p:txBody>
          <a:bodyPr wrap="none" rtlCol="0">
            <a:spAutoFit/>
          </a:bodyPr>
          <a:lstStyle/>
          <a:p>
            <a:r>
              <a:rPr lang="en-US" altLang="zh-CN" sz="1350" b="1" i="1" dirty="0" err="1">
                <a:latin typeface="Times New Roman" panose="02020603050405020304" pitchFamily="18" charset="0"/>
                <a:cs typeface="Times New Roman" panose="02020603050405020304" pitchFamily="18" charset="0"/>
              </a:rPr>
              <a:t>ppdkb</a:t>
            </a:r>
            <a:r>
              <a:rPr lang="en-US" altLang="zh-CN" sz="1350" b="1" dirty="0">
                <a:latin typeface="Times New Roman" panose="02020603050405020304" pitchFamily="18" charset="0"/>
                <a:cs typeface="Times New Roman" panose="02020603050405020304" pitchFamily="18" charset="0"/>
              </a:rPr>
              <a:t> mutant</a:t>
            </a:r>
          </a:p>
        </p:txBody>
      </p:sp>
    </p:spTree>
    <p:extLst>
      <p:ext uri="{BB962C8B-B14F-4D97-AF65-F5344CB8AC3E}">
        <p14:creationId xmlns:p14="http://schemas.microsoft.com/office/powerpoint/2010/main" val="5123173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34926"/>
          <a:stretch/>
        </p:blipFill>
        <p:spPr>
          <a:xfrm>
            <a:off x="1114425" y="1444448"/>
            <a:ext cx="6915150" cy="4500008"/>
          </a:xfrm>
          <a:prstGeom prst="rect">
            <a:avLst/>
          </a:prstGeom>
        </p:spPr>
      </p:pic>
      <p:sp>
        <p:nvSpPr>
          <p:cNvPr id="5" name="Rectangle 5"/>
          <p:cNvSpPr>
            <a:spLocks noChangeArrowheads="1"/>
          </p:cNvSpPr>
          <p:nvPr/>
        </p:nvSpPr>
        <p:spPr bwMode="auto">
          <a:xfrm>
            <a:off x="539552" y="692696"/>
            <a:ext cx="4321671" cy="46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Autofit/>
          </a:bodyPr>
          <a:lstStyle/>
          <a:p>
            <a:pPr algn="ctr" fontAlgn="base">
              <a:spcBef>
                <a:spcPct val="0"/>
              </a:spcBef>
              <a:spcAft>
                <a:spcPct val="0"/>
              </a:spcAft>
            </a:pPr>
            <a:r>
              <a:rPr lang="en-US" altLang="zh-CN"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PPDK</a:t>
            </a:r>
            <a:r>
              <a:rPr lang="zh-CN" altLang="en-US"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和</a:t>
            </a:r>
            <a:r>
              <a:rPr lang="en-US" altLang="zh-CN"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PDRP</a:t>
            </a:r>
            <a:r>
              <a:rPr lang="zh-CN" altLang="en-US" sz="2800" b="1" dirty="0" smtClean="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rPr>
              <a:t>的表达部位</a:t>
            </a:r>
            <a:endParaRPr lang="zh-CN" altLang="en-US" sz="2800" b="1" dirty="0">
              <a:solidFill>
                <a:srgbClr val="009900"/>
              </a:solidFill>
              <a:effectLst>
                <a:outerShdw blurRad="38100" dist="38100" dir="2700000" algn="tl">
                  <a:srgbClr val="C0C0C0"/>
                </a:outerShdw>
              </a:effectLst>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6273551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971600" y="1484784"/>
            <a:ext cx="7488832" cy="2952328"/>
            <a:chOff x="1196644" y="2006710"/>
            <a:chExt cx="9735215" cy="3628539"/>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6644" y="2066408"/>
              <a:ext cx="5081850" cy="3568841"/>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0009" y="2006710"/>
              <a:ext cx="5081850" cy="3568841"/>
            </a:xfrm>
            <a:prstGeom prst="rect">
              <a:avLst/>
            </a:prstGeom>
          </p:spPr>
        </p:pic>
      </p:grpSp>
      <p:sp>
        <p:nvSpPr>
          <p:cNvPr id="14" name="文本框 13"/>
          <p:cNvSpPr txBox="1"/>
          <p:nvPr/>
        </p:nvSpPr>
        <p:spPr>
          <a:xfrm>
            <a:off x="467544" y="643492"/>
            <a:ext cx="5812089" cy="523220"/>
          </a:xfrm>
          <a:prstGeom prst="rect">
            <a:avLst/>
          </a:prstGeom>
          <a:noFill/>
        </p:spPr>
        <p:txBody>
          <a:bodyPr wrap="square" rtlCol="0">
            <a:spAutoFit/>
          </a:bodyPr>
          <a:lstStyle/>
          <a:p>
            <a:pPr marL="0" lvl="1" algn="ctr"/>
            <a:r>
              <a:rPr lang="en-US" altLang="zh-CN"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PPDK</a:t>
            </a:r>
            <a:r>
              <a:rPr lang="zh-CN" altLang="en-US"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和</a:t>
            </a:r>
            <a:r>
              <a:rPr lang="en-US" altLang="zh-CN"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PDRP</a:t>
            </a:r>
            <a:r>
              <a:rPr lang="zh-CN" altLang="en-US"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的表达水平紧密相关</a:t>
            </a:r>
            <a:endParaRPr lang="zh-CN" altLang="en-US" sz="2800" b="1" dirty="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endParaRPr>
          </a:p>
        </p:txBody>
      </p:sp>
      <p:grpSp>
        <p:nvGrpSpPr>
          <p:cNvPr id="6" name="组合 5"/>
          <p:cNvGrpSpPr/>
          <p:nvPr/>
        </p:nvGrpSpPr>
        <p:grpSpPr>
          <a:xfrm>
            <a:off x="179512" y="4653136"/>
            <a:ext cx="4752528" cy="1793087"/>
            <a:chOff x="5141734" y="3021249"/>
            <a:chExt cx="6492621" cy="2396912"/>
          </a:xfrm>
        </p:grpSpPr>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25008" t="36203" r="17163" b="33602"/>
            <a:stretch/>
          </p:blipFill>
          <p:spPr>
            <a:xfrm>
              <a:off x="6755642" y="4012442"/>
              <a:ext cx="3766782" cy="1405719"/>
            </a:xfrm>
            <a:prstGeom prst="rect">
              <a:avLst/>
            </a:prstGeom>
          </p:spPr>
        </p:pic>
        <p:sp>
          <p:nvSpPr>
            <p:cNvPr id="8" name="文本框 7"/>
            <p:cNvSpPr txBox="1"/>
            <p:nvPr/>
          </p:nvSpPr>
          <p:spPr>
            <a:xfrm rot="19386864">
              <a:off x="7007197" y="3330186"/>
              <a:ext cx="1519251" cy="370279"/>
            </a:xfrm>
            <a:prstGeom prst="rect">
              <a:avLst/>
            </a:prstGeom>
            <a:noFill/>
          </p:spPr>
          <p:txBody>
            <a:bodyPr wrap="square" rtlCol="0">
              <a:spAutoFit/>
            </a:bodyPr>
            <a:lstStyle/>
            <a:p>
              <a:r>
                <a:rPr lang="en-US" altLang="zh-CN" sz="1200" b="1" dirty="0"/>
                <a:t>WT</a:t>
              </a:r>
              <a:endParaRPr lang="zh-CN" altLang="en-US" sz="1200" b="1" dirty="0"/>
            </a:p>
          </p:txBody>
        </p:sp>
        <p:sp>
          <p:nvSpPr>
            <p:cNvPr id="9" name="文本框 8"/>
            <p:cNvSpPr txBox="1"/>
            <p:nvPr/>
          </p:nvSpPr>
          <p:spPr>
            <a:xfrm rot="19386864">
              <a:off x="7611585" y="3021249"/>
              <a:ext cx="2557780" cy="370279"/>
            </a:xfrm>
            <a:prstGeom prst="rect">
              <a:avLst/>
            </a:prstGeom>
            <a:noFill/>
          </p:spPr>
          <p:txBody>
            <a:bodyPr wrap="square" rtlCol="0">
              <a:spAutoFit/>
            </a:bodyPr>
            <a:lstStyle/>
            <a:p>
              <a:r>
                <a:rPr lang="en-US" altLang="zh-CN" sz="1200" b="1" dirty="0"/>
                <a:t>GluA2-PPDK-RNAi</a:t>
              </a:r>
              <a:endParaRPr lang="zh-CN" altLang="en-US" sz="1200" b="1" dirty="0"/>
            </a:p>
          </p:txBody>
        </p:sp>
        <p:sp>
          <p:nvSpPr>
            <p:cNvPr id="10" name="文本框 9"/>
            <p:cNvSpPr txBox="1"/>
            <p:nvPr/>
          </p:nvSpPr>
          <p:spPr>
            <a:xfrm rot="19386864">
              <a:off x="8410171" y="3235863"/>
              <a:ext cx="1833541" cy="370279"/>
            </a:xfrm>
            <a:prstGeom prst="rect">
              <a:avLst/>
            </a:prstGeom>
            <a:noFill/>
          </p:spPr>
          <p:txBody>
            <a:bodyPr wrap="square" rtlCol="0">
              <a:spAutoFit/>
            </a:bodyPr>
            <a:lstStyle/>
            <a:p>
              <a:r>
                <a:rPr lang="en-US" altLang="zh-CN" sz="1200" b="1" dirty="0" err="1"/>
                <a:t>Ubi</a:t>
              </a:r>
              <a:r>
                <a:rPr lang="en-US" altLang="zh-CN" sz="1200" b="1" dirty="0"/>
                <a:t>-PPDK-</a:t>
              </a:r>
              <a:r>
                <a:rPr lang="en-US" altLang="zh-CN" sz="1200" b="1" dirty="0" err="1"/>
                <a:t>RNAi</a:t>
              </a:r>
              <a:endParaRPr lang="zh-CN" altLang="en-US" sz="1200" b="1" dirty="0"/>
            </a:p>
          </p:txBody>
        </p:sp>
        <p:sp>
          <p:nvSpPr>
            <p:cNvPr id="11" name="文本框 10"/>
            <p:cNvSpPr txBox="1"/>
            <p:nvPr/>
          </p:nvSpPr>
          <p:spPr>
            <a:xfrm rot="19386864">
              <a:off x="9065272" y="3240867"/>
              <a:ext cx="1816875" cy="370279"/>
            </a:xfrm>
            <a:prstGeom prst="rect">
              <a:avLst/>
            </a:prstGeom>
            <a:noFill/>
          </p:spPr>
          <p:txBody>
            <a:bodyPr wrap="square" rtlCol="0">
              <a:spAutoFit/>
            </a:bodyPr>
            <a:lstStyle/>
            <a:p>
              <a:r>
                <a:rPr lang="en-US" altLang="zh-CN" sz="1200" b="1" dirty="0"/>
                <a:t>GluA2-RP-RNAi</a:t>
              </a:r>
              <a:endParaRPr lang="zh-CN" altLang="en-US" sz="1200" b="1" dirty="0"/>
            </a:p>
          </p:txBody>
        </p:sp>
        <p:sp>
          <p:nvSpPr>
            <p:cNvPr id="12" name="文本框 11"/>
            <p:cNvSpPr txBox="1"/>
            <p:nvPr/>
          </p:nvSpPr>
          <p:spPr>
            <a:xfrm rot="19386864">
              <a:off x="9666016" y="3195409"/>
              <a:ext cx="1968339" cy="370279"/>
            </a:xfrm>
            <a:prstGeom prst="rect">
              <a:avLst/>
            </a:prstGeom>
            <a:noFill/>
          </p:spPr>
          <p:txBody>
            <a:bodyPr wrap="square" rtlCol="0">
              <a:spAutoFit/>
            </a:bodyPr>
            <a:lstStyle/>
            <a:p>
              <a:r>
                <a:rPr lang="en-US" altLang="zh-CN" sz="1200" b="1" dirty="0" err="1"/>
                <a:t>Ubi</a:t>
              </a:r>
              <a:r>
                <a:rPr lang="en-US" altLang="zh-CN" sz="1200" b="1" dirty="0"/>
                <a:t>-RP-</a:t>
              </a:r>
              <a:r>
                <a:rPr lang="en-US" altLang="zh-CN" sz="1200" b="1" dirty="0" err="1"/>
                <a:t>RNAi</a:t>
              </a:r>
              <a:endParaRPr lang="zh-CN" altLang="en-US" sz="1200" b="1" dirty="0"/>
            </a:p>
          </p:txBody>
        </p:sp>
        <p:sp>
          <p:nvSpPr>
            <p:cNvPr id="13" name="文本框 12"/>
            <p:cNvSpPr txBox="1"/>
            <p:nvPr/>
          </p:nvSpPr>
          <p:spPr>
            <a:xfrm>
              <a:off x="5350722" y="4100731"/>
              <a:ext cx="1483570" cy="370279"/>
            </a:xfrm>
            <a:prstGeom prst="rect">
              <a:avLst/>
            </a:prstGeom>
            <a:noFill/>
          </p:spPr>
          <p:txBody>
            <a:bodyPr wrap="square" rtlCol="0">
              <a:spAutoFit/>
            </a:bodyPr>
            <a:lstStyle/>
            <a:p>
              <a:r>
                <a:rPr lang="en-US" altLang="zh-CN" sz="1200" b="1" dirty="0"/>
                <a:t>Anti-PPDK</a:t>
              </a:r>
              <a:endParaRPr lang="zh-CN" altLang="en-US" sz="1200" b="1" dirty="0"/>
            </a:p>
          </p:txBody>
        </p:sp>
        <p:sp>
          <p:nvSpPr>
            <p:cNvPr id="15" name="文本框 14"/>
            <p:cNvSpPr txBox="1"/>
            <p:nvPr/>
          </p:nvSpPr>
          <p:spPr>
            <a:xfrm>
              <a:off x="5141734" y="4555002"/>
              <a:ext cx="1707891" cy="370279"/>
            </a:xfrm>
            <a:prstGeom prst="rect">
              <a:avLst/>
            </a:prstGeom>
            <a:noFill/>
          </p:spPr>
          <p:txBody>
            <a:bodyPr wrap="square" rtlCol="0">
              <a:spAutoFit/>
            </a:bodyPr>
            <a:lstStyle/>
            <a:p>
              <a:r>
                <a:rPr lang="en-US" altLang="zh-CN" sz="1200" b="1" dirty="0"/>
                <a:t>Anti-PEPCK</a:t>
              </a:r>
              <a:endParaRPr lang="zh-CN" altLang="en-US" sz="1200" b="1" dirty="0"/>
            </a:p>
          </p:txBody>
        </p:sp>
        <p:sp>
          <p:nvSpPr>
            <p:cNvPr id="17" name="文本框 16"/>
            <p:cNvSpPr txBox="1"/>
            <p:nvPr/>
          </p:nvSpPr>
          <p:spPr>
            <a:xfrm>
              <a:off x="5240107" y="4940808"/>
              <a:ext cx="1677636" cy="370279"/>
            </a:xfrm>
            <a:prstGeom prst="rect">
              <a:avLst/>
            </a:prstGeom>
            <a:noFill/>
          </p:spPr>
          <p:txBody>
            <a:bodyPr wrap="square" rtlCol="0">
              <a:spAutoFit/>
            </a:bodyPr>
            <a:lstStyle/>
            <a:p>
              <a:r>
                <a:rPr lang="en-US" altLang="zh-CN" sz="1200" b="1" dirty="0"/>
                <a:t>Anti-ACTIN</a:t>
              </a:r>
              <a:endParaRPr lang="zh-CN" altLang="en-US" sz="1200" b="1" dirty="0"/>
            </a:p>
          </p:txBody>
        </p:sp>
        <p:sp>
          <p:nvSpPr>
            <p:cNvPr id="18" name="文本框 17"/>
            <p:cNvSpPr txBox="1"/>
            <p:nvPr/>
          </p:nvSpPr>
          <p:spPr>
            <a:xfrm>
              <a:off x="6760994" y="4030391"/>
              <a:ext cx="3761430" cy="370279"/>
            </a:xfrm>
            <a:prstGeom prst="rect">
              <a:avLst/>
            </a:prstGeom>
            <a:noFill/>
            <a:ln w="3175">
              <a:solidFill>
                <a:schemeClr val="tx1"/>
              </a:solidFill>
            </a:ln>
          </p:spPr>
          <p:txBody>
            <a:bodyPr wrap="square" rtlCol="0">
              <a:spAutoFit/>
            </a:bodyPr>
            <a:lstStyle/>
            <a:p>
              <a:endParaRPr lang="zh-CN" altLang="en-US" sz="1200" dirty="0"/>
            </a:p>
          </p:txBody>
        </p:sp>
        <p:sp>
          <p:nvSpPr>
            <p:cNvPr id="19" name="文本框 18"/>
            <p:cNvSpPr txBox="1"/>
            <p:nvPr/>
          </p:nvSpPr>
          <p:spPr>
            <a:xfrm>
              <a:off x="6760994" y="4522289"/>
              <a:ext cx="3761430" cy="370279"/>
            </a:xfrm>
            <a:prstGeom prst="rect">
              <a:avLst/>
            </a:prstGeom>
            <a:noFill/>
            <a:ln w="3175">
              <a:solidFill>
                <a:schemeClr val="tx1"/>
              </a:solidFill>
            </a:ln>
          </p:spPr>
          <p:txBody>
            <a:bodyPr wrap="square" rtlCol="0">
              <a:spAutoFit/>
            </a:bodyPr>
            <a:lstStyle/>
            <a:p>
              <a:endParaRPr lang="zh-CN" altLang="en-US" sz="1200" dirty="0"/>
            </a:p>
          </p:txBody>
        </p:sp>
        <p:sp>
          <p:nvSpPr>
            <p:cNvPr id="20" name="文本框 19"/>
            <p:cNvSpPr txBox="1"/>
            <p:nvPr/>
          </p:nvSpPr>
          <p:spPr>
            <a:xfrm>
              <a:off x="6760994" y="4964501"/>
              <a:ext cx="3761430" cy="370279"/>
            </a:xfrm>
            <a:prstGeom prst="rect">
              <a:avLst/>
            </a:prstGeom>
            <a:noFill/>
            <a:ln w="3175">
              <a:solidFill>
                <a:schemeClr val="tx1"/>
              </a:solidFill>
            </a:ln>
          </p:spPr>
          <p:txBody>
            <a:bodyPr wrap="square" rtlCol="0">
              <a:spAutoFit/>
            </a:bodyPr>
            <a:lstStyle/>
            <a:p>
              <a:endParaRPr lang="zh-CN" altLang="en-US" sz="1200" dirty="0"/>
            </a:p>
          </p:txBody>
        </p:sp>
      </p:grpSp>
      <p:grpSp>
        <p:nvGrpSpPr>
          <p:cNvPr id="21" name="组合 20"/>
          <p:cNvGrpSpPr/>
          <p:nvPr/>
        </p:nvGrpSpPr>
        <p:grpSpPr>
          <a:xfrm>
            <a:off x="4369747" y="4653136"/>
            <a:ext cx="4612174" cy="1601234"/>
            <a:chOff x="512192" y="3481172"/>
            <a:chExt cx="5936939" cy="1863991"/>
          </a:xfrm>
        </p:grpSpPr>
        <p:pic>
          <p:nvPicPr>
            <p:cNvPr id="22" name="图片 21"/>
            <p:cNvPicPr>
              <a:picLocks noChangeAspect="1"/>
            </p:cNvPicPr>
            <p:nvPr/>
          </p:nvPicPr>
          <p:blipFill rotWithShape="1">
            <a:blip r:embed="rId5">
              <a:extLst>
                <a:ext uri="{28A0092B-C50C-407E-A947-70E740481C1C}">
                  <a14:useLocalDpi xmlns:a14="http://schemas.microsoft.com/office/drawing/2010/main" val="0"/>
                </a:ext>
              </a:extLst>
            </a:blip>
            <a:srcRect l="42495" t="71443" r="17914" b="21592"/>
            <a:stretch/>
          </p:blipFill>
          <p:spPr>
            <a:xfrm>
              <a:off x="1760565" y="4285397"/>
              <a:ext cx="3575715" cy="477672"/>
            </a:xfrm>
            <a:prstGeom prst="rect">
              <a:avLst/>
            </a:prstGeom>
            <a:ln w="3175" cap="sq">
              <a:solidFill>
                <a:schemeClr val="tx1"/>
              </a:solidFill>
              <a:prstDash val="solid"/>
              <a:miter lim="800000"/>
            </a:ln>
            <a:effectLst>
              <a:outerShdw blurRad="50800" dist="38100" dir="2700000" algn="tl" rotWithShape="0">
                <a:srgbClr val="000000">
                  <a:alpha val="43000"/>
                </a:srgbClr>
              </a:outerShdw>
            </a:effectLst>
          </p:spPr>
        </p:pic>
        <p:sp>
          <p:nvSpPr>
            <p:cNvPr id="23" name="文本框 22"/>
            <p:cNvSpPr txBox="1"/>
            <p:nvPr/>
          </p:nvSpPr>
          <p:spPr>
            <a:xfrm>
              <a:off x="512192" y="4381580"/>
              <a:ext cx="1187608" cy="322454"/>
            </a:xfrm>
            <a:prstGeom prst="rect">
              <a:avLst/>
            </a:prstGeom>
            <a:noFill/>
          </p:spPr>
          <p:txBody>
            <a:bodyPr wrap="square" rtlCol="0">
              <a:spAutoFit/>
            </a:bodyPr>
            <a:lstStyle/>
            <a:p>
              <a:r>
                <a:rPr lang="en-US" altLang="zh-CN" sz="1200" b="1" dirty="0"/>
                <a:t>Anti-RP</a:t>
              </a:r>
              <a:endParaRPr lang="zh-CN" altLang="en-US" sz="1200" b="1" dirty="0"/>
            </a:p>
          </p:txBody>
        </p:sp>
        <p:sp>
          <p:nvSpPr>
            <p:cNvPr id="24" name="文本框 23"/>
            <p:cNvSpPr txBox="1"/>
            <p:nvPr/>
          </p:nvSpPr>
          <p:spPr>
            <a:xfrm rot="19386864">
              <a:off x="1821971" y="3665722"/>
              <a:ext cx="1519251" cy="322454"/>
            </a:xfrm>
            <a:prstGeom prst="rect">
              <a:avLst/>
            </a:prstGeom>
            <a:noFill/>
          </p:spPr>
          <p:txBody>
            <a:bodyPr wrap="square" rtlCol="0">
              <a:spAutoFit/>
            </a:bodyPr>
            <a:lstStyle/>
            <a:p>
              <a:r>
                <a:rPr lang="en-US" altLang="zh-CN" sz="1200" b="1" dirty="0"/>
                <a:t>WT</a:t>
              </a:r>
              <a:endParaRPr lang="zh-CN" altLang="en-US" sz="1200" b="1" dirty="0"/>
            </a:p>
          </p:txBody>
        </p:sp>
        <p:sp>
          <p:nvSpPr>
            <p:cNvPr id="25" name="文本框 24"/>
            <p:cNvSpPr txBox="1"/>
            <p:nvPr/>
          </p:nvSpPr>
          <p:spPr>
            <a:xfrm rot="19386864">
              <a:off x="3157234" y="3481172"/>
              <a:ext cx="2133995" cy="322454"/>
            </a:xfrm>
            <a:prstGeom prst="rect">
              <a:avLst/>
            </a:prstGeom>
            <a:noFill/>
          </p:spPr>
          <p:txBody>
            <a:bodyPr wrap="square" rtlCol="0">
              <a:spAutoFit/>
            </a:bodyPr>
            <a:lstStyle/>
            <a:p>
              <a:r>
                <a:rPr lang="en-US" altLang="zh-CN" sz="1200" b="1" dirty="0"/>
                <a:t>GluA2-PPDK-RNAi</a:t>
              </a:r>
              <a:endParaRPr lang="zh-CN" altLang="en-US" sz="1200" b="1" dirty="0"/>
            </a:p>
          </p:txBody>
        </p:sp>
        <p:sp>
          <p:nvSpPr>
            <p:cNvPr id="26" name="文本框 25"/>
            <p:cNvSpPr txBox="1"/>
            <p:nvPr/>
          </p:nvSpPr>
          <p:spPr>
            <a:xfrm rot="19386864">
              <a:off x="2517343" y="3571022"/>
              <a:ext cx="1833541" cy="322454"/>
            </a:xfrm>
            <a:prstGeom prst="rect">
              <a:avLst/>
            </a:prstGeom>
            <a:noFill/>
          </p:spPr>
          <p:txBody>
            <a:bodyPr wrap="square" rtlCol="0">
              <a:spAutoFit/>
            </a:bodyPr>
            <a:lstStyle/>
            <a:p>
              <a:r>
                <a:rPr lang="en-US" altLang="zh-CN" sz="1200" b="1" dirty="0"/>
                <a:t>GluA2-RP-RNAi</a:t>
              </a:r>
              <a:endParaRPr lang="zh-CN" altLang="en-US" sz="1200" b="1" dirty="0"/>
            </a:p>
          </p:txBody>
        </p:sp>
        <p:sp>
          <p:nvSpPr>
            <p:cNvPr id="27" name="文本框 26"/>
            <p:cNvSpPr txBox="1"/>
            <p:nvPr/>
          </p:nvSpPr>
          <p:spPr>
            <a:xfrm rot="19386864">
              <a:off x="3851913" y="3576403"/>
              <a:ext cx="1816874" cy="322454"/>
            </a:xfrm>
            <a:prstGeom prst="rect">
              <a:avLst/>
            </a:prstGeom>
            <a:noFill/>
          </p:spPr>
          <p:txBody>
            <a:bodyPr wrap="square" rtlCol="0">
              <a:spAutoFit/>
            </a:bodyPr>
            <a:lstStyle/>
            <a:p>
              <a:r>
                <a:rPr lang="en-US" altLang="zh-CN" sz="1200" b="1" dirty="0" err="1"/>
                <a:t>Ubi</a:t>
              </a:r>
              <a:r>
                <a:rPr lang="en-US" altLang="zh-CN" sz="1200" b="1" dirty="0"/>
                <a:t>-PPDK-</a:t>
              </a:r>
              <a:r>
                <a:rPr lang="en-US" altLang="zh-CN" sz="1200" b="1" dirty="0" err="1"/>
                <a:t>RNAi</a:t>
              </a:r>
              <a:endParaRPr lang="zh-CN" altLang="en-US" sz="1200" b="1" dirty="0"/>
            </a:p>
          </p:txBody>
        </p:sp>
        <p:sp>
          <p:nvSpPr>
            <p:cNvPr id="28" name="文本框 27"/>
            <p:cNvSpPr txBox="1"/>
            <p:nvPr/>
          </p:nvSpPr>
          <p:spPr>
            <a:xfrm rot="19386864">
              <a:off x="4480791" y="3530945"/>
              <a:ext cx="1968340" cy="322454"/>
            </a:xfrm>
            <a:prstGeom prst="rect">
              <a:avLst/>
            </a:prstGeom>
            <a:noFill/>
          </p:spPr>
          <p:txBody>
            <a:bodyPr wrap="square" rtlCol="0">
              <a:spAutoFit/>
            </a:bodyPr>
            <a:lstStyle/>
            <a:p>
              <a:r>
                <a:rPr lang="en-US" altLang="zh-CN" sz="1200" b="1" dirty="0" err="1"/>
                <a:t>Ubi</a:t>
              </a:r>
              <a:r>
                <a:rPr lang="en-US" altLang="zh-CN" sz="1200" b="1" dirty="0"/>
                <a:t>-RP-</a:t>
              </a:r>
              <a:r>
                <a:rPr lang="en-US" altLang="zh-CN" sz="1200" b="1" dirty="0" err="1"/>
                <a:t>RNAi</a:t>
              </a:r>
              <a:endParaRPr lang="zh-CN" altLang="en-US" sz="1200" b="1" dirty="0"/>
            </a:p>
          </p:txBody>
        </p:sp>
        <p:pic>
          <p:nvPicPr>
            <p:cNvPr id="29" name="图片 28"/>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l="42372" t="19799" r="16814" b="74168"/>
            <a:stretch/>
          </p:blipFill>
          <p:spPr>
            <a:xfrm>
              <a:off x="1758461" y="4825218"/>
              <a:ext cx="3577819" cy="456464"/>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30" name="文本框 29"/>
            <p:cNvSpPr txBox="1"/>
            <p:nvPr/>
          </p:nvSpPr>
          <p:spPr>
            <a:xfrm>
              <a:off x="577746" y="4807740"/>
              <a:ext cx="1624299" cy="537423"/>
            </a:xfrm>
            <a:prstGeom prst="rect">
              <a:avLst/>
            </a:prstGeom>
            <a:noFill/>
          </p:spPr>
          <p:txBody>
            <a:bodyPr wrap="square" rtlCol="0">
              <a:spAutoFit/>
            </a:bodyPr>
            <a:lstStyle/>
            <a:p>
              <a:r>
                <a:rPr lang="en-US" altLang="zh-CN" sz="1200" b="1" dirty="0"/>
                <a:t>Loading control</a:t>
              </a:r>
              <a:endParaRPr lang="zh-CN" altLang="en-US" sz="1200" b="1" dirty="0"/>
            </a:p>
          </p:txBody>
        </p:sp>
      </p:grpSp>
    </p:spTree>
    <p:extLst>
      <p:ext uri="{BB962C8B-B14F-4D97-AF65-F5344CB8AC3E}">
        <p14:creationId xmlns:p14="http://schemas.microsoft.com/office/powerpoint/2010/main" val="32942968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9552" y="692696"/>
            <a:ext cx="6192688" cy="523220"/>
          </a:xfrm>
          <a:prstGeom prst="rect">
            <a:avLst/>
          </a:prstGeom>
          <a:noFill/>
        </p:spPr>
        <p:txBody>
          <a:bodyPr wrap="square" rtlCol="0">
            <a:spAutoFit/>
          </a:bodyPr>
          <a:lstStyle/>
          <a:p>
            <a:pPr marL="0" lvl="1" algn="ctr"/>
            <a:r>
              <a:rPr lang="en-US" altLang="zh-CN"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PPDK</a:t>
            </a:r>
            <a:r>
              <a:rPr lang="zh-CN" altLang="en-US"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和</a:t>
            </a:r>
            <a:r>
              <a:rPr lang="en-US" altLang="zh-CN"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RDRP</a:t>
            </a:r>
            <a:r>
              <a:rPr lang="zh-CN" altLang="en-US"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影响种子中的淀粉积累</a:t>
            </a:r>
            <a:endParaRPr lang="zh-CN" altLang="en-US" sz="2800" b="1" dirty="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3485" t="8485" r="8049" b="7878"/>
          <a:stretch/>
        </p:blipFill>
        <p:spPr>
          <a:xfrm>
            <a:off x="1043608" y="2020949"/>
            <a:ext cx="2664296" cy="3905614"/>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11486" t="13332" r="5914" b="15131"/>
          <a:stretch/>
        </p:blipFill>
        <p:spPr>
          <a:xfrm>
            <a:off x="3923928" y="2134022"/>
            <a:ext cx="4248472" cy="3679467"/>
          </a:xfrm>
          <a:prstGeom prst="rect">
            <a:avLst/>
          </a:prstGeom>
        </p:spPr>
      </p:pic>
    </p:spTree>
    <p:extLst>
      <p:ext uri="{BB962C8B-B14F-4D97-AF65-F5344CB8AC3E}">
        <p14:creationId xmlns:p14="http://schemas.microsoft.com/office/powerpoint/2010/main" val="15732943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4802" t="2365" r="17658" b="5292"/>
          <a:stretch/>
        </p:blipFill>
        <p:spPr>
          <a:xfrm>
            <a:off x="2238028" y="1370686"/>
            <a:ext cx="4278188" cy="5095022"/>
          </a:xfrm>
          <a:prstGeom prst="rect">
            <a:avLst/>
          </a:prstGeom>
        </p:spPr>
      </p:pic>
      <p:sp>
        <p:nvSpPr>
          <p:cNvPr id="6" name="文本框 5"/>
          <p:cNvSpPr txBox="1"/>
          <p:nvPr/>
        </p:nvSpPr>
        <p:spPr>
          <a:xfrm>
            <a:off x="251520" y="620688"/>
            <a:ext cx="5832648" cy="523220"/>
          </a:xfrm>
          <a:prstGeom prst="rect">
            <a:avLst/>
          </a:prstGeom>
          <a:noFill/>
        </p:spPr>
        <p:txBody>
          <a:bodyPr wrap="square" rtlCol="0">
            <a:spAutoFit/>
          </a:bodyPr>
          <a:lstStyle/>
          <a:p>
            <a:pPr marL="0" lvl="1" algn="ctr"/>
            <a:r>
              <a:rPr lang="en-US" altLang="zh-CN"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PPDK</a:t>
            </a:r>
            <a:r>
              <a:rPr lang="zh-CN" altLang="en-US"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和</a:t>
            </a:r>
            <a:r>
              <a:rPr lang="en-US" altLang="zh-CN"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RDRP</a:t>
            </a:r>
            <a:r>
              <a:rPr lang="zh-CN" altLang="en-US" sz="2800" b="1" dirty="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影响</a:t>
            </a:r>
            <a:r>
              <a:rPr lang="zh-CN" altLang="en-US"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种子淀粉积累</a:t>
            </a:r>
            <a:endParaRPr lang="zh-CN" altLang="en-US" sz="2800" b="1" dirty="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0813560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5536" y="476672"/>
            <a:ext cx="5400600" cy="656846"/>
          </a:xfrm>
          <a:prstGeom prst="rect">
            <a:avLst/>
          </a:prstGeom>
          <a:noFill/>
        </p:spPr>
        <p:txBody>
          <a:bodyPr wrap="square" rtlCol="0">
            <a:spAutoFit/>
          </a:bodyPr>
          <a:lstStyle/>
          <a:p>
            <a:pPr marL="0" lvl="1" algn="ctr">
              <a:lnSpc>
                <a:spcPct val="150000"/>
              </a:lnSpc>
            </a:pPr>
            <a:r>
              <a:rPr lang="en-US" altLang="zh-CN"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RDRP</a:t>
            </a:r>
            <a:r>
              <a:rPr lang="zh-CN" altLang="en-US"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和</a:t>
            </a:r>
            <a:r>
              <a:rPr lang="en-US" altLang="zh-CN"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PPDK</a:t>
            </a:r>
            <a:r>
              <a:rPr lang="zh-CN" altLang="en-US" sz="2800" b="1" dirty="0" smtClean="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的相互作用验证</a:t>
            </a:r>
            <a:endParaRPr lang="zh-CN" altLang="en-US" sz="2800" b="1" dirty="0">
              <a:solidFill>
                <a:srgbClr val="009900"/>
              </a:solidFill>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4326" r="9051"/>
          <a:stretch/>
        </p:blipFill>
        <p:spPr>
          <a:xfrm>
            <a:off x="395536" y="1776203"/>
            <a:ext cx="7920880" cy="3917540"/>
          </a:xfrm>
          <a:prstGeom prst="rect">
            <a:avLst/>
          </a:prstGeom>
        </p:spPr>
      </p:pic>
    </p:spTree>
    <p:extLst>
      <p:ext uri="{BB962C8B-B14F-4D97-AF65-F5344CB8AC3E}">
        <p14:creationId xmlns:p14="http://schemas.microsoft.com/office/powerpoint/2010/main" val="2782331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8"/>
          <p:cNvSpPr>
            <a:spLocks noChangeArrowheads="1"/>
          </p:cNvSpPr>
          <p:nvPr/>
        </p:nvSpPr>
        <p:spPr bwMode="auto">
          <a:xfrm>
            <a:off x="4712305" y="6309320"/>
            <a:ext cx="43973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en-US" altLang="zh-CN" dirty="0"/>
              <a:t>( Lars </a:t>
            </a:r>
            <a:r>
              <a:rPr lang="en-US" altLang="zh-CN" dirty="0" err="1"/>
              <a:t>Voll</a:t>
            </a:r>
            <a:r>
              <a:rPr lang="en-US" altLang="zh-CN" dirty="0"/>
              <a:t> et al., 2003 </a:t>
            </a:r>
            <a:r>
              <a:rPr lang="en-US" altLang="zh-CN" i="1" dirty="0"/>
              <a:t>The Plant Journal </a:t>
            </a:r>
            <a:r>
              <a:rPr lang="en-US" altLang="zh-CN" dirty="0"/>
              <a:t>)</a:t>
            </a:r>
          </a:p>
        </p:txBody>
      </p:sp>
      <p:pic>
        <p:nvPicPr>
          <p:cNvPr id="819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923" y="2492896"/>
            <a:ext cx="801052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标题 1"/>
          <p:cNvSpPr>
            <a:spLocks noGrp="1"/>
          </p:cNvSpPr>
          <p:nvPr>
            <p:ph type="title"/>
          </p:nvPr>
        </p:nvSpPr>
        <p:spPr>
          <a:xfrm>
            <a:off x="597505" y="548680"/>
            <a:ext cx="8229600" cy="782960"/>
          </a:xfrm>
        </p:spPr>
        <p:txBody>
          <a:bodyPr>
            <a:normAutofit/>
          </a:bodyPr>
          <a:lstStyle/>
          <a:p>
            <a:r>
              <a:rPr lang="en-US" altLang="zh-CN" sz="2800" dirty="0" smtClean="0">
                <a:latin typeface="Times New Roman" panose="02020603050405020304" pitchFamily="18" charset="0"/>
                <a:ea typeface="楷体" panose="02010609060101010101" pitchFamily="49" charset="-122"/>
                <a:cs typeface="Times New Roman" panose="02020603050405020304" pitchFamily="18" charset="0"/>
              </a:rPr>
              <a:t>PPDK</a:t>
            </a:r>
            <a:r>
              <a:rPr lang="zh-CN" altLang="en-US" sz="2800" dirty="0" smtClean="0">
                <a:latin typeface="Times New Roman" panose="02020603050405020304" pitchFamily="18" charset="0"/>
                <a:ea typeface="楷体" panose="02010609060101010101" pitchFamily="49" charset="-122"/>
                <a:cs typeface="Times New Roman" panose="02020603050405020304" pitchFamily="18" charset="0"/>
              </a:rPr>
              <a:t>可以互补花叶表型</a:t>
            </a:r>
            <a:endParaRPr lang="zh-CN" altLang="en-US" sz="2800" dirty="0">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334054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8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092" y="3429000"/>
            <a:ext cx="4152900" cy="250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8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355" y="1412776"/>
            <a:ext cx="4130629" cy="1855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8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0" y="1556792"/>
            <a:ext cx="4038600"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标题 1"/>
          <p:cNvSpPr>
            <a:spLocks noGrp="1"/>
          </p:cNvSpPr>
          <p:nvPr>
            <p:ph type="title"/>
          </p:nvPr>
        </p:nvSpPr>
        <p:spPr>
          <a:xfrm>
            <a:off x="597505" y="548680"/>
            <a:ext cx="8229600" cy="782960"/>
          </a:xfrm>
        </p:spPr>
        <p:txBody>
          <a:bodyPr>
            <a:normAutofit/>
          </a:bodyPr>
          <a:lstStyle/>
          <a:p>
            <a:r>
              <a:rPr lang="en-US" altLang="zh-CN" sz="2800" dirty="0" smtClean="0">
                <a:latin typeface="Times New Roman" panose="02020603050405020304" pitchFamily="18" charset="0"/>
                <a:ea typeface="楷体" panose="02010609060101010101" pitchFamily="49" charset="-122"/>
                <a:cs typeface="Times New Roman" panose="02020603050405020304" pitchFamily="18" charset="0"/>
              </a:rPr>
              <a:t>PPDK</a:t>
            </a:r>
            <a:r>
              <a:rPr lang="zh-CN" altLang="en-US" sz="2800" dirty="0" smtClean="0">
                <a:latin typeface="Times New Roman" panose="02020603050405020304" pitchFamily="18" charset="0"/>
                <a:ea typeface="楷体" panose="02010609060101010101" pitchFamily="49" charset="-122"/>
                <a:cs typeface="Times New Roman" panose="02020603050405020304" pitchFamily="18" charset="0"/>
              </a:rPr>
              <a:t>可以延缓叶片的衰老</a:t>
            </a:r>
            <a:endParaRPr lang="zh-CN" altLang="en-US" sz="28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 name="TextBox 14"/>
          <p:cNvSpPr txBox="1"/>
          <p:nvPr/>
        </p:nvSpPr>
        <p:spPr>
          <a:xfrm>
            <a:off x="4465565" y="6165304"/>
            <a:ext cx="4380808" cy="300082"/>
          </a:xfrm>
          <a:prstGeom prst="rect">
            <a:avLst/>
          </a:prstGeom>
          <a:noFill/>
          <a:ln w="3175">
            <a:noFill/>
          </a:ln>
        </p:spPr>
        <p:txBody>
          <a:bodyPr wrap="square" rtlCol="0">
            <a:spAutoFit/>
          </a:bodyPr>
          <a:lstStyle>
            <a:defPPr>
              <a:defRPr lang="zh-CN"/>
            </a:defPPr>
            <a:lvl1pPr>
              <a:defRPr>
                <a:latin typeface="Arial Unicode MS" panose="020B0604020202020204" pitchFamily="34" charset="-122"/>
                <a:ea typeface="Arial Unicode MS" panose="020B0604020202020204" pitchFamily="34" charset="-122"/>
                <a:cs typeface="Arial Unicode MS" panose="020B0604020202020204" pitchFamily="34" charset="-122"/>
              </a:defRPr>
            </a:lvl1pPr>
          </a:lstStyle>
          <a:p>
            <a:r>
              <a:rPr lang="en-US" altLang="zh-CN" sz="1350" b="1" dirty="0">
                <a:latin typeface="+mn-lt"/>
              </a:rPr>
              <a:t>Lucy Taylor, 2010, </a:t>
            </a:r>
            <a:r>
              <a:rPr lang="en-US" altLang="zh-CN" sz="1350" b="1" i="1" dirty="0">
                <a:latin typeface="+mn-lt"/>
              </a:rPr>
              <a:t>The Plant Journal,</a:t>
            </a:r>
            <a:r>
              <a:rPr lang="en-US" altLang="zh-CN" sz="1350" b="1" dirty="0">
                <a:latin typeface="+mn-lt"/>
              </a:rPr>
              <a:t> 62, 641–652</a:t>
            </a:r>
            <a:endParaRPr lang="zh-CN" altLang="en-US" sz="1350" b="1" dirty="0">
              <a:latin typeface="+mn-lt"/>
            </a:endParaRPr>
          </a:p>
        </p:txBody>
      </p:sp>
    </p:spTree>
    <p:extLst>
      <p:ext uri="{BB962C8B-B14F-4D97-AF65-F5344CB8AC3E}">
        <p14:creationId xmlns:p14="http://schemas.microsoft.com/office/powerpoint/2010/main" val="39998470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
          <p:cNvSpPr>
            <a:spLocks noGrp="1" noChangeArrowheads="1"/>
          </p:cNvSpPr>
          <p:nvPr>
            <p:ph type="title"/>
          </p:nvPr>
        </p:nvSpPr>
        <p:spPr>
          <a:xfrm>
            <a:off x="539552" y="456460"/>
            <a:ext cx="8229600" cy="844700"/>
          </a:xfrm>
        </p:spPr>
        <p:txBody>
          <a:bodyPr>
            <a:normAutofit/>
          </a:bodyPr>
          <a:lstStyle/>
          <a:p>
            <a:r>
              <a:rPr lang="zh-CN" altLang="en-US" sz="2800" dirty="0" smtClean="0">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玉米</a:t>
            </a:r>
            <a:r>
              <a:rPr lang="en-US" altLang="zh-CN" sz="2800" i="1" dirty="0" smtClean="0">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ppdk</a:t>
            </a:r>
            <a:r>
              <a:rPr lang="zh-CN" altLang="en-US" sz="2800" dirty="0" smtClean="0">
                <a:effectLst>
                  <a:outerShdw blurRad="38100" dist="38100" dir="2700000" algn="tl">
                    <a:srgbClr val="000000">
                      <a:alpha val="43137"/>
                    </a:srgbClr>
                  </a:outerShdw>
                </a:effectLst>
                <a:latin typeface="Times New Roman" panose="02020603050405020304" pitchFamily="18" charset="0"/>
                <a:ea typeface="楷体" panose="02010609060101010101" pitchFamily="49" charset="-122"/>
                <a:cs typeface="Times New Roman" panose="02020603050405020304" pitchFamily="18" charset="0"/>
              </a:rPr>
              <a:t>突变体具有叶片缺绿的表型</a:t>
            </a:r>
          </a:p>
        </p:txBody>
      </p:sp>
      <p:sp>
        <p:nvSpPr>
          <p:cNvPr id="12292" name="TextBox 4"/>
          <p:cNvSpPr txBox="1">
            <a:spLocks noChangeArrowheads="1"/>
          </p:cNvSpPr>
          <p:nvPr/>
        </p:nvSpPr>
        <p:spPr bwMode="auto">
          <a:xfrm>
            <a:off x="5956300" y="1536700"/>
            <a:ext cx="211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宋体" pitchFamily="2" charset="-122"/>
              </a:defRPr>
            </a:lvl1pPr>
            <a:lvl2pPr marL="742950" indent="-285750">
              <a:spcBef>
                <a:spcPct val="20000"/>
              </a:spcBef>
              <a:buFont typeface="Arial" charset="0"/>
              <a:buChar char="–"/>
              <a:defRPr sz="2800">
                <a:solidFill>
                  <a:schemeClr val="tx1"/>
                </a:solidFill>
                <a:latin typeface="Calibri" pitchFamily="34" charset="0"/>
                <a:ea typeface="宋体" pitchFamily="2" charset="-122"/>
              </a:defRPr>
            </a:lvl2pPr>
            <a:lvl3pPr marL="1143000" indent="-228600">
              <a:spcBef>
                <a:spcPct val="20000"/>
              </a:spcBef>
              <a:buFont typeface="Arial" charset="0"/>
              <a:buChar char="•"/>
              <a:defRPr sz="2400">
                <a:solidFill>
                  <a:schemeClr val="tx1"/>
                </a:solidFill>
                <a:latin typeface="Calibri" pitchFamily="34" charset="0"/>
                <a:ea typeface="宋体" pitchFamily="2" charset="-122"/>
              </a:defRPr>
            </a:lvl3pPr>
            <a:lvl4pPr marL="1600200" indent="-228600">
              <a:spcBef>
                <a:spcPct val="20000"/>
              </a:spcBef>
              <a:buFont typeface="Arial" charset="0"/>
              <a:buChar char="–"/>
              <a:defRPr sz="2000">
                <a:solidFill>
                  <a:schemeClr val="tx1"/>
                </a:solidFill>
                <a:latin typeface="Calibri" pitchFamily="34" charset="0"/>
                <a:ea typeface="宋体" pitchFamily="2" charset="-122"/>
              </a:defRPr>
            </a:lvl4pPr>
            <a:lvl5pPr marL="2057400" indent="-228600">
              <a:spcBef>
                <a:spcPct val="20000"/>
              </a:spcBef>
              <a:buFont typeface="Arial" charset="0"/>
              <a:buChar char="»"/>
              <a:defRPr sz="2000">
                <a:solidFill>
                  <a:schemeClr val="tx1"/>
                </a:solidFill>
                <a:latin typeface="Calibri" pitchFamily="34" charset="0"/>
                <a:ea typeface="宋体" pitchFamily="2" charset="-122"/>
              </a:defRPr>
            </a:lvl5pPr>
            <a:lvl6pPr marL="2514600" indent="-228600" fontAlgn="base">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fontAlgn="base">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fontAlgn="base">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fontAlgn="base">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en-US" altLang="zh-CN" sz="2400" b="1"/>
              <a:t>*</a:t>
            </a:r>
          </a:p>
        </p:txBody>
      </p:sp>
      <p:pic>
        <p:nvPicPr>
          <p:cNvPr id="12296" name="图片 9"/>
          <p:cNvPicPr>
            <a:picLocks noChangeAspect="1"/>
          </p:cNvPicPr>
          <p:nvPr/>
        </p:nvPicPr>
        <p:blipFill rotWithShape="1">
          <a:blip r:embed="rId3">
            <a:extLst>
              <a:ext uri="{28A0092B-C50C-407E-A947-70E740481C1C}">
                <a14:useLocalDpi xmlns:a14="http://schemas.microsoft.com/office/drawing/2010/main" val="0"/>
              </a:ext>
            </a:extLst>
          </a:blip>
          <a:srcRect l="12380" t="15571" r="44541" b="69104"/>
          <a:stretch/>
        </p:blipFill>
        <p:spPr bwMode="auto">
          <a:xfrm>
            <a:off x="5294579" y="6020253"/>
            <a:ext cx="2016224" cy="47244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圆角矩形 1"/>
          <p:cNvSpPr/>
          <p:nvPr/>
        </p:nvSpPr>
        <p:spPr>
          <a:xfrm>
            <a:off x="323528" y="1556792"/>
            <a:ext cx="360040" cy="3600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899592" y="3284984"/>
            <a:ext cx="360040" cy="3600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2508" y="2708920"/>
            <a:ext cx="3240360" cy="3897600"/>
            <a:chOff x="179512" y="2924944"/>
            <a:chExt cx="3240360" cy="3897600"/>
          </a:xfrm>
        </p:grpSpPr>
        <p:grpSp>
          <p:nvGrpSpPr>
            <p:cNvPr id="12" name="组合 11"/>
            <p:cNvGrpSpPr/>
            <p:nvPr/>
          </p:nvGrpSpPr>
          <p:grpSpPr>
            <a:xfrm>
              <a:off x="179512" y="2924944"/>
              <a:ext cx="3240360" cy="3897600"/>
              <a:chOff x="179512" y="2924944"/>
              <a:chExt cx="3240360" cy="3897600"/>
            </a:xfrm>
          </p:grpSpPr>
          <p:pic>
            <p:nvPicPr>
              <p:cNvPr id="122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95536" y="3023656"/>
                <a:ext cx="3008313" cy="3798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圆角矩形 10"/>
              <p:cNvSpPr/>
              <p:nvPr/>
            </p:nvSpPr>
            <p:spPr>
              <a:xfrm>
                <a:off x="179512" y="2924944"/>
                <a:ext cx="3240360" cy="72008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3284984"/>
              <a:ext cx="2371725" cy="50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323528" y="1340768"/>
            <a:ext cx="8582223" cy="1832799"/>
            <a:chOff x="-3096" y="1371248"/>
            <a:chExt cx="8893175" cy="1832799"/>
          </a:xfrm>
        </p:grpSpPr>
        <p:grpSp>
          <p:nvGrpSpPr>
            <p:cNvPr id="23" name="组合 22"/>
            <p:cNvGrpSpPr/>
            <p:nvPr/>
          </p:nvGrpSpPr>
          <p:grpSpPr>
            <a:xfrm>
              <a:off x="-3096" y="1371248"/>
              <a:ext cx="8893175" cy="1832799"/>
              <a:chOff x="-3096" y="1371248"/>
              <a:chExt cx="8893175" cy="1832799"/>
            </a:xfrm>
          </p:grpSpPr>
          <p:grpSp>
            <p:nvGrpSpPr>
              <p:cNvPr id="21" name="组合 20"/>
              <p:cNvGrpSpPr/>
              <p:nvPr/>
            </p:nvGrpSpPr>
            <p:grpSpPr>
              <a:xfrm>
                <a:off x="-3096" y="1484784"/>
                <a:ext cx="8893175" cy="1719263"/>
                <a:chOff x="179512" y="1412776"/>
                <a:chExt cx="8893175" cy="1719263"/>
              </a:xfrm>
            </p:grpSpPr>
            <p:grpSp>
              <p:nvGrpSpPr>
                <p:cNvPr id="19" name="组合 18"/>
                <p:cNvGrpSpPr/>
                <p:nvPr/>
              </p:nvGrpSpPr>
              <p:grpSpPr>
                <a:xfrm>
                  <a:off x="179512" y="1412776"/>
                  <a:ext cx="8893175" cy="1719263"/>
                  <a:chOff x="250825" y="1340768"/>
                  <a:chExt cx="8893175" cy="1719263"/>
                </a:xfrm>
              </p:grpSpPr>
              <p:pic>
                <p:nvPicPr>
                  <p:cNvPr id="12290" name="Picture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1340768"/>
                    <a:ext cx="8893175" cy="171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圆角矩形 17"/>
                  <p:cNvSpPr/>
                  <p:nvPr/>
                </p:nvSpPr>
                <p:spPr>
                  <a:xfrm>
                    <a:off x="683568" y="1556792"/>
                    <a:ext cx="2952328" cy="21602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grpSp>
            <p:pic>
              <p:nvPicPr>
                <p:cNvPr id="10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7744" y="1556792"/>
                  <a:ext cx="1816100" cy="43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3528" y="1556792"/>
                  <a:ext cx="1725613" cy="43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2" name="圆角矩形 21"/>
              <p:cNvSpPr/>
              <p:nvPr/>
            </p:nvSpPr>
            <p:spPr>
              <a:xfrm>
                <a:off x="5019288" y="1371248"/>
                <a:ext cx="1728192" cy="86409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4872" y="1602512"/>
              <a:ext cx="1440160" cy="65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Box 3"/>
          <p:cNvSpPr txBox="1"/>
          <p:nvPr/>
        </p:nvSpPr>
        <p:spPr>
          <a:xfrm>
            <a:off x="226145" y="1247908"/>
            <a:ext cx="370614" cy="400110"/>
          </a:xfrm>
          <a:prstGeom prst="rect">
            <a:avLst/>
          </a:prstGeom>
          <a:noFill/>
        </p:spPr>
        <p:txBody>
          <a:bodyPr wrap="none" rtlCol="0">
            <a:spAutoFit/>
          </a:bodyPr>
          <a:lstStyle/>
          <a:p>
            <a:r>
              <a:rPr lang="en-US" altLang="zh-CN" sz="2000" b="1" dirty="0" smtClean="0"/>
              <a:t>A</a:t>
            </a:r>
            <a:endParaRPr lang="zh-CN" altLang="en-US" sz="2000" b="1" dirty="0"/>
          </a:p>
        </p:txBody>
      </p:sp>
      <p:sp>
        <p:nvSpPr>
          <p:cNvPr id="5" name="TextBox 4"/>
          <p:cNvSpPr txBox="1"/>
          <p:nvPr/>
        </p:nvSpPr>
        <p:spPr>
          <a:xfrm>
            <a:off x="390277" y="2926601"/>
            <a:ext cx="324128" cy="400110"/>
          </a:xfrm>
          <a:prstGeom prst="rect">
            <a:avLst/>
          </a:prstGeom>
          <a:noFill/>
        </p:spPr>
        <p:txBody>
          <a:bodyPr wrap="square" rtlCol="0">
            <a:spAutoFit/>
          </a:bodyPr>
          <a:lstStyle/>
          <a:p>
            <a:r>
              <a:rPr lang="en-US" altLang="zh-CN" sz="2000" b="1" dirty="0" smtClean="0"/>
              <a:t>B</a:t>
            </a:r>
            <a:endParaRPr lang="zh-CN" altLang="en-US" sz="2000" b="1" dirty="0"/>
          </a:p>
        </p:txBody>
      </p:sp>
      <p:sp>
        <p:nvSpPr>
          <p:cNvPr id="6" name="TextBox 5"/>
          <p:cNvSpPr txBox="1"/>
          <p:nvPr/>
        </p:nvSpPr>
        <p:spPr>
          <a:xfrm>
            <a:off x="4139952" y="3068960"/>
            <a:ext cx="370614" cy="400110"/>
          </a:xfrm>
          <a:prstGeom prst="rect">
            <a:avLst/>
          </a:prstGeom>
          <a:noFill/>
        </p:spPr>
        <p:txBody>
          <a:bodyPr wrap="none" rtlCol="0">
            <a:spAutoFit/>
          </a:bodyPr>
          <a:lstStyle/>
          <a:p>
            <a:r>
              <a:rPr lang="en-US" altLang="zh-CN" sz="2000" b="1" dirty="0" smtClean="0"/>
              <a:t>C</a:t>
            </a:r>
            <a:endParaRPr lang="zh-CN" altLang="en-US" sz="2000" b="1" dirty="0"/>
          </a:p>
        </p:txBody>
      </p:sp>
      <p:pic>
        <p:nvPicPr>
          <p:cNvPr id="30" name="图片 1"/>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88024" y="2785265"/>
            <a:ext cx="1564426" cy="251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7" name="组合 1"/>
          <p:cNvGrpSpPr>
            <a:grpSpLocks/>
          </p:cNvGrpSpPr>
          <p:nvPr/>
        </p:nvGrpSpPr>
        <p:grpSpPr bwMode="auto">
          <a:xfrm>
            <a:off x="5311593" y="5190258"/>
            <a:ext cx="2160240" cy="1066215"/>
            <a:chOff x="4572000" y="2996952"/>
            <a:chExt cx="2064856" cy="932631"/>
          </a:xfrm>
        </p:grpSpPr>
        <p:pic>
          <p:nvPicPr>
            <p:cNvPr id="1231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72000" y="3226624"/>
              <a:ext cx="577471" cy="702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1"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04048" y="3051544"/>
              <a:ext cx="671854" cy="863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2"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508104" y="3010600"/>
              <a:ext cx="691724" cy="89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3"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26504" y="2996952"/>
              <a:ext cx="710352" cy="92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1" name="图片 2"/>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444208" y="2806041"/>
            <a:ext cx="1529919" cy="24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5"/>
          <p:cNvSpPr txBox="1"/>
          <p:nvPr/>
        </p:nvSpPr>
        <p:spPr>
          <a:xfrm>
            <a:off x="4208990" y="5373216"/>
            <a:ext cx="370614" cy="400110"/>
          </a:xfrm>
          <a:prstGeom prst="rect">
            <a:avLst/>
          </a:prstGeom>
          <a:noFill/>
        </p:spPr>
        <p:txBody>
          <a:bodyPr wrap="none" rtlCol="0">
            <a:spAutoFit/>
          </a:bodyPr>
          <a:lstStyle/>
          <a:p>
            <a:r>
              <a:rPr lang="en-US" altLang="zh-CN" sz="2000" b="1" dirty="0"/>
              <a:t>D</a:t>
            </a:r>
            <a:endParaRPr lang="zh-CN" altLang="en-US" sz="2000" b="1" dirty="0"/>
          </a:p>
        </p:txBody>
      </p:sp>
    </p:spTree>
    <p:extLst>
      <p:ext uri="{BB962C8B-B14F-4D97-AF65-F5344CB8AC3E}">
        <p14:creationId xmlns:p14="http://schemas.microsoft.com/office/powerpoint/2010/main" val="16938355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doctor\玉米PPDK 突变体\Q-RT-PCR\20150424\叶绿素合成基因 NL.T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795" t="4857" r="11367" b="2064"/>
          <a:stretch/>
        </p:blipFill>
        <p:spPr bwMode="auto">
          <a:xfrm>
            <a:off x="2051720" y="1844824"/>
            <a:ext cx="5507752" cy="432301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3"/>
          <p:cNvSpPr txBox="1">
            <a:spLocks noChangeArrowheads="1"/>
          </p:cNvSpPr>
          <p:nvPr/>
        </p:nvSpPr>
        <p:spPr bwMode="auto">
          <a:xfrm>
            <a:off x="611560" y="620687"/>
            <a:ext cx="6337300" cy="648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rmAutofit/>
          </a:bodyPr>
          <a:lstStyle>
            <a:defPPr>
              <a:defRPr lang="zh-CN"/>
            </a:defPPr>
            <a:lvl1pPr fontAlgn="base">
              <a:spcBef>
                <a:spcPct val="0"/>
              </a:spcBef>
              <a:spcAft>
                <a:spcPct val="0"/>
              </a:spcAft>
              <a:defRPr sz="2800" b="1">
                <a:solidFill>
                  <a:srgbClr val="009900"/>
                </a:solidFill>
                <a:effectLst>
                  <a:outerShdw blurRad="38100" dist="38100" dir="2700000" algn="tl">
                    <a:srgbClr val="C0C0C0"/>
                  </a:outerShdw>
                </a:effectLst>
                <a:latin typeface="+mj-lt"/>
                <a:ea typeface="+mj-ea"/>
                <a:cs typeface="Arial" panose="020B0604020202020204" pitchFamily="34" charset="0"/>
              </a:defRPr>
            </a:lvl1pPr>
            <a:lvl2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2pPr>
            <a:lvl3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3pPr>
            <a:lvl4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4pPr>
            <a:lvl5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r>
              <a:rPr lang="zh-CN" altLang="en-US" dirty="0" smtClean="0">
                <a:latin typeface="Times New Roman" panose="02020603050405020304" pitchFamily="18" charset="0"/>
                <a:ea typeface="楷体" panose="02010609060101010101" pitchFamily="49" charset="-122"/>
                <a:cs typeface="Times New Roman" panose="02020603050405020304" pitchFamily="18" charset="0"/>
              </a:rPr>
              <a:t>叶绿素</a:t>
            </a:r>
            <a:r>
              <a:rPr lang="zh-CN" altLang="en-US" dirty="0">
                <a:latin typeface="Times New Roman" panose="02020603050405020304" pitchFamily="18" charset="0"/>
                <a:ea typeface="楷体" panose="02010609060101010101" pitchFamily="49" charset="-122"/>
                <a:cs typeface="Times New Roman" panose="02020603050405020304" pitchFamily="18" charset="0"/>
              </a:rPr>
              <a:t>合成基因表达明显升高</a:t>
            </a:r>
          </a:p>
        </p:txBody>
      </p:sp>
    </p:spTree>
    <p:extLst>
      <p:ext uri="{BB962C8B-B14F-4D97-AF65-F5344CB8AC3E}">
        <p14:creationId xmlns:p14="http://schemas.microsoft.com/office/powerpoint/2010/main" val="26969983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0713" y="598488"/>
            <a:ext cx="5362575" cy="566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31946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6" name="图片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0244" y="1835221"/>
            <a:ext cx="2722562" cy="209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4230" y="6364244"/>
            <a:ext cx="822219" cy="493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3" name="图片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6599" y="1833633"/>
            <a:ext cx="2723405" cy="2097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4894" y="6350022"/>
            <a:ext cx="609710" cy="493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0" name="图片 6"/>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55845" y="1822521"/>
            <a:ext cx="2722561" cy="209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95520" y="6351446"/>
            <a:ext cx="858727" cy="493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descr="E:\doctor\玉米PPDK 突变体\电镜结果\201604 12 13\10\bs5-15k-1.ti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07618" y="4149080"/>
            <a:ext cx="2751537" cy="2119703"/>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E:\doctor\玉米PPDK 突变体\电镜结果\201604 12 13\3\15k-24.ti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81794" y="4149080"/>
            <a:ext cx="2710686" cy="2160240"/>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E:\doctor\玉米PPDK 突变体\电镜结果\201604 12 13\12\15k-14.ti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266132" y="4149080"/>
            <a:ext cx="2710686" cy="2088232"/>
          </a:xfrm>
          <a:prstGeom prst="rect">
            <a:avLst/>
          </a:prstGeom>
          <a:noFill/>
          <a:extLst>
            <a:ext uri="{909E8E84-426E-40DD-AFC4-6F175D3DCCD1}">
              <a14:hiddenFill xmlns:a14="http://schemas.microsoft.com/office/drawing/2010/main">
                <a:solidFill>
                  <a:srgbClr val="FFFFFF"/>
                </a:solidFill>
              </a14:hiddenFill>
            </a:ext>
          </a:extLst>
        </p:spPr>
      </p:pic>
      <p:sp>
        <p:nvSpPr>
          <p:cNvPr id="16" name="标题 3"/>
          <p:cNvSpPr>
            <a:spLocks noGrp="1"/>
          </p:cNvSpPr>
          <p:nvPr>
            <p:ph type="title"/>
          </p:nvPr>
        </p:nvSpPr>
        <p:spPr>
          <a:xfrm>
            <a:off x="611560" y="476672"/>
            <a:ext cx="8229600" cy="854968"/>
          </a:xfrm>
        </p:spPr>
        <p:txBody>
          <a:bodyPr>
            <a:normAutofit/>
          </a:bodyPr>
          <a:lstStyle/>
          <a:p>
            <a:r>
              <a:rPr lang="zh-CN" altLang="en-US" sz="2800" dirty="0" smtClean="0">
                <a:latin typeface="Times New Roman" panose="02020603050405020304" pitchFamily="18" charset="0"/>
                <a:ea typeface="楷体" panose="02010609060101010101" pitchFamily="49" charset="-122"/>
                <a:cs typeface="Times New Roman" panose="02020603050405020304" pitchFamily="18" charset="0"/>
              </a:rPr>
              <a:t>叶绿体结构的变化</a:t>
            </a:r>
            <a:endParaRPr lang="zh-CN" altLang="en-US" sz="28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TextBox 2"/>
          <p:cNvSpPr txBox="1"/>
          <p:nvPr/>
        </p:nvSpPr>
        <p:spPr>
          <a:xfrm>
            <a:off x="307618" y="1844824"/>
            <a:ext cx="317716" cy="369332"/>
          </a:xfrm>
          <a:prstGeom prst="rect">
            <a:avLst/>
          </a:prstGeom>
          <a:noFill/>
        </p:spPr>
        <p:txBody>
          <a:bodyPr wrap="none" rtlCol="0">
            <a:spAutoFit/>
          </a:bodyPr>
          <a:lstStyle/>
          <a:p>
            <a:r>
              <a:rPr lang="en-US" altLang="zh-CN" dirty="0" smtClean="0"/>
              <a:t>A</a:t>
            </a:r>
            <a:endParaRPr lang="zh-CN" altLang="en-US" dirty="0"/>
          </a:p>
        </p:txBody>
      </p:sp>
      <p:sp>
        <p:nvSpPr>
          <p:cNvPr id="4" name="TextBox 3"/>
          <p:cNvSpPr txBox="1"/>
          <p:nvPr/>
        </p:nvSpPr>
        <p:spPr>
          <a:xfrm>
            <a:off x="3259946" y="1844824"/>
            <a:ext cx="309700" cy="369332"/>
          </a:xfrm>
          <a:prstGeom prst="rect">
            <a:avLst/>
          </a:prstGeom>
          <a:noFill/>
        </p:spPr>
        <p:txBody>
          <a:bodyPr wrap="none" rtlCol="0">
            <a:spAutoFit/>
          </a:bodyPr>
          <a:lstStyle/>
          <a:p>
            <a:r>
              <a:rPr lang="en-US" altLang="zh-CN" dirty="0" smtClean="0"/>
              <a:t>B</a:t>
            </a:r>
            <a:endParaRPr lang="zh-CN" altLang="en-US" dirty="0"/>
          </a:p>
        </p:txBody>
      </p:sp>
      <p:sp>
        <p:nvSpPr>
          <p:cNvPr id="5" name="TextBox 4"/>
          <p:cNvSpPr txBox="1"/>
          <p:nvPr/>
        </p:nvSpPr>
        <p:spPr>
          <a:xfrm>
            <a:off x="6140266" y="1844824"/>
            <a:ext cx="308098" cy="369332"/>
          </a:xfrm>
          <a:prstGeom prst="rect">
            <a:avLst/>
          </a:prstGeom>
          <a:noFill/>
        </p:spPr>
        <p:txBody>
          <a:bodyPr wrap="none" rtlCol="0">
            <a:spAutoFit/>
          </a:bodyPr>
          <a:lstStyle/>
          <a:p>
            <a:r>
              <a:rPr lang="en-US" altLang="zh-CN" dirty="0" smtClean="0"/>
              <a:t>C</a:t>
            </a:r>
            <a:endParaRPr lang="zh-CN" altLang="en-US" dirty="0"/>
          </a:p>
        </p:txBody>
      </p:sp>
      <p:sp>
        <p:nvSpPr>
          <p:cNvPr id="6" name="TextBox 5"/>
          <p:cNvSpPr txBox="1"/>
          <p:nvPr/>
        </p:nvSpPr>
        <p:spPr>
          <a:xfrm>
            <a:off x="307618" y="4149080"/>
            <a:ext cx="327334" cy="369332"/>
          </a:xfrm>
          <a:prstGeom prst="rect">
            <a:avLst/>
          </a:prstGeom>
          <a:noFill/>
        </p:spPr>
        <p:txBody>
          <a:bodyPr wrap="none" rtlCol="0">
            <a:spAutoFit/>
          </a:bodyPr>
          <a:lstStyle/>
          <a:p>
            <a:r>
              <a:rPr lang="en-US" altLang="zh-CN" dirty="0" smtClean="0"/>
              <a:t>D</a:t>
            </a:r>
            <a:endParaRPr lang="zh-CN" altLang="en-US" dirty="0"/>
          </a:p>
        </p:txBody>
      </p:sp>
      <p:sp>
        <p:nvSpPr>
          <p:cNvPr id="7" name="TextBox 6"/>
          <p:cNvSpPr txBox="1"/>
          <p:nvPr/>
        </p:nvSpPr>
        <p:spPr>
          <a:xfrm>
            <a:off x="3259946" y="4149080"/>
            <a:ext cx="296876" cy="369332"/>
          </a:xfrm>
          <a:prstGeom prst="rect">
            <a:avLst/>
          </a:prstGeom>
          <a:noFill/>
        </p:spPr>
        <p:txBody>
          <a:bodyPr wrap="none" rtlCol="0">
            <a:spAutoFit/>
          </a:bodyPr>
          <a:lstStyle/>
          <a:p>
            <a:r>
              <a:rPr lang="en-US" altLang="zh-CN" dirty="0" smtClean="0"/>
              <a:t>E</a:t>
            </a:r>
            <a:endParaRPr lang="zh-CN" altLang="en-US" dirty="0"/>
          </a:p>
        </p:txBody>
      </p:sp>
      <p:sp>
        <p:nvSpPr>
          <p:cNvPr id="8" name="TextBox 7"/>
          <p:cNvSpPr txBox="1"/>
          <p:nvPr/>
        </p:nvSpPr>
        <p:spPr>
          <a:xfrm>
            <a:off x="6181794" y="4149080"/>
            <a:ext cx="290464" cy="369332"/>
          </a:xfrm>
          <a:prstGeom prst="rect">
            <a:avLst/>
          </a:prstGeom>
          <a:noFill/>
        </p:spPr>
        <p:txBody>
          <a:bodyPr wrap="none" rtlCol="0">
            <a:spAutoFit/>
          </a:bodyPr>
          <a:lstStyle/>
          <a:p>
            <a:r>
              <a:rPr lang="en-US" altLang="zh-CN" dirty="0" smtClean="0"/>
              <a:t>F</a:t>
            </a:r>
            <a:endParaRPr lang="zh-CN" altLang="en-US" dirty="0"/>
          </a:p>
        </p:txBody>
      </p:sp>
    </p:spTree>
    <p:extLst>
      <p:ext uri="{BB962C8B-B14F-4D97-AF65-F5344CB8AC3E}">
        <p14:creationId xmlns:p14="http://schemas.microsoft.com/office/powerpoint/2010/main" val="13675313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
          <p:cNvSpPr txBox="1">
            <a:spLocks noChangeArrowheads="1"/>
          </p:cNvSpPr>
          <p:nvPr/>
        </p:nvSpPr>
        <p:spPr bwMode="auto">
          <a:xfrm>
            <a:off x="1346990" y="5953263"/>
            <a:ext cx="2720954" cy="56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rmAutofit fontScale="97500"/>
          </a:bodyPr>
          <a:lstStyle>
            <a:lvl1pPr fontAlgn="base">
              <a:spcBef>
                <a:spcPct val="0"/>
              </a:spcBef>
              <a:spcAft>
                <a:spcPct val="0"/>
              </a:spcAft>
              <a:defRPr sz="3100" b="1">
                <a:solidFill>
                  <a:srgbClr val="009900"/>
                </a:solidFill>
                <a:effectLst>
                  <a:outerShdw blurRad="38100" dist="38100" dir="2700000" algn="tl">
                    <a:srgbClr val="C0C0C0"/>
                  </a:outerShdw>
                </a:effectLst>
                <a:latin typeface="+mj-lt"/>
                <a:ea typeface="+mj-ea"/>
                <a:cs typeface="+mj-cs"/>
              </a:defRPr>
            </a:lvl1pPr>
            <a:lvl2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2pPr>
            <a:lvl3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3pPr>
            <a:lvl4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4pPr>
            <a:lvl5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r>
              <a:rPr lang="en-US" altLang="zh-CN" sz="2400" dirty="0">
                <a:solidFill>
                  <a:schemeClr val="tx1"/>
                </a:solidFill>
                <a:effectLst/>
                <a:latin typeface="+mn-ea"/>
                <a:ea typeface="+mn-ea"/>
              </a:rPr>
              <a:t>PSI PSII</a:t>
            </a:r>
            <a:r>
              <a:rPr lang="zh-CN" altLang="en-US" sz="2400" dirty="0">
                <a:solidFill>
                  <a:schemeClr val="tx1"/>
                </a:solidFill>
                <a:effectLst/>
                <a:latin typeface="+mn-ea"/>
                <a:ea typeface="+mn-ea"/>
              </a:rPr>
              <a:t>荧光参数</a:t>
            </a:r>
          </a:p>
        </p:txBody>
      </p:sp>
      <p:pic>
        <p:nvPicPr>
          <p:cNvPr id="24579" name="图片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916832"/>
            <a:ext cx="5501701"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p:cNvSpPr/>
          <p:nvPr/>
        </p:nvSpPr>
        <p:spPr>
          <a:xfrm rot="19295557">
            <a:off x="1808538" y="5428893"/>
            <a:ext cx="630381" cy="3639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rot="19295557">
            <a:off x="1304482" y="5428893"/>
            <a:ext cx="630381" cy="3639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rot="19295557">
            <a:off x="3320706" y="5457643"/>
            <a:ext cx="630381" cy="3639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0"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8144" y="1662642"/>
            <a:ext cx="2614122"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516216" y="6060985"/>
            <a:ext cx="2198038" cy="461665"/>
          </a:xfrm>
          <a:prstGeom prst="rect">
            <a:avLst/>
          </a:prstGeom>
        </p:spPr>
        <p:txBody>
          <a:bodyPr wrap="none">
            <a:spAutoFit/>
          </a:bodyPr>
          <a:lstStyle/>
          <a:p>
            <a:r>
              <a:rPr lang="en-US" altLang="zh-CN" sz="2400" b="1" dirty="0" smtClean="0">
                <a:latin typeface="+mn-ea"/>
              </a:rPr>
              <a:t>ATP</a:t>
            </a:r>
            <a:r>
              <a:rPr lang="zh-CN" altLang="en-US" sz="2400" b="1" dirty="0" smtClean="0">
                <a:latin typeface="+mn-ea"/>
              </a:rPr>
              <a:t>合成酶活性</a:t>
            </a:r>
            <a:endParaRPr lang="zh-CN" altLang="en-US" sz="2400" b="1" dirty="0">
              <a:latin typeface="+mn-ea"/>
            </a:endParaRPr>
          </a:p>
        </p:txBody>
      </p:sp>
      <p:sp>
        <p:nvSpPr>
          <p:cNvPr id="11" name="标题 21"/>
          <p:cNvSpPr txBox="1">
            <a:spLocks/>
          </p:cNvSpPr>
          <p:nvPr/>
        </p:nvSpPr>
        <p:spPr>
          <a:xfrm>
            <a:off x="539552" y="620688"/>
            <a:ext cx="6480720" cy="692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rmAutofit fontScale="97500"/>
          </a:bodyPr>
          <a:lstStyle>
            <a:defPPr>
              <a:defRPr lang="zh-CN"/>
            </a:defPPr>
            <a:lvl1pPr fontAlgn="base">
              <a:spcBef>
                <a:spcPct val="0"/>
              </a:spcBef>
              <a:spcAft>
                <a:spcPct val="0"/>
              </a:spcAft>
              <a:defRPr sz="3100" b="1">
                <a:solidFill>
                  <a:srgbClr val="009900"/>
                </a:solidFill>
                <a:effectLst>
                  <a:outerShdw blurRad="38100" dist="38100" dir="2700000" algn="tl">
                    <a:srgbClr val="C0C0C0"/>
                  </a:outerShdw>
                </a:effectLst>
                <a:latin typeface="+mj-lt"/>
                <a:ea typeface="+mj-ea"/>
                <a:cs typeface="+mj-cs"/>
              </a:defRPr>
            </a:lvl1pPr>
            <a:lvl2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2pPr>
            <a:lvl3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3pPr>
            <a:lvl4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4pPr>
            <a:lvl5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r>
              <a:rPr lang="zh-CN" altLang="en-US" sz="3200" dirty="0" smtClean="0">
                <a:latin typeface="Times New Roman" panose="02020603050405020304" pitchFamily="18" charset="0"/>
                <a:ea typeface="楷体" panose="02010609060101010101" pitchFamily="49" charset="-122"/>
                <a:cs typeface="Times New Roman" panose="02020603050405020304" pitchFamily="18" charset="0"/>
              </a:rPr>
              <a:t>光反应能力下降</a:t>
            </a:r>
            <a:endParaRPr lang="zh-CN" altLang="en-US" sz="3200" dirty="0">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3339297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doctor\玉米PPDK 突变体\BN\20150427\BN-gel.tif"/>
          <p:cNvPicPr>
            <a:picLocks noChangeAspect="1" noChangeArrowheads="1"/>
          </p:cNvPicPr>
          <p:nvPr/>
        </p:nvPicPr>
        <p:blipFill rotWithShape="1">
          <a:blip r:embed="rId3">
            <a:extLst>
              <a:ext uri="{28A0092B-C50C-407E-A947-70E740481C1C}">
                <a14:useLocalDpi xmlns:a14="http://schemas.microsoft.com/office/drawing/2010/main" val="0"/>
              </a:ext>
            </a:extLst>
          </a:blip>
          <a:srcRect l="52123" t="10087" r="25172" b="2831"/>
          <a:stretch/>
        </p:blipFill>
        <p:spPr bwMode="auto">
          <a:xfrm>
            <a:off x="2987825" y="1955604"/>
            <a:ext cx="1343978" cy="4556922"/>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2" name="TextBox 1"/>
          <p:cNvSpPr txBox="1"/>
          <p:nvPr/>
        </p:nvSpPr>
        <p:spPr>
          <a:xfrm rot="17993318">
            <a:off x="2942750" y="1516808"/>
            <a:ext cx="466794" cy="369332"/>
          </a:xfrm>
          <a:prstGeom prst="rect">
            <a:avLst/>
          </a:prstGeom>
          <a:noFill/>
        </p:spPr>
        <p:txBody>
          <a:bodyPr wrap="none" rtlCol="0">
            <a:spAutoFit/>
          </a:bodyPr>
          <a:lstStyle/>
          <a:p>
            <a:r>
              <a:rPr lang="en-US" altLang="zh-CN" dirty="0" smtClean="0">
                <a:latin typeface="Arial" panose="020B0604020202020204" pitchFamily="34" charset="0"/>
                <a:cs typeface="Arial" panose="020B0604020202020204" pitchFamily="34" charset="0"/>
              </a:rPr>
              <a:t>Wt</a:t>
            </a:r>
            <a:endParaRPr lang="zh-CN" altLang="en-US" dirty="0">
              <a:latin typeface="Arial" panose="020B0604020202020204" pitchFamily="34" charset="0"/>
              <a:cs typeface="Arial" panose="020B0604020202020204" pitchFamily="34" charset="0"/>
            </a:endParaRPr>
          </a:p>
        </p:txBody>
      </p:sp>
      <p:sp>
        <p:nvSpPr>
          <p:cNvPr id="27" name="TextBox 26"/>
          <p:cNvSpPr txBox="1"/>
          <p:nvPr/>
        </p:nvSpPr>
        <p:spPr>
          <a:xfrm rot="17993318">
            <a:off x="3348224" y="1385429"/>
            <a:ext cx="748923" cy="369332"/>
          </a:xfrm>
          <a:prstGeom prst="rect">
            <a:avLst/>
          </a:prstGeom>
          <a:noFill/>
        </p:spPr>
        <p:txBody>
          <a:bodyPr wrap="none" rtlCol="0">
            <a:spAutoFit/>
          </a:bodyPr>
          <a:lstStyle/>
          <a:p>
            <a:r>
              <a:rPr lang="en-US" altLang="zh-CN" dirty="0" smtClean="0">
                <a:latin typeface="Arial" panose="020B0604020202020204" pitchFamily="34" charset="0"/>
                <a:cs typeface="Arial" panose="020B0604020202020204" pitchFamily="34" charset="0"/>
              </a:rPr>
              <a:t>Heter</a:t>
            </a:r>
            <a:endParaRPr lang="zh-CN" altLang="en-US" dirty="0">
              <a:latin typeface="Arial" panose="020B0604020202020204" pitchFamily="34" charset="0"/>
              <a:cs typeface="Arial" panose="020B0604020202020204" pitchFamily="34" charset="0"/>
            </a:endParaRPr>
          </a:p>
        </p:txBody>
      </p:sp>
      <p:sp>
        <p:nvSpPr>
          <p:cNvPr id="28" name="TextBox 27"/>
          <p:cNvSpPr txBox="1"/>
          <p:nvPr/>
        </p:nvSpPr>
        <p:spPr>
          <a:xfrm rot="17993318">
            <a:off x="3858605" y="1401194"/>
            <a:ext cx="800219" cy="369332"/>
          </a:xfrm>
          <a:prstGeom prst="rect">
            <a:avLst/>
          </a:prstGeom>
          <a:noFill/>
        </p:spPr>
        <p:txBody>
          <a:bodyPr wrap="none" rtlCol="0">
            <a:spAutoFit/>
          </a:bodyPr>
          <a:lstStyle/>
          <a:p>
            <a:r>
              <a:rPr lang="en-US" altLang="zh-CN" dirty="0" smtClean="0">
                <a:latin typeface="Arial" panose="020B0604020202020204" pitchFamily="34" charset="0"/>
                <a:cs typeface="Arial" panose="020B0604020202020204" pitchFamily="34" charset="0"/>
              </a:rPr>
              <a:t>Homo</a:t>
            </a:r>
            <a:endParaRPr lang="zh-CN" altLang="en-US" dirty="0">
              <a:latin typeface="Arial" panose="020B0604020202020204" pitchFamily="34" charset="0"/>
              <a:cs typeface="Arial" panose="020B0604020202020204" pitchFamily="34" charset="0"/>
            </a:endParaRPr>
          </a:p>
        </p:txBody>
      </p:sp>
      <p:cxnSp>
        <p:nvCxnSpPr>
          <p:cNvPr id="4" name="直接连接符 3"/>
          <p:cNvCxnSpPr/>
          <p:nvPr/>
        </p:nvCxnSpPr>
        <p:spPr>
          <a:xfrm>
            <a:off x="4487506" y="1922027"/>
            <a:ext cx="0" cy="1024759"/>
          </a:xfrm>
          <a:prstGeom prst="line">
            <a:avLst/>
          </a:prstGeom>
          <a:ln w="2540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534805" y="2265519"/>
            <a:ext cx="3871573" cy="400110"/>
          </a:xfrm>
          <a:prstGeom prst="rect">
            <a:avLst/>
          </a:prstGeom>
          <a:noFill/>
        </p:spPr>
        <p:txBody>
          <a:bodyPr wrap="none" rtlCol="0">
            <a:spAutoFit/>
          </a:bodyPr>
          <a:lstStyle/>
          <a:p>
            <a:r>
              <a:rPr lang="en-US" altLang="zh-CN" sz="2000" dirty="0">
                <a:solidFill>
                  <a:prstClr val="black"/>
                </a:solidFill>
                <a:latin typeface="Arial" panose="020B0604020202020204" pitchFamily="34" charset="0"/>
                <a:cs typeface="Arial" panose="020B0604020202020204" pitchFamily="34" charset="0"/>
              </a:rPr>
              <a:t>I: </a:t>
            </a:r>
            <a:r>
              <a:rPr lang="en-US" altLang="zh-CN" sz="2000" dirty="0" smtClean="0">
                <a:latin typeface="Arial" panose="020B0604020202020204" pitchFamily="34" charset="0"/>
                <a:cs typeface="Arial" panose="020B0604020202020204" pitchFamily="34" charset="0"/>
              </a:rPr>
              <a:t>PSI and PSII supercomplexes</a:t>
            </a:r>
            <a:r>
              <a:rPr lang="en-US" altLang="zh-CN" sz="2000" dirty="0" smtClean="0">
                <a:solidFill>
                  <a:prstClr val="black"/>
                </a:solidFill>
                <a:latin typeface="Arial" panose="020B0604020202020204" pitchFamily="34" charset="0"/>
                <a:cs typeface="Arial" panose="020B0604020202020204" pitchFamily="34" charset="0"/>
              </a:rPr>
              <a:t> </a:t>
            </a:r>
            <a:endParaRPr lang="en-US" altLang="zh-CN" sz="2000" dirty="0">
              <a:solidFill>
                <a:prstClr val="black"/>
              </a:solidFill>
              <a:latin typeface="Arial" panose="020B0604020202020204" pitchFamily="34" charset="0"/>
              <a:cs typeface="Arial" panose="020B0604020202020204" pitchFamily="34" charset="0"/>
            </a:endParaRPr>
          </a:p>
        </p:txBody>
      </p:sp>
      <p:sp>
        <p:nvSpPr>
          <p:cNvPr id="16" name="TextBox 15"/>
          <p:cNvSpPr txBox="1"/>
          <p:nvPr/>
        </p:nvSpPr>
        <p:spPr>
          <a:xfrm>
            <a:off x="4534805" y="2911905"/>
            <a:ext cx="4240263" cy="677108"/>
          </a:xfrm>
          <a:prstGeom prst="rect">
            <a:avLst/>
          </a:prstGeom>
          <a:noFill/>
        </p:spPr>
        <p:txBody>
          <a:bodyPr wrap="none" rtlCol="0">
            <a:spAutoFit/>
          </a:bodyPr>
          <a:lstStyle/>
          <a:p>
            <a:r>
              <a:rPr lang="en-US" altLang="zh-CN" sz="2000" dirty="0">
                <a:latin typeface="Arial" panose="020B0604020202020204" pitchFamily="34" charset="0"/>
                <a:cs typeface="Arial" panose="020B0604020202020204" pitchFamily="34" charset="0"/>
              </a:rPr>
              <a:t>II: monomeric PSI and dimeric PSII </a:t>
            </a:r>
          </a:p>
          <a:p>
            <a:endParaRPr lang="zh-CN" altLang="en-US" dirty="0"/>
          </a:p>
        </p:txBody>
      </p:sp>
      <p:sp>
        <p:nvSpPr>
          <p:cNvPr id="20" name="TextBox 19"/>
          <p:cNvSpPr txBox="1"/>
          <p:nvPr/>
        </p:nvSpPr>
        <p:spPr>
          <a:xfrm>
            <a:off x="4534803" y="3624511"/>
            <a:ext cx="4191019" cy="677108"/>
          </a:xfrm>
          <a:prstGeom prst="rect">
            <a:avLst/>
          </a:prstGeom>
          <a:noFill/>
        </p:spPr>
        <p:txBody>
          <a:bodyPr wrap="none" rtlCol="0">
            <a:spAutoFit/>
          </a:bodyPr>
          <a:lstStyle/>
          <a:p>
            <a:r>
              <a:rPr lang="en-US" altLang="zh-CN" sz="2000" dirty="0">
                <a:latin typeface="Arial" panose="020B0604020202020204" pitchFamily="34" charset="0"/>
                <a:cs typeface="Arial" panose="020B0604020202020204" pitchFamily="34" charset="0"/>
              </a:rPr>
              <a:t>III: </a:t>
            </a:r>
            <a:r>
              <a:rPr lang="en-US" altLang="zh-CN" sz="2000" dirty="0" smtClean="0">
                <a:latin typeface="Arial" panose="020B0604020202020204" pitchFamily="34" charset="0"/>
                <a:cs typeface="Arial" panose="020B0604020202020204" pitchFamily="34" charset="0"/>
              </a:rPr>
              <a:t>PSII, ATP-synthase, and Cytb</a:t>
            </a:r>
            <a:r>
              <a:rPr lang="en-US" altLang="zh-CN" sz="2000" baseline="-25000" dirty="0" smtClean="0">
                <a:latin typeface="Arial" panose="020B0604020202020204" pitchFamily="34" charset="0"/>
                <a:cs typeface="Arial" panose="020B0604020202020204" pitchFamily="34" charset="0"/>
              </a:rPr>
              <a:t>6</a:t>
            </a:r>
            <a:r>
              <a:rPr lang="en-US" altLang="zh-CN" sz="2000" dirty="0" smtClean="0">
                <a:latin typeface="Arial" panose="020B0604020202020204" pitchFamily="34" charset="0"/>
                <a:cs typeface="Arial" panose="020B0604020202020204" pitchFamily="34" charset="0"/>
              </a:rPr>
              <a:t>f </a:t>
            </a:r>
            <a:endParaRPr lang="en-US" altLang="zh-CN" sz="2000" dirty="0">
              <a:latin typeface="Arial" panose="020B0604020202020204" pitchFamily="34" charset="0"/>
              <a:cs typeface="Arial" panose="020B0604020202020204" pitchFamily="34" charset="0"/>
            </a:endParaRPr>
          </a:p>
          <a:p>
            <a:endParaRPr lang="zh-CN" altLang="en-US" dirty="0"/>
          </a:p>
        </p:txBody>
      </p:sp>
      <p:sp>
        <p:nvSpPr>
          <p:cNvPr id="21" name="TextBox 20"/>
          <p:cNvSpPr txBox="1"/>
          <p:nvPr/>
        </p:nvSpPr>
        <p:spPr>
          <a:xfrm>
            <a:off x="4534801" y="3966699"/>
            <a:ext cx="2581284" cy="677108"/>
          </a:xfrm>
          <a:prstGeom prst="rect">
            <a:avLst/>
          </a:prstGeom>
          <a:noFill/>
        </p:spPr>
        <p:txBody>
          <a:bodyPr wrap="none" rtlCol="0">
            <a:spAutoFit/>
          </a:bodyPr>
          <a:lstStyle/>
          <a:p>
            <a:r>
              <a:rPr lang="en-US" altLang="zh-CN" sz="2000" dirty="0">
                <a:latin typeface="Arial" panose="020B0604020202020204" pitchFamily="34" charset="0"/>
                <a:cs typeface="Arial" panose="020B0604020202020204" pitchFamily="34" charset="0"/>
              </a:rPr>
              <a:t>IV: CP43 minus PSII </a:t>
            </a:r>
          </a:p>
          <a:p>
            <a:endParaRPr lang="zh-CN" altLang="en-US" dirty="0"/>
          </a:p>
        </p:txBody>
      </p:sp>
      <p:sp>
        <p:nvSpPr>
          <p:cNvPr id="22" name="TextBox 21"/>
          <p:cNvSpPr txBox="1"/>
          <p:nvPr/>
        </p:nvSpPr>
        <p:spPr>
          <a:xfrm>
            <a:off x="4519039" y="4554672"/>
            <a:ext cx="4373441" cy="677108"/>
          </a:xfrm>
          <a:prstGeom prst="rect">
            <a:avLst/>
          </a:prstGeom>
          <a:noFill/>
        </p:spPr>
        <p:txBody>
          <a:bodyPr wrap="none" rtlCol="0">
            <a:spAutoFit/>
          </a:bodyPr>
          <a:lstStyle/>
          <a:p>
            <a:r>
              <a:rPr lang="en-US" altLang="zh-CN" sz="2000" dirty="0">
                <a:latin typeface="Arial" panose="020B0604020202020204" pitchFamily="34" charset="0"/>
                <a:cs typeface="Arial" panose="020B0604020202020204" pitchFamily="34" charset="0"/>
              </a:rPr>
              <a:t>V: trimeric LHCII/PSII reaction center</a:t>
            </a:r>
          </a:p>
          <a:p>
            <a:endParaRPr lang="zh-CN" altLang="en-US" dirty="0"/>
          </a:p>
        </p:txBody>
      </p:sp>
      <p:sp>
        <p:nvSpPr>
          <p:cNvPr id="23" name="TextBox 22"/>
          <p:cNvSpPr txBox="1"/>
          <p:nvPr/>
        </p:nvSpPr>
        <p:spPr>
          <a:xfrm>
            <a:off x="4534802" y="5406014"/>
            <a:ext cx="2632452" cy="677108"/>
          </a:xfrm>
          <a:prstGeom prst="rect">
            <a:avLst/>
          </a:prstGeom>
          <a:noFill/>
        </p:spPr>
        <p:txBody>
          <a:bodyPr wrap="none" rtlCol="0">
            <a:spAutoFit/>
          </a:bodyPr>
          <a:lstStyle/>
          <a:p>
            <a:r>
              <a:rPr lang="en-US" altLang="zh-CN" sz="2000" dirty="0">
                <a:latin typeface="Arial" panose="020B0604020202020204" pitchFamily="34" charset="0"/>
                <a:cs typeface="Arial" panose="020B0604020202020204" pitchFamily="34" charset="0"/>
              </a:rPr>
              <a:t>VI: monomeric LHCII </a:t>
            </a:r>
            <a:endParaRPr lang="zh-CN" altLang="en-US" sz="2000" dirty="0">
              <a:latin typeface="Arial" panose="020B0604020202020204" pitchFamily="34" charset="0"/>
              <a:cs typeface="Arial" panose="020B0604020202020204" pitchFamily="34" charset="0"/>
            </a:endParaRPr>
          </a:p>
          <a:p>
            <a:endParaRPr lang="zh-CN" altLang="en-US" dirty="0"/>
          </a:p>
        </p:txBody>
      </p:sp>
      <p:sp>
        <p:nvSpPr>
          <p:cNvPr id="24" name="矩形 23"/>
          <p:cNvSpPr/>
          <p:nvPr/>
        </p:nvSpPr>
        <p:spPr>
          <a:xfrm>
            <a:off x="4534835" y="3592978"/>
            <a:ext cx="4076778" cy="3941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539316" y="4041214"/>
            <a:ext cx="2512437" cy="29645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
          <p:cNvPicPr>
            <a:picLocks noChangeAspect="1"/>
          </p:cNvPicPr>
          <p:nvPr/>
        </p:nvPicPr>
        <p:blipFill rotWithShape="1">
          <a:blip r:embed="rId4">
            <a:extLst>
              <a:ext uri="{28A0092B-C50C-407E-A947-70E740481C1C}">
                <a14:useLocalDpi xmlns:a14="http://schemas.microsoft.com/office/drawing/2010/main" val="0"/>
              </a:ext>
            </a:extLst>
          </a:blip>
          <a:srcRect l="3040" r="49211"/>
          <a:stretch/>
        </p:blipFill>
        <p:spPr bwMode="auto">
          <a:xfrm>
            <a:off x="1030815" y="1988840"/>
            <a:ext cx="1338248" cy="455115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8" name="TextBox 17"/>
          <p:cNvSpPr txBox="1"/>
          <p:nvPr/>
        </p:nvSpPr>
        <p:spPr>
          <a:xfrm rot="17993318">
            <a:off x="941441" y="1577768"/>
            <a:ext cx="466794" cy="369332"/>
          </a:xfrm>
          <a:prstGeom prst="rect">
            <a:avLst/>
          </a:prstGeom>
          <a:noFill/>
        </p:spPr>
        <p:txBody>
          <a:bodyPr wrap="none" rtlCol="0">
            <a:spAutoFit/>
          </a:bodyPr>
          <a:lstStyle/>
          <a:p>
            <a:r>
              <a:rPr lang="en-US" altLang="zh-CN" dirty="0" smtClean="0">
                <a:latin typeface="Arial" panose="020B0604020202020204" pitchFamily="34" charset="0"/>
                <a:cs typeface="Arial" panose="020B0604020202020204" pitchFamily="34" charset="0"/>
              </a:rPr>
              <a:t>Wt</a:t>
            </a:r>
            <a:endParaRPr lang="zh-CN" altLang="en-US" dirty="0">
              <a:latin typeface="Arial" panose="020B0604020202020204" pitchFamily="34" charset="0"/>
              <a:cs typeface="Arial" panose="020B0604020202020204" pitchFamily="34" charset="0"/>
            </a:endParaRPr>
          </a:p>
        </p:txBody>
      </p:sp>
      <p:sp>
        <p:nvSpPr>
          <p:cNvPr id="19" name="TextBox 18"/>
          <p:cNvSpPr txBox="1"/>
          <p:nvPr/>
        </p:nvSpPr>
        <p:spPr>
          <a:xfrm rot="17993318">
            <a:off x="1346915" y="1446389"/>
            <a:ext cx="748923" cy="369332"/>
          </a:xfrm>
          <a:prstGeom prst="rect">
            <a:avLst/>
          </a:prstGeom>
          <a:noFill/>
        </p:spPr>
        <p:txBody>
          <a:bodyPr wrap="none" rtlCol="0">
            <a:spAutoFit/>
          </a:bodyPr>
          <a:lstStyle/>
          <a:p>
            <a:r>
              <a:rPr lang="en-US" altLang="zh-CN" dirty="0" smtClean="0">
                <a:latin typeface="Arial" panose="020B0604020202020204" pitchFamily="34" charset="0"/>
                <a:cs typeface="Arial" panose="020B0604020202020204" pitchFamily="34" charset="0"/>
              </a:rPr>
              <a:t>Heter</a:t>
            </a:r>
            <a:endParaRPr lang="zh-CN" altLang="en-US" dirty="0">
              <a:latin typeface="Arial" panose="020B0604020202020204" pitchFamily="34" charset="0"/>
              <a:cs typeface="Arial" panose="020B0604020202020204" pitchFamily="34" charset="0"/>
            </a:endParaRPr>
          </a:p>
        </p:txBody>
      </p:sp>
      <p:sp>
        <p:nvSpPr>
          <p:cNvPr id="25" name="TextBox 24"/>
          <p:cNvSpPr txBox="1"/>
          <p:nvPr/>
        </p:nvSpPr>
        <p:spPr>
          <a:xfrm rot="17993318">
            <a:off x="1857296" y="1462154"/>
            <a:ext cx="800219" cy="369332"/>
          </a:xfrm>
          <a:prstGeom prst="rect">
            <a:avLst/>
          </a:prstGeom>
          <a:noFill/>
        </p:spPr>
        <p:txBody>
          <a:bodyPr wrap="none" rtlCol="0">
            <a:spAutoFit/>
          </a:bodyPr>
          <a:lstStyle/>
          <a:p>
            <a:r>
              <a:rPr lang="en-US" altLang="zh-CN" dirty="0" smtClean="0">
                <a:latin typeface="Arial" panose="020B0604020202020204" pitchFamily="34" charset="0"/>
                <a:cs typeface="Arial" panose="020B0604020202020204" pitchFamily="34" charset="0"/>
              </a:rPr>
              <a:t>Homo</a:t>
            </a:r>
            <a:endParaRPr lang="zh-CN" altLang="en-US" dirty="0">
              <a:latin typeface="Arial" panose="020B0604020202020204" pitchFamily="34" charset="0"/>
              <a:cs typeface="Arial" panose="020B0604020202020204" pitchFamily="34" charset="0"/>
            </a:endParaRPr>
          </a:p>
        </p:txBody>
      </p:sp>
      <p:sp>
        <p:nvSpPr>
          <p:cNvPr id="26" name="标题 21"/>
          <p:cNvSpPr txBox="1">
            <a:spLocks/>
          </p:cNvSpPr>
          <p:nvPr/>
        </p:nvSpPr>
        <p:spPr>
          <a:xfrm>
            <a:off x="611560" y="580927"/>
            <a:ext cx="6840760" cy="629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rmAutofit fontScale="97500"/>
          </a:bodyPr>
          <a:lstStyle>
            <a:defPPr>
              <a:defRPr lang="zh-CN"/>
            </a:defPPr>
            <a:lvl1pPr fontAlgn="base">
              <a:spcBef>
                <a:spcPct val="0"/>
              </a:spcBef>
              <a:spcAft>
                <a:spcPct val="0"/>
              </a:spcAft>
              <a:defRPr sz="3100" b="1">
                <a:solidFill>
                  <a:srgbClr val="009900"/>
                </a:solidFill>
                <a:effectLst>
                  <a:outerShdw blurRad="38100" dist="38100" dir="2700000" algn="tl">
                    <a:srgbClr val="C0C0C0"/>
                  </a:outerShdw>
                </a:effectLst>
                <a:latin typeface="+mj-lt"/>
                <a:ea typeface="+mj-ea"/>
                <a:cs typeface="+mj-cs"/>
              </a:defRPr>
            </a:lvl1pPr>
            <a:lvl2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2pPr>
            <a:lvl3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3pPr>
            <a:lvl4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4pPr>
            <a:lvl5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r>
              <a:rPr lang="zh-CN" altLang="en-US" dirty="0" smtClean="0">
                <a:latin typeface="Times New Roman" panose="02020603050405020304" pitchFamily="18" charset="0"/>
                <a:ea typeface="楷体" panose="02010609060101010101" pitchFamily="49" charset="-122"/>
                <a:cs typeface="Times New Roman" panose="02020603050405020304" pitchFamily="18" charset="0"/>
              </a:rPr>
              <a:t>光系统</a:t>
            </a:r>
            <a:r>
              <a:rPr lang="en-US" altLang="zh-CN" dirty="0" smtClean="0">
                <a:latin typeface="Times New Roman" panose="02020603050405020304" pitchFamily="18" charset="0"/>
                <a:ea typeface="楷体" panose="02010609060101010101" pitchFamily="49" charset="-122"/>
                <a:cs typeface="Times New Roman" panose="02020603050405020304" pitchFamily="18" charset="0"/>
              </a:rPr>
              <a:t>PSII</a:t>
            </a:r>
            <a:r>
              <a:rPr lang="zh-CN" altLang="en-US" dirty="0" smtClean="0">
                <a:latin typeface="Times New Roman" panose="02020603050405020304" pitchFamily="18" charset="0"/>
                <a:ea typeface="楷体" panose="02010609060101010101" pitchFamily="49" charset="-122"/>
                <a:cs typeface="Times New Roman" panose="02020603050405020304" pitchFamily="18" charset="0"/>
              </a:rPr>
              <a:t>和</a:t>
            </a:r>
            <a:r>
              <a:rPr lang="en-US" altLang="zh-CN" dirty="0" smtClean="0">
                <a:latin typeface="Times New Roman" panose="02020603050405020304" pitchFamily="18" charset="0"/>
                <a:ea typeface="楷体" panose="02010609060101010101" pitchFamily="49" charset="-122"/>
                <a:cs typeface="Times New Roman" panose="02020603050405020304" pitchFamily="18" charset="0"/>
              </a:rPr>
              <a:t>ATPase</a:t>
            </a:r>
            <a:r>
              <a:rPr lang="zh-CN" altLang="en-US" dirty="0" smtClean="0">
                <a:latin typeface="Times New Roman" panose="02020603050405020304" pitchFamily="18" charset="0"/>
                <a:ea typeface="楷体" panose="02010609060101010101" pitchFamily="49" charset="-122"/>
                <a:cs typeface="Times New Roman" panose="02020603050405020304" pitchFamily="18" charset="0"/>
              </a:rPr>
              <a:t>复合体减少</a:t>
            </a:r>
            <a:endParaRPr lang="zh-CN" altLang="en-US" dirty="0">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5835260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doctor\玉米PPDK 突变体\Q-RT-PCR\20150630\叶绿体基因.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147" t="5634" r="18042" b="3531"/>
          <a:stretch/>
        </p:blipFill>
        <p:spPr bwMode="auto">
          <a:xfrm>
            <a:off x="395536" y="1844824"/>
            <a:ext cx="4244916" cy="36004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E:\doctor\玉米PPDK 突变体\Q-RT-PCR\20150602\光合基因.T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566" t="5637" r="17215"/>
          <a:stretch/>
        </p:blipFill>
        <p:spPr bwMode="auto">
          <a:xfrm>
            <a:off x="4499992" y="1772816"/>
            <a:ext cx="4267984" cy="3790555"/>
          </a:xfrm>
          <a:prstGeom prst="rect">
            <a:avLst/>
          </a:prstGeom>
          <a:noFill/>
          <a:extLst>
            <a:ext uri="{909E8E84-426E-40DD-AFC4-6F175D3DCCD1}">
              <a14:hiddenFill xmlns:a14="http://schemas.microsoft.com/office/drawing/2010/main">
                <a:solidFill>
                  <a:srgbClr val="FFFFFF"/>
                </a:solidFill>
              </a14:hiddenFill>
            </a:ext>
          </a:extLst>
        </p:spPr>
      </p:pic>
      <p:sp>
        <p:nvSpPr>
          <p:cNvPr id="4" name="标题 21"/>
          <p:cNvSpPr txBox="1">
            <a:spLocks/>
          </p:cNvSpPr>
          <p:nvPr/>
        </p:nvSpPr>
        <p:spPr>
          <a:xfrm>
            <a:off x="514893" y="548680"/>
            <a:ext cx="6721403"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Autofit/>
          </a:bodyPr>
          <a:lstStyle>
            <a:defPPr>
              <a:defRPr lang="zh-CN"/>
            </a:defPPr>
            <a:lvl1pPr fontAlgn="base">
              <a:spcBef>
                <a:spcPct val="0"/>
              </a:spcBef>
              <a:spcAft>
                <a:spcPct val="0"/>
              </a:spcAft>
              <a:defRPr sz="3100" b="1">
                <a:solidFill>
                  <a:srgbClr val="009900"/>
                </a:solidFill>
                <a:effectLst>
                  <a:outerShdw blurRad="38100" dist="38100" dir="2700000" algn="tl">
                    <a:srgbClr val="C0C0C0"/>
                  </a:outerShdw>
                </a:effectLst>
                <a:latin typeface="+mj-lt"/>
                <a:ea typeface="+mj-ea"/>
                <a:cs typeface="+mj-cs"/>
              </a:defRPr>
            </a:lvl1pPr>
            <a:lvl2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2pPr>
            <a:lvl3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3pPr>
            <a:lvl4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4pPr>
            <a:lvl5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r>
              <a:rPr lang="zh-CN" altLang="en-US" sz="3200" dirty="0" smtClean="0">
                <a:latin typeface="Times New Roman" panose="02020603050405020304" pitchFamily="18" charset="0"/>
                <a:ea typeface="楷体" panose="02010609060101010101" pitchFamily="49" charset="-122"/>
                <a:cs typeface="Times New Roman" panose="02020603050405020304" pitchFamily="18" charset="0"/>
              </a:rPr>
              <a:t>光反应和碳代谢相关基因表达量下降</a:t>
            </a:r>
            <a:endParaRPr lang="zh-CN" altLang="en-US" sz="3200" dirty="0">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0010172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doctor\玉米PPDK 突变体\蛋白组学数据\图片\上调蛋白饼图.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608" y="1340768"/>
            <a:ext cx="7335294" cy="549944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39552" y="476672"/>
            <a:ext cx="7488832" cy="803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rmAutofit fontScale="97500"/>
          </a:bodyPr>
          <a:lstStyle>
            <a:defPPr>
              <a:defRPr lang="zh-CN"/>
            </a:defPPr>
            <a:lvl1pPr fontAlgn="base">
              <a:spcBef>
                <a:spcPct val="0"/>
              </a:spcBef>
              <a:spcAft>
                <a:spcPct val="0"/>
              </a:spcAft>
              <a:defRPr sz="3100" b="1">
                <a:solidFill>
                  <a:srgbClr val="009900"/>
                </a:solidFill>
                <a:effectLst>
                  <a:outerShdw blurRad="38100" dist="38100" dir="2700000" algn="tl">
                    <a:srgbClr val="C0C0C0"/>
                  </a:outerShdw>
                </a:effectLst>
                <a:latin typeface="+mj-lt"/>
                <a:ea typeface="+mj-ea"/>
                <a:cs typeface="+mj-cs"/>
              </a:defRPr>
            </a:lvl1pPr>
            <a:lvl2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2pPr>
            <a:lvl3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3pPr>
            <a:lvl4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4pPr>
            <a:lvl5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r>
              <a:rPr lang="zh-CN" altLang="en-US" dirty="0" smtClean="0">
                <a:latin typeface="Times New Roman" panose="02020603050405020304" pitchFamily="18" charset="0"/>
                <a:ea typeface="楷体" panose="02010609060101010101" pitchFamily="49" charset="-122"/>
                <a:cs typeface="Times New Roman" panose="02020603050405020304" pitchFamily="18" charset="0"/>
              </a:rPr>
              <a:t>蛋白质</a:t>
            </a:r>
            <a:r>
              <a:rPr lang="zh-CN" altLang="en-US" dirty="0">
                <a:latin typeface="Times New Roman" panose="02020603050405020304" pitchFamily="18" charset="0"/>
                <a:ea typeface="楷体" panose="02010609060101010101" pitchFamily="49" charset="-122"/>
                <a:cs typeface="Times New Roman" panose="02020603050405020304" pitchFamily="18" charset="0"/>
              </a:rPr>
              <a:t>代谢和胁迫相关的</a:t>
            </a:r>
            <a:r>
              <a:rPr lang="zh-CN" altLang="en-US" dirty="0" smtClean="0">
                <a:latin typeface="Times New Roman" panose="02020603050405020304" pitchFamily="18" charset="0"/>
                <a:ea typeface="楷体" panose="02010609060101010101" pitchFamily="49" charset="-122"/>
                <a:cs typeface="Times New Roman" panose="02020603050405020304" pitchFamily="18" charset="0"/>
              </a:rPr>
              <a:t>蛋白明显上升</a:t>
            </a:r>
            <a:endParaRPr lang="zh-CN" altLang="en-US"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1" name="矩形 10"/>
          <p:cNvSpPr/>
          <p:nvPr/>
        </p:nvSpPr>
        <p:spPr>
          <a:xfrm>
            <a:off x="5292080" y="2852936"/>
            <a:ext cx="1440160"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3131840" y="6309320"/>
            <a:ext cx="1008112"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14989708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doctor\玉米PPDK 突变体\蛋白组学数据\图片\下调蛋白饼图.t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04" t="1772" r="4447" b="5217"/>
          <a:stretch/>
        </p:blipFill>
        <p:spPr bwMode="auto">
          <a:xfrm>
            <a:off x="1187624" y="1389494"/>
            <a:ext cx="7128520" cy="527986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611560" y="548680"/>
            <a:ext cx="6480720"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normAutofit fontScale="97500"/>
          </a:bodyPr>
          <a:lstStyle>
            <a:defPPr>
              <a:defRPr lang="zh-CN"/>
            </a:defPPr>
            <a:lvl1pPr fontAlgn="base">
              <a:spcBef>
                <a:spcPct val="0"/>
              </a:spcBef>
              <a:spcAft>
                <a:spcPct val="0"/>
              </a:spcAft>
              <a:defRPr sz="3100" b="1">
                <a:solidFill>
                  <a:srgbClr val="009900"/>
                </a:solidFill>
                <a:effectLst>
                  <a:outerShdw blurRad="38100" dist="38100" dir="2700000" algn="tl">
                    <a:srgbClr val="C0C0C0"/>
                  </a:outerShdw>
                </a:effectLst>
                <a:latin typeface="+mj-lt"/>
                <a:ea typeface="+mj-ea"/>
                <a:cs typeface="+mj-cs"/>
              </a:defRPr>
            </a:lvl1pPr>
            <a:lvl2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2pPr>
            <a:lvl3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3pPr>
            <a:lvl4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4pPr>
            <a:lvl5pPr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r>
              <a:rPr lang="zh-CN" altLang="en-US" dirty="0" smtClean="0">
                <a:latin typeface="Times New Roman" panose="02020603050405020304" pitchFamily="18" charset="0"/>
                <a:ea typeface="楷体" panose="02010609060101010101" pitchFamily="49" charset="-122"/>
                <a:cs typeface="Times New Roman" panose="02020603050405020304" pitchFamily="18" charset="0"/>
              </a:rPr>
              <a:t>光合作用</a:t>
            </a:r>
            <a:r>
              <a:rPr lang="zh-CN" altLang="en-US" dirty="0">
                <a:latin typeface="Times New Roman" panose="02020603050405020304" pitchFamily="18" charset="0"/>
                <a:ea typeface="楷体" panose="02010609060101010101" pitchFamily="49" charset="-122"/>
                <a:cs typeface="Times New Roman" panose="02020603050405020304" pitchFamily="18" charset="0"/>
              </a:rPr>
              <a:t>相关的</a:t>
            </a:r>
            <a:r>
              <a:rPr lang="zh-CN" altLang="en-US" dirty="0" smtClean="0">
                <a:latin typeface="Times New Roman" panose="02020603050405020304" pitchFamily="18" charset="0"/>
                <a:ea typeface="楷体" panose="02010609060101010101" pitchFamily="49" charset="-122"/>
                <a:cs typeface="Times New Roman" panose="02020603050405020304" pitchFamily="18" charset="0"/>
              </a:rPr>
              <a:t>蛋白明显下降</a:t>
            </a:r>
            <a:endParaRPr lang="zh-CN" altLang="en-US"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矩形 2"/>
          <p:cNvSpPr/>
          <p:nvPr/>
        </p:nvSpPr>
        <p:spPr>
          <a:xfrm>
            <a:off x="5652120" y="2708920"/>
            <a:ext cx="1944216"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94972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32656"/>
            <a:ext cx="7528757"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a:xfrm>
            <a:off x="3995936" y="6165304"/>
            <a:ext cx="1512168" cy="523220"/>
          </a:xfrm>
          <a:prstGeom prst="rect">
            <a:avLst/>
          </a:prstGeom>
          <a:noFill/>
        </p:spPr>
        <p:txBody>
          <a:bodyPr wrap="square" rtlCol="0">
            <a:spAutoFit/>
          </a:bodyPr>
          <a:lstStyle/>
          <a:p>
            <a:r>
              <a:rPr lang="zh-CN" altLang="en-US" sz="2800" dirty="0" smtClean="0"/>
              <a:t>光反应</a:t>
            </a:r>
            <a:endParaRPr lang="zh-CN" altLang="en-US" sz="2800" dirty="0"/>
          </a:p>
        </p:txBody>
      </p:sp>
    </p:spTree>
    <p:extLst>
      <p:ext uri="{BB962C8B-B14F-4D97-AF65-F5344CB8AC3E}">
        <p14:creationId xmlns:p14="http://schemas.microsoft.com/office/powerpoint/2010/main" val="29845010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570" y="116632"/>
            <a:ext cx="7980887" cy="6048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本框 2"/>
          <p:cNvSpPr txBox="1"/>
          <p:nvPr/>
        </p:nvSpPr>
        <p:spPr>
          <a:xfrm>
            <a:off x="3995936" y="6165304"/>
            <a:ext cx="1512168" cy="523220"/>
          </a:xfrm>
          <a:prstGeom prst="rect">
            <a:avLst/>
          </a:prstGeom>
          <a:noFill/>
        </p:spPr>
        <p:txBody>
          <a:bodyPr wrap="square" rtlCol="0">
            <a:spAutoFit/>
          </a:bodyPr>
          <a:lstStyle/>
          <a:p>
            <a:r>
              <a:rPr lang="zh-CN" altLang="en-US" sz="2800" dirty="0" smtClean="0"/>
              <a:t>碳</a:t>
            </a:r>
            <a:r>
              <a:rPr lang="zh-CN" altLang="en-US" sz="2800" dirty="0"/>
              <a:t>代谢</a:t>
            </a:r>
          </a:p>
        </p:txBody>
      </p:sp>
    </p:spTree>
    <p:extLst>
      <p:ext uri="{BB962C8B-B14F-4D97-AF65-F5344CB8AC3E}">
        <p14:creationId xmlns:p14="http://schemas.microsoft.com/office/powerpoint/2010/main" val="18602865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548680"/>
            <a:ext cx="8229600" cy="648072"/>
          </a:xfrm>
        </p:spPr>
        <p:txBody>
          <a:bodyPr>
            <a:normAutofit/>
          </a:bodyPr>
          <a:lstStyle/>
          <a:p>
            <a:r>
              <a:rPr lang="zh-CN" altLang="en-US" sz="3200" dirty="0" smtClean="0">
                <a:latin typeface="Times New Roman" panose="02020603050405020304" pitchFamily="18" charset="0"/>
                <a:ea typeface="楷体" panose="02010609060101010101" pitchFamily="49" charset="-122"/>
                <a:cs typeface="Times New Roman" panose="02020603050405020304" pitchFamily="18" charset="0"/>
              </a:rPr>
              <a:t>小结</a:t>
            </a:r>
            <a:endParaRPr lang="zh-CN" altLang="en-US" sz="32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内容占位符 2"/>
          <p:cNvSpPr>
            <a:spLocks noGrp="1"/>
          </p:cNvSpPr>
          <p:nvPr>
            <p:ph idx="1"/>
          </p:nvPr>
        </p:nvSpPr>
        <p:spPr>
          <a:xfrm>
            <a:off x="467544" y="2636912"/>
            <a:ext cx="8229600" cy="3280043"/>
          </a:xfrm>
        </p:spPr>
        <p:txBody>
          <a:bodyPr/>
          <a:lstStyle/>
          <a:p>
            <a:r>
              <a:rPr lang="zh-CN" altLang="en-US" sz="2400" dirty="0" smtClean="0">
                <a:latin typeface="Times New Roman" panose="02020603050405020304" pitchFamily="18" charset="0"/>
                <a:ea typeface="楷体" panose="02010609060101010101" pitchFamily="49" charset="-122"/>
                <a:cs typeface="Times New Roman" panose="02020603050405020304" pitchFamily="18" charset="0"/>
              </a:rPr>
              <a:t>玉米</a:t>
            </a:r>
            <a:r>
              <a:rPr lang="en-US" altLang="zh-CN" sz="2400" i="1" dirty="0" smtClean="0">
                <a:latin typeface="Times New Roman" panose="02020603050405020304" pitchFamily="18" charset="0"/>
                <a:ea typeface="楷体" panose="02010609060101010101" pitchFamily="49" charset="-122"/>
                <a:cs typeface="Times New Roman" panose="02020603050405020304" pitchFamily="18" charset="0"/>
              </a:rPr>
              <a:t>ppdk</a:t>
            </a:r>
            <a:r>
              <a:rPr lang="zh-CN" altLang="en-US" sz="2400" dirty="0" smtClean="0">
                <a:latin typeface="Times New Roman" panose="02020603050405020304" pitchFamily="18" charset="0"/>
                <a:ea typeface="楷体" panose="02010609060101010101" pitchFamily="49" charset="-122"/>
                <a:cs typeface="Times New Roman" panose="02020603050405020304" pitchFamily="18" charset="0"/>
              </a:rPr>
              <a:t>突变体中，叶肉细胞叶绿体发育明显受阻，光系统</a:t>
            </a:r>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PSII</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和</a:t>
            </a:r>
            <a:r>
              <a:rPr lang="en-US" altLang="zh-CN" sz="2400" dirty="0">
                <a:latin typeface="Times New Roman" panose="02020603050405020304" pitchFamily="18" charset="0"/>
                <a:ea typeface="楷体" panose="02010609060101010101" pitchFamily="49" charset="-122"/>
                <a:cs typeface="Times New Roman" panose="02020603050405020304" pitchFamily="18" charset="0"/>
              </a:rPr>
              <a:t>ATPase</a:t>
            </a:r>
            <a:r>
              <a:rPr lang="zh-CN" altLang="en-US" sz="2400" dirty="0">
                <a:latin typeface="Times New Roman" panose="02020603050405020304" pitchFamily="18" charset="0"/>
                <a:ea typeface="楷体" panose="02010609060101010101" pitchFamily="49" charset="-122"/>
                <a:cs typeface="Times New Roman" panose="02020603050405020304" pitchFamily="18" charset="0"/>
              </a:rPr>
              <a:t>复合体的量减少，从而使其活性降低，影响光合</a:t>
            </a:r>
            <a:r>
              <a:rPr lang="zh-CN" altLang="en-US" sz="2400" dirty="0" smtClean="0">
                <a:latin typeface="Times New Roman" panose="02020603050405020304" pitchFamily="18" charset="0"/>
                <a:ea typeface="楷体" panose="02010609060101010101" pitchFamily="49" charset="-122"/>
                <a:cs typeface="Times New Roman" panose="02020603050405020304" pitchFamily="18" charset="0"/>
              </a:rPr>
              <a:t>电子传递</a:t>
            </a:r>
            <a:endParaRPr lang="en-US" altLang="zh-CN" sz="2400" dirty="0" smtClean="0">
              <a:latin typeface="Times New Roman" panose="02020603050405020304" pitchFamily="18" charset="0"/>
              <a:ea typeface="楷体" panose="02010609060101010101" pitchFamily="49" charset="-122"/>
              <a:cs typeface="Times New Roman" panose="02020603050405020304" pitchFamily="18" charset="0"/>
            </a:endParaRPr>
          </a:p>
          <a:p>
            <a:endParaRPr lang="en-US" altLang="zh-CN" sz="2400" dirty="0" smtClean="0">
              <a:latin typeface="Times New Roman" panose="02020603050405020304" pitchFamily="18" charset="0"/>
              <a:ea typeface="楷体" panose="02010609060101010101" pitchFamily="49" charset="-122"/>
              <a:cs typeface="Times New Roman" panose="02020603050405020304" pitchFamily="18" charset="0"/>
            </a:endParaRPr>
          </a:p>
          <a:p>
            <a:pPr marL="0" indent="0">
              <a:buNone/>
            </a:pPr>
            <a:endParaRPr lang="zh-CN" altLang="en-US" dirty="0">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6834309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2276872"/>
            <a:ext cx="2242592" cy="3849825"/>
          </a:xfrm>
        </p:spPr>
        <p:txBody>
          <a:bodyPr/>
          <a:lstStyle/>
          <a:p>
            <a:r>
              <a:rPr lang="zh-CN" altLang="en-US" dirty="0" smtClean="0"/>
              <a:t>晁青</a:t>
            </a:r>
            <a:endParaRPr lang="en-US" altLang="zh-CN" dirty="0" smtClean="0"/>
          </a:p>
          <a:p>
            <a:r>
              <a:rPr lang="zh-CN" altLang="en-US" dirty="0" smtClean="0"/>
              <a:t>沈杰</a:t>
            </a:r>
            <a:endParaRPr lang="en-US" altLang="zh-CN" dirty="0" smtClean="0"/>
          </a:p>
          <a:p>
            <a:r>
              <a:rPr lang="zh-CN" altLang="en-US" dirty="0" smtClean="0"/>
              <a:t>陈宜波</a:t>
            </a:r>
            <a:endParaRPr lang="en-US" altLang="zh-CN" dirty="0" smtClean="0"/>
          </a:p>
          <a:p>
            <a:r>
              <a:rPr lang="zh-CN" altLang="en-US" dirty="0" smtClean="0"/>
              <a:t>董秀梅</a:t>
            </a:r>
            <a:endParaRPr lang="en-US" altLang="zh-CN" dirty="0" smtClean="0"/>
          </a:p>
          <a:p>
            <a:r>
              <a:rPr lang="zh-CN" altLang="en-US" dirty="0" smtClean="0"/>
              <a:t>步田田</a:t>
            </a:r>
            <a:endParaRPr lang="zh-CN" altLang="en-US" dirty="0"/>
          </a:p>
        </p:txBody>
      </p:sp>
      <p:sp>
        <p:nvSpPr>
          <p:cNvPr id="4" name="标题 5"/>
          <p:cNvSpPr>
            <a:spLocks noGrp="1"/>
          </p:cNvSpPr>
          <p:nvPr>
            <p:ph type="title"/>
          </p:nvPr>
        </p:nvSpPr>
        <p:spPr/>
        <p:txBody>
          <a:bodyPr lIns="91440" rIns="91440" bIns="45720" anchor="ctr"/>
          <a:lstStyle/>
          <a:p>
            <a:r>
              <a:rPr kumimoji="1" lang="zh-CN" altLang="en-US" sz="4400" dirty="0" smtClean="0">
                <a:latin typeface="Arial" panose="020B0604020202020204" pitchFamily="34" charset="0"/>
              </a:rPr>
              <a:t>致 谢</a:t>
            </a:r>
          </a:p>
        </p:txBody>
      </p:sp>
      <p:sp>
        <p:nvSpPr>
          <p:cNvPr id="6" name="内容占位符 2"/>
          <p:cNvSpPr txBox="1">
            <a:spLocks/>
          </p:cNvSpPr>
          <p:nvPr/>
        </p:nvSpPr>
        <p:spPr bwMode="auto">
          <a:xfrm>
            <a:off x="3203848" y="2204864"/>
            <a:ext cx="5482952" cy="3921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b="1" kern="1200">
                <a:solidFill>
                  <a:srgbClr val="333399"/>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har char="–"/>
              <a:defRPr sz="2800" b="1" kern="1200">
                <a:solidFill>
                  <a:schemeClr val="tx1"/>
                </a:solidFill>
                <a:effectLst>
                  <a:outerShdw blurRad="38100" dist="38100" dir="2700000" algn="tl">
                    <a:srgbClr val="C0C0C0"/>
                  </a:outerShdw>
                </a:effectLst>
                <a:latin typeface="+mn-lt"/>
                <a:ea typeface="楷体_GB2312" charset="-122"/>
                <a:cs typeface="楷体_GB2312"/>
              </a:defRPr>
            </a:lvl2pPr>
            <a:lvl3pPr marL="1143000" indent="-228600" algn="l" rtl="0" eaLnBrk="1" fontAlgn="base" hangingPunct="1">
              <a:spcBef>
                <a:spcPct val="20000"/>
              </a:spcBef>
              <a:spcAft>
                <a:spcPct val="0"/>
              </a:spcAft>
              <a:buChar char="•"/>
              <a:defRPr sz="2400" b="1" kern="1200">
                <a:solidFill>
                  <a:schemeClr val="tx1"/>
                </a:solidFill>
                <a:effectLst>
                  <a:outerShdw blurRad="38100" dist="38100" dir="2700000" algn="tl">
                    <a:srgbClr val="C0C0C0"/>
                  </a:outerShdw>
                </a:effectLst>
                <a:latin typeface="+mn-lt"/>
                <a:ea typeface="+mj-ea"/>
                <a:cs typeface="楷体_GB2312"/>
              </a:defRPr>
            </a:lvl3pPr>
            <a:lvl4pPr marL="1600200" indent="-228600" algn="l" rtl="0" eaLnBrk="1" fontAlgn="base" hangingPunct="1">
              <a:spcBef>
                <a:spcPct val="20000"/>
              </a:spcBef>
              <a:spcAft>
                <a:spcPct val="0"/>
              </a:spcAft>
              <a:buChar char="–"/>
              <a:defRPr sz="2000" b="1" kern="1200">
                <a:solidFill>
                  <a:schemeClr val="tx1"/>
                </a:solidFill>
                <a:effectLst>
                  <a:outerShdw blurRad="38100" dist="38100" dir="2700000" algn="tl">
                    <a:srgbClr val="C0C0C0"/>
                  </a:outerShdw>
                </a:effectLst>
                <a:latin typeface="+mn-lt"/>
                <a:ea typeface="+mj-ea"/>
                <a:cs typeface="楷体_GB2312"/>
              </a:defRPr>
            </a:lvl4pPr>
            <a:lvl5pPr marL="2057400" indent="-228600" algn="l" rtl="0" eaLnBrk="1" fontAlgn="base" hangingPunct="1">
              <a:spcBef>
                <a:spcPct val="20000"/>
              </a:spcBef>
              <a:spcAft>
                <a:spcPct val="0"/>
              </a:spcAft>
              <a:buChar char="»"/>
              <a:defRPr sz="2000" b="1" kern="1200">
                <a:solidFill>
                  <a:schemeClr val="tx1"/>
                </a:solidFill>
                <a:effectLst>
                  <a:outerShdw blurRad="38100" dist="38100" dir="2700000" algn="tl">
                    <a:srgbClr val="C0C0C0"/>
                  </a:outerShdw>
                </a:effectLst>
                <a:latin typeface="+mn-lt"/>
                <a:ea typeface="+mj-ea"/>
                <a:cs typeface="楷体_GB2312"/>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zh-CN" altLang="en-US" dirty="0"/>
              <a:t>李平</a:t>
            </a:r>
            <a:r>
              <a:rPr lang="zh-CN" altLang="en-US" dirty="0" smtClean="0"/>
              <a:t>华 教授</a:t>
            </a:r>
            <a:endParaRPr lang="en-US" altLang="zh-CN" dirty="0" smtClean="0"/>
          </a:p>
          <a:p>
            <a:pPr marL="0" indent="0">
              <a:buNone/>
            </a:pPr>
            <a:r>
              <a:rPr lang="en-US" altLang="zh-CN" dirty="0"/>
              <a:t> </a:t>
            </a:r>
            <a:r>
              <a:rPr lang="en-US" altLang="zh-CN" dirty="0" smtClean="0"/>
              <a:t>  </a:t>
            </a:r>
            <a:r>
              <a:rPr lang="zh-CN" altLang="en-US" dirty="0" smtClean="0"/>
              <a:t>山东农业大学</a:t>
            </a:r>
            <a:endParaRPr lang="en-US" altLang="zh-CN" dirty="0" smtClean="0"/>
          </a:p>
          <a:p>
            <a:r>
              <a:rPr lang="zh-CN" altLang="en-US" dirty="0"/>
              <a:t>朱新</a:t>
            </a:r>
            <a:r>
              <a:rPr lang="zh-CN" altLang="en-US" dirty="0" smtClean="0"/>
              <a:t>广 研究员</a:t>
            </a:r>
            <a:endParaRPr lang="en-US" altLang="zh-CN" dirty="0" smtClean="0"/>
          </a:p>
          <a:p>
            <a:pPr marL="0" indent="0">
              <a:buNone/>
            </a:pPr>
            <a:r>
              <a:rPr lang="en-US" altLang="zh-CN" dirty="0"/>
              <a:t> </a:t>
            </a:r>
            <a:r>
              <a:rPr lang="en-US" altLang="zh-CN" dirty="0" smtClean="0"/>
              <a:t>  </a:t>
            </a:r>
            <a:r>
              <a:rPr lang="zh-CN" altLang="en-US" dirty="0" smtClean="0"/>
              <a:t>中科院上海生命科学研究院</a:t>
            </a:r>
            <a:endParaRPr lang="en-US" altLang="zh-CN" dirty="0" smtClean="0"/>
          </a:p>
          <a:p>
            <a:pPr marL="0" indent="0">
              <a:buNone/>
            </a:pPr>
            <a:endParaRPr lang="en-US" altLang="zh-CN" dirty="0" smtClean="0"/>
          </a:p>
        </p:txBody>
      </p:sp>
    </p:spTree>
    <p:extLst>
      <p:ext uri="{BB962C8B-B14F-4D97-AF65-F5344CB8AC3E}">
        <p14:creationId xmlns:p14="http://schemas.microsoft.com/office/powerpoint/2010/main" val="28038908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175" b="52485"/>
          <a:stretch/>
        </p:blipFill>
        <p:spPr>
          <a:xfrm>
            <a:off x="531219" y="1360325"/>
            <a:ext cx="7056703" cy="4640426"/>
          </a:xfrm>
          <a:prstGeom prst="rect">
            <a:avLst/>
          </a:prstGeom>
        </p:spPr>
      </p:pic>
      <p:sp>
        <p:nvSpPr>
          <p:cNvPr id="3" name="文本框 2"/>
          <p:cNvSpPr txBox="1"/>
          <p:nvPr/>
        </p:nvSpPr>
        <p:spPr>
          <a:xfrm>
            <a:off x="364261" y="975481"/>
            <a:ext cx="7949612" cy="369332"/>
          </a:xfrm>
          <a:prstGeom prst="rect">
            <a:avLst/>
          </a:prstGeom>
          <a:noFill/>
        </p:spPr>
        <p:txBody>
          <a:bodyPr wrap="none" rtlCol="0">
            <a:spAutoFit/>
          </a:bodyPr>
          <a:lstStyle/>
          <a:p>
            <a:r>
              <a:rPr lang="en-US" altLang="zh-CN" b="1" dirty="0">
                <a:latin typeface="Times New Roman" panose="02020603050405020304" pitchFamily="18" charset="0"/>
                <a:cs typeface="Times New Roman" panose="02020603050405020304" pitchFamily="18" charset="0"/>
              </a:rPr>
              <a:t>Phosphorylation and </a:t>
            </a:r>
            <a:r>
              <a:rPr lang="zh-CN" altLang="zh-CN" b="1" dirty="0">
                <a:latin typeface="Times New Roman" panose="02020603050405020304" pitchFamily="18" charset="0"/>
                <a:cs typeface="Times New Roman" panose="02020603050405020304" pitchFamily="18" charset="0"/>
              </a:rPr>
              <a:t>acetylation modification </a:t>
            </a:r>
            <a:r>
              <a:rPr lang="en-US" altLang="zh-CN" b="1" dirty="0">
                <a:latin typeface="Times New Roman" panose="02020603050405020304" pitchFamily="18" charset="0"/>
                <a:cs typeface="Times New Roman" panose="02020603050405020304" pitchFamily="18" charset="0"/>
              </a:rPr>
              <a:t>identified </a:t>
            </a:r>
            <a:r>
              <a:rPr lang="zh-CN" altLang="zh-CN" b="1" dirty="0">
                <a:latin typeface="Times New Roman" panose="02020603050405020304" pitchFamily="18" charset="0"/>
                <a:cs typeface="Times New Roman" panose="02020603050405020304" pitchFamily="18" charset="0"/>
              </a:rPr>
              <a:t>in</a:t>
            </a:r>
            <a:r>
              <a:rPr lang="en-US" altLang="zh-CN" b="1" dirty="0">
                <a:latin typeface="Times New Roman" panose="02020603050405020304" pitchFamily="18" charset="0"/>
                <a:cs typeface="Times New Roman" panose="02020603050405020304" pitchFamily="18" charset="0"/>
              </a:rPr>
              <a:t> </a:t>
            </a:r>
            <a:r>
              <a:rPr lang="en-US" altLang="zh-CN" b="1" dirty="0" err="1">
                <a:latin typeface="Times New Roman" panose="02020603050405020304" pitchFamily="18" charset="0"/>
                <a:cs typeface="Times New Roman" panose="02020603050405020304" pitchFamily="18" charset="0"/>
              </a:rPr>
              <a:t>C4</a:t>
            </a:r>
            <a:r>
              <a:rPr lang="en-US" altLang="zh-CN" b="1" dirty="0">
                <a:latin typeface="Times New Roman" panose="02020603050405020304" pitchFamily="18" charset="0"/>
                <a:cs typeface="Times New Roman" panose="02020603050405020304" pitchFamily="18" charset="0"/>
              </a:rPr>
              <a:t> and Calvin cycle</a:t>
            </a:r>
            <a:endParaRPr lang="zh-CN" altLang="en-US" b="1" dirty="0">
              <a:latin typeface="Times New Roman" panose="02020603050405020304" pitchFamily="18" charset="0"/>
              <a:cs typeface="Times New Roman" panose="02020603050405020304" pitchFamily="18" charset="0"/>
            </a:endParaRPr>
          </a:p>
        </p:txBody>
      </p:sp>
      <p:sp>
        <p:nvSpPr>
          <p:cNvPr id="4" name="椭圆 3"/>
          <p:cNvSpPr/>
          <p:nvPr/>
        </p:nvSpPr>
        <p:spPr>
          <a:xfrm>
            <a:off x="7587922" y="4020810"/>
            <a:ext cx="137879" cy="14702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0000"/>
              </a:solidFill>
            </a:endParaRPr>
          </a:p>
        </p:txBody>
      </p:sp>
      <p:sp>
        <p:nvSpPr>
          <p:cNvPr id="5" name="文本框 4"/>
          <p:cNvSpPr txBox="1"/>
          <p:nvPr/>
        </p:nvSpPr>
        <p:spPr>
          <a:xfrm>
            <a:off x="7535167" y="4205240"/>
            <a:ext cx="1588897" cy="253916"/>
          </a:xfrm>
          <a:prstGeom prst="rect">
            <a:avLst/>
          </a:prstGeom>
          <a:noFill/>
        </p:spPr>
        <p:txBody>
          <a:bodyPr wrap="none" rtlCol="0">
            <a:spAutoFit/>
          </a:bodyPr>
          <a:lstStyle/>
          <a:p>
            <a:r>
              <a:rPr lang="en-US" altLang="zh-CN" sz="1050" b="1" dirty="0"/>
              <a:t>Phosphorylation sites</a:t>
            </a:r>
            <a:endParaRPr lang="zh-CN" altLang="en-US" sz="1050" b="1" dirty="0"/>
          </a:p>
        </p:txBody>
      </p:sp>
      <p:sp>
        <p:nvSpPr>
          <p:cNvPr id="7" name="椭圆 6"/>
          <p:cNvSpPr/>
          <p:nvPr/>
        </p:nvSpPr>
        <p:spPr>
          <a:xfrm>
            <a:off x="7587922" y="4624393"/>
            <a:ext cx="137879" cy="147025"/>
          </a:xfrm>
          <a:prstGeom prst="ellipse">
            <a:avLst/>
          </a:prstGeom>
          <a:solidFill>
            <a:srgbClr val="00B051"/>
          </a:solidFill>
          <a:ln>
            <a:solidFill>
              <a:srgbClr val="00B0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0000"/>
              </a:solidFill>
            </a:endParaRPr>
          </a:p>
        </p:txBody>
      </p:sp>
      <p:sp>
        <p:nvSpPr>
          <p:cNvPr id="8" name="文本框 7"/>
          <p:cNvSpPr txBox="1"/>
          <p:nvPr/>
        </p:nvSpPr>
        <p:spPr>
          <a:xfrm>
            <a:off x="7561544" y="4790121"/>
            <a:ext cx="1255472" cy="253916"/>
          </a:xfrm>
          <a:prstGeom prst="rect">
            <a:avLst/>
          </a:prstGeom>
          <a:noFill/>
        </p:spPr>
        <p:txBody>
          <a:bodyPr wrap="none" rtlCol="0">
            <a:spAutoFit/>
          </a:bodyPr>
          <a:lstStyle/>
          <a:p>
            <a:r>
              <a:rPr lang="en-US" altLang="zh-CN" sz="1050" b="1" dirty="0"/>
              <a:t>Acetylation sites</a:t>
            </a:r>
            <a:endParaRPr lang="zh-CN" altLang="en-US" sz="1050" b="1" dirty="0"/>
          </a:p>
        </p:txBody>
      </p:sp>
      <p:sp>
        <p:nvSpPr>
          <p:cNvPr id="9" name="文本框 8"/>
          <p:cNvSpPr txBox="1"/>
          <p:nvPr/>
        </p:nvSpPr>
        <p:spPr>
          <a:xfrm>
            <a:off x="7535167" y="5216687"/>
            <a:ext cx="1608833" cy="819455"/>
          </a:xfrm>
          <a:prstGeom prst="rect">
            <a:avLst/>
          </a:prstGeom>
          <a:noFill/>
        </p:spPr>
        <p:txBody>
          <a:bodyPr wrap="square" rtlCol="0">
            <a:spAutoFit/>
          </a:bodyPr>
          <a:lstStyle/>
          <a:p>
            <a:pPr>
              <a:lnSpc>
                <a:spcPct val="150000"/>
              </a:lnSpc>
            </a:pPr>
            <a:r>
              <a:rPr lang="en-US" altLang="zh-CN" sz="1050" b="1" dirty="0"/>
              <a:t>Numbers in circles represent modified sites</a:t>
            </a:r>
            <a:endParaRPr lang="zh-CN" altLang="en-US" sz="1050" b="1" dirty="0"/>
          </a:p>
        </p:txBody>
      </p:sp>
    </p:spTree>
    <p:extLst>
      <p:ext uri="{BB962C8B-B14F-4D97-AF65-F5344CB8AC3E}">
        <p14:creationId xmlns:p14="http://schemas.microsoft.com/office/powerpoint/2010/main" val="15000580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图片 3" descr="111600.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225" y="4005263"/>
            <a:ext cx="14700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图片 6" descr="nsf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72225" y="1413396"/>
            <a:ext cx="1244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图片 9" descr="IMG_3197.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9750" y="1557338"/>
            <a:ext cx="5327650" cy="355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4" name="图片 2" descr="cas.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43663" y="2565524"/>
            <a:ext cx="116046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2365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stretch>
            <a:fillRect/>
          </a:stretch>
        </p:blipFill>
        <p:spPr>
          <a:xfrm>
            <a:off x="5158135" y="3797284"/>
            <a:ext cx="3002947" cy="1482306"/>
          </a:xfrm>
          <a:prstGeom prst="rect">
            <a:avLst/>
          </a:prstGeom>
        </p:spPr>
      </p:pic>
      <p:grpSp>
        <p:nvGrpSpPr>
          <p:cNvPr id="42" name="组合 41"/>
          <p:cNvGrpSpPr/>
          <p:nvPr/>
        </p:nvGrpSpPr>
        <p:grpSpPr>
          <a:xfrm>
            <a:off x="1331640" y="1340768"/>
            <a:ext cx="2830071" cy="2245705"/>
            <a:chOff x="1096401" y="1555342"/>
            <a:chExt cx="3773428" cy="2994273"/>
          </a:xfrm>
        </p:grpSpPr>
        <p:pic>
          <p:nvPicPr>
            <p:cNvPr id="2" name="图片 1"/>
            <p:cNvPicPr>
              <a:picLocks noChangeAspect="1"/>
            </p:cNvPicPr>
            <p:nvPr/>
          </p:nvPicPr>
          <p:blipFill>
            <a:blip r:embed="rId4"/>
            <a:stretch>
              <a:fillRect/>
            </a:stretch>
          </p:blipFill>
          <p:spPr>
            <a:xfrm>
              <a:off x="1096401" y="1555342"/>
              <a:ext cx="3773428" cy="2994273"/>
            </a:xfrm>
            <a:prstGeom prst="rect">
              <a:avLst/>
            </a:prstGeom>
          </p:spPr>
        </p:pic>
        <p:pic>
          <p:nvPicPr>
            <p:cNvPr id="5" name="图片 4"/>
            <p:cNvPicPr>
              <a:picLocks noChangeAspect="1"/>
            </p:cNvPicPr>
            <p:nvPr/>
          </p:nvPicPr>
          <p:blipFill>
            <a:blip r:embed="rId5"/>
            <a:stretch>
              <a:fillRect/>
            </a:stretch>
          </p:blipFill>
          <p:spPr>
            <a:xfrm rot="948121">
              <a:off x="1488442" y="2427287"/>
              <a:ext cx="342900" cy="104775"/>
            </a:xfrm>
            <a:prstGeom prst="rect">
              <a:avLst/>
            </a:prstGeom>
          </p:spPr>
        </p:pic>
        <p:pic>
          <p:nvPicPr>
            <p:cNvPr id="28" name="图片 27"/>
            <p:cNvPicPr>
              <a:picLocks noChangeAspect="1"/>
            </p:cNvPicPr>
            <p:nvPr/>
          </p:nvPicPr>
          <p:blipFill>
            <a:blip r:embed="rId5"/>
            <a:stretch>
              <a:fillRect/>
            </a:stretch>
          </p:blipFill>
          <p:spPr>
            <a:xfrm rot="948121">
              <a:off x="1515109" y="2339378"/>
              <a:ext cx="342900" cy="104775"/>
            </a:xfrm>
            <a:prstGeom prst="rect">
              <a:avLst/>
            </a:prstGeom>
          </p:spPr>
        </p:pic>
        <p:pic>
          <p:nvPicPr>
            <p:cNvPr id="29" name="图片 28"/>
            <p:cNvPicPr>
              <a:picLocks noChangeAspect="1"/>
            </p:cNvPicPr>
            <p:nvPr/>
          </p:nvPicPr>
          <p:blipFill>
            <a:blip r:embed="rId5"/>
            <a:stretch>
              <a:fillRect/>
            </a:stretch>
          </p:blipFill>
          <p:spPr>
            <a:xfrm rot="948121">
              <a:off x="1541775" y="2251618"/>
              <a:ext cx="342900" cy="104775"/>
            </a:xfrm>
            <a:prstGeom prst="rect">
              <a:avLst/>
            </a:prstGeom>
          </p:spPr>
        </p:pic>
        <p:pic>
          <p:nvPicPr>
            <p:cNvPr id="30" name="图片 29"/>
            <p:cNvPicPr>
              <a:picLocks noChangeAspect="1"/>
            </p:cNvPicPr>
            <p:nvPr/>
          </p:nvPicPr>
          <p:blipFill>
            <a:blip r:embed="rId5"/>
            <a:stretch>
              <a:fillRect/>
            </a:stretch>
          </p:blipFill>
          <p:spPr>
            <a:xfrm rot="948121">
              <a:off x="1567077" y="2208473"/>
              <a:ext cx="342900" cy="104775"/>
            </a:xfrm>
            <a:prstGeom prst="rect">
              <a:avLst/>
            </a:prstGeom>
          </p:spPr>
        </p:pic>
        <p:pic>
          <p:nvPicPr>
            <p:cNvPr id="31" name="图片 30"/>
            <p:cNvPicPr>
              <a:picLocks noChangeAspect="1"/>
            </p:cNvPicPr>
            <p:nvPr/>
          </p:nvPicPr>
          <p:blipFill>
            <a:blip r:embed="rId5"/>
            <a:stretch>
              <a:fillRect/>
            </a:stretch>
          </p:blipFill>
          <p:spPr>
            <a:xfrm rot="1584841">
              <a:off x="1627783" y="2150850"/>
              <a:ext cx="342900" cy="104775"/>
            </a:xfrm>
            <a:prstGeom prst="rect">
              <a:avLst/>
            </a:prstGeom>
          </p:spPr>
        </p:pic>
        <p:pic>
          <p:nvPicPr>
            <p:cNvPr id="32" name="图片 31"/>
            <p:cNvPicPr>
              <a:picLocks noChangeAspect="1"/>
            </p:cNvPicPr>
            <p:nvPr/>
          </p:nvPicPr>
          <p:blipFill>
            <a:blip r:embed="rId5"/>
            <a:stretch>
              <a:fillRect/>
            </a:stretch>
          </p:blipFill>
          <p:spPr>
            <a:xfrm rot="1584841">
              <a:off x="1690870" y="2096875"/>
              <a:ext cx="342900" cy="104775"/>
            </a:xfrm>
            <a:prstGeom prst="rect">
              <a:avLst/>
            </a:prstGeom>
          </p:spPr>
        </p:pic>
        <p:pic>
          <p:nvPicPr>
            <p:cNvPr id="33" name="图片 32"/>
            <p:cNvPicPr>
              <a:picLocks noChangeAspect="1"/>
            </p:cNvPicPr>
            <p:nvPr/>
          </p:nvPicPr>
          <p:blipFill>
            <a:blip r:embed="rId5"/>
            <a:stretch>
              <a:fillRect/>
            </a:stretch>
          </p:blipFill>
          <p:spPr>
            <a:xfrm rot="1584841">
              <a:off x="1753973" y="2063090"/>
              <a:ext cx="342900" cy="104775"/>
            </a:xfrm>
            <a:prstGeom prst="rect">
              <a:avLst/>
            </a:prstGeom>
          </p:spPr>
        </p:pic>
        <p:pic>
          <p:nvPicPr>
            <p:cNvPr id="34" name="图片 33"/>
            <p:cNvPicPr>
              <a:picLocks noChangeAspect="1"/>
            </p:cNvPicPr>
            <p:nvPr/>
          </p:nvPicPr>
          <p:blipFill>
            <a:blip r:embed="rId5"/>
            <a:stretch>
              <a:fillRect/>
            </a:stretch>
          </p:blipFill>
          <p:spPr>
            <a:xfrm rot="1584841">
              <a:off x="1844535" y="2042081"/>
              <a:ext cx="342900" cy="104775"/>
            </a:xfrm>
            <a:prstGeom prst="rect">
              <a:avLst/>
            </a:prstGeom>
          </p:spPr>
        </p:pic>
        <p:pic>
          <p:nvPicPr>
            <p:cNvPr id="35" name="图片 34"/>
            <p:cNvPicPr>
              <a:picLocks noChangeAspect="1"/>
            </p:cNvPicPr>
            <p:nvPr/>
          </p:nvPicPr>
          <p:blipFill>
            <a:blip r:embed="rId5"/>
            <a:stretch>
              <a:fillRect/>
            </a:stretch>
          </p:blipFill>
          <p:spPr>
            <a:xfrm rot="1584841">
              <a:off x="1871906" y="2030195"/>
              <a:ext cx="342900" cy="104775"/>
            </a:xfrm>
            <a:prstGeom prst="rect">
              <a:avLst/>
            </a:prstGeom>
          </p:spPr>
        </p:pic>
        <p:pic>
          <p:nvPicPr>
            <p:cNvPr id="36" name="图片 35"/>
            <p:cNvPicPr>
              <a:picLocks noChangeAspect="1"/>
            </p:cNvPicPr>
            <p:nvPr/>
          </p:nvPicPr>
          <p:blipFill>
            <a:blip r:embed="rId5"/>
            <a:stretch>
              <a:fillRect/>
            </a:stretch>
          </p:blipFill>
          <p:spPr>
            <a:xfrm rot="1584841">
              <a:off x="2017276" y="2090079"/>
              <a:ext cx="342900" cy="104775"/>
            </a:xfrm>
            <a:prstGeom prst="rect">
              <a:avLst/>
            </a:prstGeom>
          </p:spPr>
        </p:pic>
        <p:pic>
          <p:nvPicPr>
            <p:cNvPr id="37" name="图片 36"/>
            <p:cNvPicPr>
              <a:picLocks noChangeAspect="1"/>
            </p:cNvPicPr>
            <p:nvPr/>
          </p:nvPicPr>
          <p:blipFill>
            <a:blip r:embed="rId5"/>
            <a:stretch>
              <a:fillRect/>
            </a:stretch>
          </p:blipFill>
          <p:spPr>
            <a:xfrm rot="2463508">
              <a:off x="2043238" y="2063981"/>
              <a:ext cx="342900" cy="104775"/>
            </a:xfrm>
            <a:prstGeom prst="rect">
              <a:avLst/>
            </a:prstGeom>
          </p:spPr>
        </p:pic>
        <p:pic>
          <p:nvPicPr>
            <p:cNvPr id="39" name="图片 38"/>
            <p:cNvPicPr>
              <a:picLocks noChangeAspect="1"/>
            </p:cNvPicPr>
            <p:nvPr/>
          </p:nvPicPr>
          <p:blipFill>
            <a:blip r:embed="rId5"/>
            <a:stretch>
              <a:fillRect/>
            </a:stretch>
          </p:blipFill>
          <p:spPr>
            <a:xfrm rot="14703519">
              <a:off x="2210815" y="2205212"/>
              <a:ext cx="342900" cy="104775"/>
            </a:xfrm>
            <a:prstGeom prst="rect">
              <a:avLst/>
            </a:prstGeom>
          </p:spPr>
        </p:pic>
        <p:pic>
          <p:nvPicPr>
            <p:cNvPr id="41" name="图片 40"/>
            <p:cNvPicPr>
              <a:picLocks noChangeAspect="1"/>
            </p:cNvPicPr>
            <p:nvPr/>
          </p:nvPicPr>
          <p:blipFill>
            <a:blip r:embed="rId5"/>
            <a:stretch>
              <a:fillRect/>
            </a:stretch>
          </p:blipFill>
          <p:spPr>
            <a:xfrm rot="14703519">
              <a:off x="2211964" y="2251617"/>
              <a:ext cx="342900" cy="104775"/>
            </a:xfrm>
            <a:prstGeom prst="rect">
              <a:avLst/>
            </a:prstGeom>
          </p:spPr>
        </p:pic>
      </p:grpSp>
      <p:grpSp>
        <p:nvGrpSpPr>
          <p:cNvPr id="47" name="组合 46"/>
          <p:cNvGrpSpPr/>
          <p:nvPr/>
        </p:nvGrpSpPr>
        <p:grpSpPr>
          <a:xfrm>
            <a:off x="4718757" y="1607277"/>
            <a:ext cx="2984808" cy="1948293"/>
            <a:chOff x="6073515" y="2045269"/>
            <a:chExt cx="3979744" cy="2597725"/>
          </a:xfrm>
        </p:grpSpPr>
        <p:grpSp>
          <p:nvGrpSpPr>
            <p:cNvPr id="10" name="组合 9"/>
            <p:cNvGrpSpPr/>
            <p:nvPr/>
          </p:nvGrpSpPr>
          <p:grpSpPr>
            <a:xfrm>
              <a:off x="6073515" y="2045269"/>
              <a:ext cx="3979744" cy="2295170"/>
              <a:chOff x="3030228" y="3281009"/>
              <a:chExt cx="4781831" cy="2739483"/>
            </a:xfrm>
          </p:grpSpPr>
          <p:pic>
            <p:nvPicPr>
              <p:cNvPr id="3" name="图片 2"/>
              <p:cNvPicPr>
                <a:picLocks noChangeAspect="1"/>
              </p:cNvPicPr>
              <p:nvPr/>
            </p:nvPicPr>
            <p:blipFill>
              <a:blip r:embed="rId6"/>
              <a:stretch>
                <a:fillRect/>
              </a:stretch>
            </p:blipFill>
            <p:spPr>
              <a:xfrm rot="1280097">
                <a:off x="3030228" y="3281009"/>
                <a:ext cx="2419350" cy="2343150"/>
              </a:xfrm>
              <a:prstGeom prst="rect">
                <a:avLst/>
              </a:prstGeom>
            </p:spPr>
          </p:pic>
          <p:pic>
            <p:nvPicPr>
              <p:cNvPr id="11" name="图片 10"/>
              <p:cNvPicPr>
                <a:picLocks noChangeAspect="1"/>
              </p:cNvPicPr>
              <p:nvPr/>
            </p:nvPicPr>
            <p:blipFill>
              <a:blip r:embed="rId6"/>
              <a:stretch>
                <a:fillRect/>
              </a:stretch>
            </p:blipFill>
            <p:spPr>
              <a:xfrm>
                <a:off x="5392709" y="3281009"/>
                <a:ext cx="2419350" cy="2343150"/>
              </a:xfrm>
              <a:prstGeom prst="rect">
                <a:avLst/>
              </a:prstGeom>
            </p:spPr>
          </p:pic>
          <p:sp>
            <p:nvSpPr>
              <p:cNvPr id="7" name="圆角矩形 6"/>
              <p:cNvSpPr/>
              <p:nvPr/>
            </p:nvSpPr>
            <p:spPr>
              <a:xfrm rot="1492453">
                <a:off x="3971872" y="5456612"/>
                <a:ext cx="379232" cy="56388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圆角矩形 13"/>
              <p:cNvSpPr/>
              <p:nvPr/>
            </p:nvSpPr>
            <p:spPr>
              <a:xfrm rot="1492453">
                <a:off x="3156699" y="5130040"/>
                <a:ext cx="350520" cy="56388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圆角矩形 14"/>
              <p:cNvSpPr/>
              <p:nvPr/>
            </p:nvSpPr>
            <p:spPr>
              <a:xfrm rot="1492453">
                <a:off x="3223000" y="5140734"/>
                <a:ext cx="311082" cy="56388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圆角矩形 15"/>
              <p:cNvSpPr/>
              <p:nvPr/>
            </p:nvSpPr>
            <p:spPr>
              <a:xfrm rot="1492453">
                <a:off x="3183186" y="5251284"/>
                <a:ext cx="350520" cy="56388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圆角矩形 16"/>
              <p:cNvSpPr/>
              <p:nvPr/>
            </p:nvSpPr>
            <p:spPr>
              <a:xfrm rot="1492453">
                <a:off x="3221172" y="5140734"/>
                <a:ext cx="350520" cy="56388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圆角矩形 17"/>
              <p:cNvSpPr/>
              <p:nvPr/>
            </p:nvSpPr>
            <p:spPr>
              <a:xfrm rot="21335103">
                <a:off x="5957252" y="5424636"/>
                <a:ext cx="350520" cy="56388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圆角矩形 18"/>
              <p:cNvSpPr/>
              <p:nvPr/>
            </p:nvSpPr>
            <p:spPr>
              <a:xfrm rot="21335103">
                <a:off x="6025521" y="5408475"/>
                <a:ext cx="350520" cy="56388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圆角矩形 19"/>
              <p:cNvSpPr/>
              <p:nvPr/>
            </p:nvSpPr>
            <p:spPr>
              <a:xfrm>
                <a:off x="6807410" y="5395820"/>
                <a:ext cx="350520" cy="56388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3" name="文本框 42"/>
            <p:cNvSpPr txBox="1"/>
            <p:nvPr/>
          </p:nvSpPr>
          <p:spPr>
            <a:xfrm>
              <a:off x="6525815" y="2803497"/>
              <a:ext cx="1084057" cy="492443"/>
            </a:xfrm>
            <a:prstGeom prst="rect">
              <a:avLst/>
            </a:prstGeom>
            <a:noFill/>
          </p:spPr>
          <p:txBody>
            <a:bodyPr wrap="none" rtlCol="0">
              <a:spAutoFit/>
            </a:bodyPr>
            <a:lstStyle/>
            <a:p>
              <a:pPr algn="ctr"/>
              <a:r>
                <a:rPr lang="en-US" altLang="zh-CN" dirty="0">
                  <a:latin typeface="Arial Unicode MS" panose="020B0604020202020204" pitchFamily="34" charset="-122"/>
                  <a:ea typeface="Arial Unicode MS" panose="020B0604020202020204" pitchFamily="34" charset="-122"/>
                  <a:cs typeface="Arial Unicode MS" panose="020B0604020202020204" pitchFamily="34" charset="-122"/>
                </a:rPr>
                <a:t>PPDK</a:t>
              </a:r>
              <a:endParaRPr lang="zh-CN" altLang="en-US"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4" name="文本框 43"/>
            <p:cNvSpPr txBox="1"/>
            <p:nvPr/>
          </p:nvSpPr>
          <p:spPr>
            <a:xfrm>
              <a:off x="8394468" y="2744750"/>
              <a:ext cx="1357637" cy="492443"/>
            </a:xfrm>
            <a:prstGeom prst="rect">
              <a:avLst/>
            </a:prstGeom>
            <a:noFill/>
          </p:spPr>
          <p:txBody>
            <a:bodyPr wrap="none" rtlCol="0">
              <a:spAutoFit/>
            </a:bodyPr>
            <a:lstStyle/>
            <a:p>
              <a:pPr algn="ctr"/>
              <a:r>
                <a:rPr lang="en-US" altLang="zh-CN" dirty="0">
                  <a:solidFill>
                    <a:srgbClr val="2619D1"/>
                  </a:solidFill>
                  <a:latin typeface="Arial Unicode MS" panose="020B0604020202020204" pitchFamily="34" charset="-122"/>
                  <a:ea typeface="Arial Unicode MS" panose="020B0604020202020204" pitchFamily="34" charset="-122"/>
                  <a:cs typeface="Arial Unicode MS" panose="020B0604020202020204" pitchFamily="34" charset="-122"/>
                </a:rPr>
                <a:t>Rubisco</a:t>
              </a:r>
              <a:endParaRPr lang="zh-CN" altLang="en-US" dirty="0">
                <a:solidFill>
                  <a:srgbClr val="2619D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5" name="文本框 44"/>
            <p:cNvSpPr txBox="1"/>
            <p:nvPr/>
          </p:nvSpPr>
          <p:spPr>
            <a:xfrm>
              <a:off x="6673288" y="4212107"/>
              <a:ext cx="789107" cy="430887"/>
            </a:xfrm>
            <a:prstGeom prst="rect">
              <a:avLst/>
            </a:prstGeom>
            <a:noFill/>
          </p:spPr>
          <p:txBody>
            <a:bodyPr wrap="none" rtlCol="0">
              <a:spAutoFit/>
            </a:bodyPr>
            <a:lstStyle/>
            <a:p>
              <a:pPr algn="ctr"/>
              <a:r>
                <a:rPr lang="en-US" altLang="zh-CN" sz="1500" b="1" dirty="0"/>
                <a:t>MCs</a:t>
              </a:r>
              <a:endParaRPr lang="zh-CN" altLang="en-US" sz="1500" b="1" dirty="0"/>
            </a:p>
          </p:txBody>
        </p:sp>
        <p:sp>
          <p:nvSpPr>
            <p:cNvPr id="46" name="文本框 45"/>
            <p:cNvSpPr txBox="1"/>
            <p:nvPr/>
          </p:nvSpPr>
          <p:spPr>
            <a:xfrm>
              <a:off x="8687808" y="4146904"/>
              <a:ext cx="932307" cy="430887"/>
            </a:xfrm>
            <a:prstGeom prst="rect">
              <a:avLst/>
            </a:prstGeom>
            <a:noFill/>
          </p:spPr>
          <p:txBody>
            <a:bodyPr wrap="none" rtlCol="0">
              <a:spAutoFit/>
            </a:bodyPr>
            <a:lstStyle/>
            <a:p>
              <a:pPr algn="ctr"/>
              <a:r>
                <a:rPr lang="en-US" altLang="zh-CN" sz="1500" b="1"/>
                <a:t>BSCs</a:t>
              </a:r>
              <a:endParaRPr lang="zh-CN" altLang="en-US" sz="1500" b="1" dirty="0"/>
            </a:p>
          </p:txBody>
        </p:sp>
      </p:grpSp>
      <p:pic>
        <p:nvPicPr>
          <p:cNvPr id="52" name="图片 51"/>
          <p:cNvPicPr>
            <a:picLocks noChangeAspect="1"/>
          </p:cNvPicPr>
          <p:nvPr/>
        </p:nvPicPr>
        <p:blipFill>
          <a:blip r:embed="rId7"/>
          <a:stretch>
            <a:fillRect/>
          </a:stretch>
        </p:blipFill>
        <p:spPr>
          <a:xfrm>
            <a:off x="1426205" y="3762816"/>
            <a:ext cx="2808812" cy="1267469"/>
          </a:xfrm>
          <a:prstGeom prst="rect">
            <a:avLst/>
          </a:prstGeom>
        </p:spPr>
      </p:pic>
      <p:sp>
        <p:nvSpPr>
          <p:cNvPr id="54" name="文本框 53"/>
          <p:cNvSpPr txBox="1"/>
          <p:nvPr/>
        </p:nvSpPr>
        <p:spPr>
          <a:xfrm>
            <a:off x="1657995" y="5014109"/>
            <a:ext cx="767186" cy="461665"/>
          </a:xfrm>
          <a:prstGeom prst="rect">
            <a:avLst/>
          </a:prstGeom>
          <a:noFill/>
        </p:spPr>
        <p:txBody>
          <a:bodyPr wrap="square" rtlCol="0">
            <a:spAutoFit/>
          </a:bodyPr>
          <a:lstStyle/>
          <a:p>
            <a:pPr algn="ctr"/>
            <a:r>
              <a:rPr lang="en-US" altLang="zh-CN" sz="1200" b="1" dirty="0"/>
              <a:t>Pyruvate</a:t>
            </a:r>
            <a:endParaRPr lang="zh-CN" altLang="en-US" sz="1200" b="1" dirty="0"/>
          </a:p>
        </p:txBody>
      </p:sp>
      <p:sp>
        <p:nvSpPr>
          <p:cNvPr id="55" name="文本框 54"/>
          <p:cNvSpPr txBox="1"/>
          <p:nvPr/>
        </p:nvSpPr>
        <p:spPr>
          <a:xfrm>
            <a:off x="3348299" y="5053088"/>
            <a:ext cx="767186" cy="276999"/>
          </a:xfrm>
          <a:prstGeom prst="rect">
            <a:avLst/>
          </a:prstGeom>
          <a:noFill/>
        </p:spPr>
        <p:txBody>
          <a:bodyPr wrap="square" rtlCol="0">
            <a:spAutoFit/>
          </a:bodyPr>
          <a:lstStyle/>
          <a:p>
            <a:pPr algn="ctr"/>
            <a:r>
              <a:rPr lang="en-US" altLang="zh-CN" sz="1200" b="1" dirty="0"/>
              <a:t>PEP</a:t>
            </a:r>
            <a:endParaRPr lang="zh-CN" altLang="en-US" sz="1200" b="1" dirty="0"/>
          </a:p>
        </p:txBody>
      </p:sp>
    </p:spTree>
    <p:extLst>
      <p:ext uri="{BB962C8B-B14F-4D97-AF65-F5344CB8AC3E}">
        <p14:creationId xmlns:p14="http://schemas.microsoft.com/office/powerpoint/2010/main" val="1229806417"/>
      </p:ext>
    </p:extLst>
  </p:cSld>
  <p:clrMapOvr>
    <a:masterClrMapping/>
  </p:clrMapOvr>
  <p:transition advTm="15366"/>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descr="plant physiology cove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2175" y="917575"/>
            <a:ext cx="3665538"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文本框 5"/>
          <p:cNvSpPr txBox="1">
            <a:spLocks noChangeArrowheads="1"/>
          </p:cNvSpPr>
          <p:nvPr/>
        </p:nvSpPr>
        <p:spPr bwMode="auto">
          <a:xfrm>
            <a:off x="4367213" y="5949950"/>
            <a:ext cx="45259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457200">
              <a:spcBef>
                <a:spcPct val="20000"/>
              </a:spcBef>
              <a:buChar char="•"/>
              <a:defRPr sz="3200" b="1">
                <a:solidFill>
                  <a:srgbClr val="333399"/>
                </a:solidFill>
                <a:latin typeface="Arial" panose="020B0604020202020204" pitchFamily="34" charset="0"/>
                <a:ea typeface="黑体" panose="02010609060101010101" pitchFamily="49" charset="-122"/>
              </a:defRPr>
            </a:lvl1pPr>
            <a:lvl2pPr marL="742950" indent="-285750" defTabSz="457200">
              <a:spcBef>
                <a:spcPct val="20000"/>
              </a:spcBef>
              <a:buChar char="–"/>
              <a:defRPr sz="2800" b="1">
                <a:solidFill>
                  <a:schemeClr val="tx1"/>
                </a:solidFill>
                <a:latin typeface="Arial" panose="020B0604020202020204" pitchFamily="34" charset="0"/>
                <a:ea typeface="楷体_GB2312"/>
                <a:cs typeface="楷体_GB2312"/>
              </a:defRPr>
            </a:lvl2pPr>
            <a:lvl3pPr marL="1143000" indent="-228600" defTabSz="457200">
              <a:spcBef>
                <a:spcPct val="20000"/>
              </a:spcBef>
              <a:buChar char="•"/>
              <a:defRPr sz="2400" b="1">
                <a:solidFill>
                  <a:schemeClr val="tx1"/>
                </a:solidFill>
                <a:latin typeface="Arial" panose="020B0604020202020204" pitchFamily="34" charset="0"/>
                <a:ea typeface="宋体" panose="02010600030101010101" pitchFamily="2" charset="-122"/>
                <a:cs typeface="楷体_GB2312"/>
              </a:defRPr>
            </a:lvl3pPr>
            <a:lvl4pPr marL="1600200" indent="-228600" defTabSz="457200">
              <a:spcBef>
                <a:spcPct val="20000"/>
              </a:spcBef>
              <a:buChar char="–"/>
              <a:defRPr sz="2000" b="1">
                <a:solidFill>
                  <a:schemeClr val="tx1"/>
                </a:solidFill>
                <a:latin typeface="Arial" panose="020B0604020202020204" pitchFamily="34" charset="0"/>
                <a:ea typeface="宋体" panose="02010600030101010101" pitchFamily="2" charset="-122"/>
                <a:cs typeface="楷体_GB2312"/>
              </a:defRPr>
            </a:lvl4pPr>
            <a:lvl5pPr marL="2057400" indent="-228600" defTabSz="457200">
              <a:spcBef>
                <a:spcPct val="20000"/>
              </a:spcBef>
              <a:buChar char="»"/>
              <a:defRPr sz="2000" b="1">
                <a:solidFill>
                  <a:schemeClr val="tx1"/>
                </a:solidFill>
                <a:latin typeface="Arial" panose="020B0604020202020204" pitchFamily="34" charset="0"/>
                <a:ea typeface="宋体" panose="02010600030101010101" pitchFamily="2" charset="-122"/>
                <a:cs typeface="楷体_GB2312"/>
              </a:defRPr>
            </a:lvl5pPr>
            <a:lvl6pPr marL="2514600" indent="-228600" defTabSz="4572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6pPr>
            <a:lvl7pPr marL="2971800" indent="-228600" defTabSz="4572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7pPr>
            <a:lvl8pPr marL="3429000" indent="-228600" defTabSz="4572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8pPr>
            <a:lvl9pPr marL="3886200" indent="-228600" defTabSz="4572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9pPr>
          </a:lstStyle>
          <a:p>
            <a:pPr eaLnBrk="1" hangingPunct="1">
              <a:spcBef>
                <a:spcPct val="0"/>
              </a:spcBef>
              <a:buFontTx/>
              <a:buNone/>
            </a:pPr>
            <a:r>
              <a:rPr kumimoji="1" lang="en-US" altLang="zh-CN" sz="1800" b="0">
                <a:solidFill>
                  <a:schemeClr val="tx1"/>
                </a:solidFill>
                <a:latin typeface="Calibri" panose="020F0502020204030204" pitchFamily="34" charset="0"/>
                <a:ea typeface="宋体" panose="02010600030101010101" pitchFamily="2" charset="-122"/>
              </a:rPr>
              <a:t>Lincoln T. and Eduardo Z. ed. Plant Physiology. </a:t>
            </a:r>
          </a:p>
          <a:p>
            <a:pPr eaLnBrk="1" hangingPunct="1">
              <a:spcBef>
                <a:spcPct val="0"/>
              </a:spcBef>
              <a:buFontTx/>
              <a:buNone/>
            </a:pPr>
            <a:r>
              <a:rPr kumimoji="1" lang="en-US" altLang="zh-CN" sz="1800" b="0">
                <a:solidFill>
                  <a:schemeClr val="tx1"/>
                </a:solidFill>
                <a:latin typeface="Calibri" panose="020F0502020204030204" pitchFamily="34" charset="0"/>
                <a:ea typeface="宋体" panose="02010600030101010101" pitchFamily="2" charset="-122"/>
              </a:rPr>
              <a:t>Fifth edition. Sinauer associates Inc. USA, 221</a:t>
            </a:r>
            <a:endParaRPr kumimoji="1" lang="zh-CN" altLang="en-US" sz="1800" b="0">
              <a:solidFill>
                <a:schemeClr val="tx1"/>
              </a:solidFill>
              <a:latin typeface="Calibri" panose="020F0502020204030204" pitchFamily="34" charset="0"/>
              <a:ea typeface="宋体" panose="02010600030101010101" pitchFamily="2" charset="-122"/>
            </a:endParaRPr>
          </a:p>
        </p:txBody>
      </p:sp>
      <p:pic>
        <p:nvPicPr>
          <p:cNvPr id="21508" name="图片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60900" y="908050"/>
            <a:ext cx="3582988" cy="46799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0958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5"/>
          <p:cNvSpPr txBox="1">
            <a:spLocks noChangeArrowheads="1"/>
          </p:cNvSpPr>
          <p:nvPr/>
        </p:nvSpPr>
        <p:spPr bwMode="auto">
          <a:xfrm>
            <a:off x="238125" y="4508500"/>
            <a:ext cx="233997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har char="•"/>
              <a:defRPr sz="3200" b="1">
                <a:solidFill>
                  <a:srgbClr val="333399"/>
                </a:solidFill>
                <a:latin typeface="Arial" panose="020B0604020202020204" pitchFamily="34" charset="0"/>
                <a:ea typeface="黑体" panose="02010609060101010101" pitchFamily="49" charset="-122"/>
              </a:defRPr>
            </a:lvl1pPr>
            <a:lvl2pPr marL="742950" indent="-285750" defTabSz="457200">
              <a:spcBef>
                <a:spcPct val="20000"/>
              </a:spcBef>
              <a:buChar char="–"/>
              <a:defRPr sz="2800" b="1">
                <a:solidFill>
                  <a:schemeClr val="tx1"/>
                </a:solidFill>
                <a:latin typeface="Arial" panose="020B0604020202020204" pitchFamily="34" charset="0"/>
                <a:ea typeface="楷体_GB2312"/>
                <a:cs typeface="楷体_GB2312"/>
              </a:defRPr>
            </a:lvl2pPr>
            <a:lvl3pPr marL="1143000" indent="-228600" defTabSz="457200">
              <a:spcBef>
                <a:spcPct val="20000"/>
              </a:spcBef>
              <a:buChar char="•"/>
              <a:defRPr sz="2400" b="1">
                <a:solidFill>
                  <a:schemeClr val="tx1"/>
                </a:solidFill>
                <a:latin typeface="Arial" panose="020B0604020202020204" pitchFamily="34" charset="0"/>
                <a:ea typeface="宋体" panose="02010600030101010101" pitchFamily="2" charset="-122"/>
                <a:cs typeface="楷体_GB2312"/>
              </a:defRPr>
            </a:lvl3pPr>
            <a:lvl4pPr marL="1600200" indent="-228600" defTabSz="457200">
              <a:spcBef>
                <a:spcPct val="20000"/>
              </a:spcBef>
              <a:buChar char="–"/>
              <a:defRPr sz="2000" b="1">
                <a:solidFill>
                  <a:schemeClr val="tx1"/>
                </a:solidFill>
                <a:latin typeface="Arial" panose="020B0604020202020204" pitchFamily="34" charset="0"/>
                <a:ea typeface="宋体" panose="02010600030101010101" pitchFamily="2" charset="-122"/>
                <a:cs typeface="楷体_GB2312"/>
              </a:defRPr>
            </a:lvl4pPr>
            <a:lvl5pPr marL="2057400" indent="-228600" defTabSz="457200">
              <a:spcBef>
                <a:spcPct val="20000"/>
              </a:spcBef>
              <a:buChar char="»"/>
              <a:defRPr sz="2000" b="1">
                <a:solidFill>
                  <a:schemeClr val="tx1"/>
                </a:solidFill>
                <a:latin typeface="Arial" panose="020B0604020202020204" pitchFamily="34" charset="0"/>
                <a:ea typeface="宋体" panose="02010600030101010101" pitchFamily="2" charset="-122"/>
                <a:cs typeface="楷体_GB2312"/>
              </a:defRPr>
            </a:lvl5pPr>
            <a:lvl6pPr marL="2514600" indent="-228600" defTabSz="4572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6pPr>
            <a:lvl7pPr marL="2971800" indent="-228600" defTabSz="4572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7pPr>
            <a:lvl8pPr marL="3429000" indent="-228600" defTabSz="4572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8pPr>
            <a:lvl9pPr marL="3886200" indent="-228600" defTabSz="4572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9pPr>
          </a:lstStyle>
          <a:p>
            <a:pPr eaLnBrk="1" hangingPunct="1">
              <a:spcBef>
                <a:spcPct val="0"/>
              </a:spcBef>
              <a:buFontTx/>
              <a:buNone/>
            </a:pPr>
            <a:r>
              <a:rPr lang="en-US" altLang="zh-CN" sz="1400" b="0">
                <a:solidFill>
                  <a:schemeClr val="tx1"/>
                </a:solidFill>
                <a:latin typeface="Calibri" panose="020F0502020204030204" pitchFamily="34" charset="0"/>
                <a:ea typeface="宋体" panose="02010600030101010101" pitchFamily="2" charset="-122"/>
              </a:rPr>
              <a:t>Buchanan, B. B., Gruissem, W., &amp; Jones, R. L. (2000). </a:t>
            </a:r>
            <a:r>
              <a:rPr lang="en-US" altLang="zh-CN" sz="1400" b="0" i="1">
                <a:solidFill>
                  <a:schemeClr val="tx1"/>
                </a:solidFill>
                <a:latin typeface="Calibri" panose="020F0502020204030204" pitchFamily="34" charset="0"/>
                <a:ea typeface="宋体" panose="02010600030101010101" pitchFamily="2" charset="-122"/>
              </a:rPr>
              <a:t>Biochemistry &amp; molecular biology of plants</a:t>
            </a:r>
            <a:r>
              <a:rPr lang="en-US" altLang="zh-CN" sz="1400" b="0">
                <a:solidFill>
                  <a:schemeClr val="tx1"/>
                </a:solidFill>
                <a:latin typeface="Calibri" panose="020F0502020204030204" pitchFamily="34" charset="0"/>
                <a:ea typeface="宋体" panose="02010600030101010101" pitchFamily="2" charset="-122"/>
              </a:rPr>
              <a:t>. Rockville: American Society of Plant Physiologists. 624-625</a:t>
            </a:r>
          </a:p>
        </p:txBody>
      </p:sp>
      <p:pic>
        <p:nvPicPr>
          <p:cNvPr id="15363" name="图片 3" descr="HP0003.jpg"/>
          <p:cNvPicPr>
            <a:picLocks noChangeAspect="1"/>
          </p:cNvPicPr>
          <p:nvPr/>
        </p:nvPicPr>
        <p:blipFill>
          <a:blip r:embed="rId2"/>
          <a:srcRect/>
          <a:stretch>
            <a:fillRect/>
          </a:stretch>
        </p:blipFill>
        <p:spPr bwMode="auto">
          <a:xfrm>
            <a:off x="5497513" y="836613"/>
            <a:ext cx="3611562" cy="4679950"/>
          </a:xfrm>
          <a:prstGeom prst="rect">
            <a:avLst/>
          </a:prstGeom>
          <a:noFill/>
          <a:ln w="6350" cap="sq">
            <a:solidFill>
              <a:schemeClr val="accent1"/>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15364" name="图片 4" descr="HP0001.jpg"/>
          <p:cNvPicPr>
            <a:picLocks noChangeAspect="1"/>
          </p:cNvPicPr>
          <p:nvPr/>
        </p:nvPicPr>
        <p:blipFill>
          <a:blip r:embed="rId3"/>
          <a:srcRect/>
          <a:stretch>
            <a:fillRect/>
          </a:stretch>
        </p:blipFill>
        <p:spPr bwMode="auto">
          <a:xfrm>
            <a:off x="2339975" y="836613"/>
            <a:ext cx="3094038" cy="4679950"/>
          </a:xfrm>
          <a:prstGeom prst="rect">
            <a:avLst/>
          </a:prstGeom>
          <a:noFill/>
          <a:ln w="9525">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pic>
        <p:nvPicPr>
          <p:cNvPr id="15365" name="图片 2" descr="植物生物化学与分子生物学1.jpg"/>
          <p:cNvPicPr>
            <a:picLocks noChangeAspect="1"/>
          </p:cNvPicPr>
          <p:nvPr/>
        </p:nvPicPr>
        <p:blipFill>
          <a:blip r:embed="rId4"/>
          <a:srcRect/>
          <a:stretch>
            <a:fillRect/>
          </a:stretch>
        </p:blipFill>
        <p:spPr bwMode="auto">
          <a:xfrm>
            <a:off x="114300" y="981075"/>
            <a:ext cx="2459038" cy="3240088"/>
          </a:xfrm>
          <a:prstGeom prst="rect">
            <a:avLst/>
          </a:prstGeom>
          <a:noFill/>
          <a:ln w="9525">
            <a:solidFill>
              <a:srgbClr val="000000"/>
            </a:solidFill>
            <a:miter lim="800000"/>
            <a:headEnd/>
            <a:tailEnd/>
          </a:ln>
          <a:effectLst>
            <a:outerShdw blurRad="50800" dist="38100" dir="2700000" algn="tl" rotWithShape="0">
              <a:srgbClr val="808080">
                <a:alpha val="42999"/>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37618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620713"/>
            <a:ext cx="4565650" cy="5111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3555" name="Text Box 4"/>
          <p:cNvSpPr txBox="1">
            <a:spLocks noChangeArrowheads="1"/>
          </p:cNvSpPr>
          <p:nvPr/>
        </p:nvSpPr>
        <p:spPr bwMode="auto">
          <a:xfrm>
            <a:off x="5291832" y="6003925"/>
            <a:ext cx="3168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b="1">
                <a:solidFill>
                  <a:srgbClr val="333399"/>
                </a:solidFill>
                <a:latin typeface="Arial" panose="020B0604020202020204" pitchFamily="34" charset="0"/>
                <a:ea typeface="黑体" panose="02010609060101010101" pitchFamily="49" charset="-122"/>
              </a:defRPr>
            </a:lvl1pPr>
            <a:lvl2pPr marL="742950" indent="-285750">
              <a:spcBef>
                <a:spcPct val="20000"/>
              </a:spcBef>
              <a:buChar char="–"/>
              <a:defRPr sz="2800" b="1">
                <a:solidFill>
                  <a:schemeClr val="tx1"/>
                </a:solidFill>
                <a:latin typeface="Arial" panose="020B0604020202020204" pitchFamily="34" charset="0"/>
                <a:ea typeface="楷体_GB2312"/>
                <a:cs typeface="楷体_GB2312"/>
              </a:defRPr>
            </a:lvl2pPr>
            <a:lvl3pPr marL="1143000" indent="-228600">
              <a:spcBef>
                <a:spcPct val="20000"/>
              </a:spcBef>
              <a:buChar char="•"/>
              <a:defRPr sz="2400" b="1">
                <a:solidFill>
                  <a:schemeClr val="tx1"/>
                </a:solidFill>
                <a:latin typeface="Arial" panose="020B0604020202020204" pitchFamily="34" charset="0"/>
                <a:ea typeface="宋体" panose="02010600030101010101" pitchFamily="2" charset="-122"/>
                <a:cs typeface="楷体_GB2312"/>
              </a:defRPr>
            </a:lvl3pPr>
            <a:lvl4pPr marL="1600200" indent="-228600">
              <a:spcBef>
                <a:spcPct val="20000"/>
              </a:spcBef>
              <a:buChar char="–"/>
              <a:defRPr sz="2000" b="1">
                <a:solidFill>
                  <a:schemeClr val="tx1"/>
                </a:solidFill>
                <a:latin typeface="Arial" panose="020B0604020202020204" pitchFamily="34" charset="0"/>
                <a:ea typeface="宋体" panose="02010600030101010101" pitchFamily="2" charset="-122"/>
                <a:cs typeface="楷体_GB2312"/>
              </a:defRPr>
            </a:lvl4pPr>
            <a:lvl5pPr marL="2057400" indent="-228600">
              <a:spcBef>
                <a:spcPct val="20000"/>
              </a:spcBef>
              <a:buChar char="»"/>
              <a:defRPr sz="2000" b="1">
                <a:solidFill>
                  <a:schemeClr val="tx1"/>
                </a:solidFill>
                <a:latin typeface="Arial" panose="020B0604020202020204" pitchFamily="34" charset="0"/>
                <a:ea typeface="宋体" panose="02010600030101010101" pitchFamily="2" charset="-122"/>
                <a:cs typeface="楷体_GB2312"/>
              </a:defRPr>
            </a:lvl5pPr>
            <a:lvl6pPr marL="25146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6pPr>
            <a:lvl7pPr marL="29718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7pPr>
            <a:lvl8pPr marL="34290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8pPr>
            <a:lvl9pPr marL="38862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9pPr>
          </a:lstStyle>
          <a:p>
            <a:pPr eaLnBrk="1" hangingPunct="1">
              <a:spcBef>
                <a:spcPct val="50000"/>
              </a:spcBef>
              <a:buFontTx/>
              <a:buNone/>
            </a:pPr>
            <a:r>
              <a:rPr lang="en-US" altLang="zh-CN" sz="1800" dirty="0" err="1">
                <a:solidFill>
                  <a:schemeClr val="tx1"/>
                </a:solidFill>
                <a:ea typeface="宋体" panose="02010600030101010101" pitchFamily="2" charset="-122"/>
              </a:rPr>
              <a:t>Burnell</a:t>
            </a:r>
            <a:r>
              <a:rPr lang="en-US" altLang="zh-CN" sz="1800" dirty="0">
                <a:solidFill>
                  <a:schemeClr val="tx1"/>
                </a:solidFill>
                <a:ea typeface="宋体" panose="02010600030101010101" pitchFamily="2" charset="-122"/>
              </a:rPr>
              <a:t> et al. </a:t>
            </a:r>
            <a:r>
              <a:rPr lang="en-US" altLang="zh-CN" sz="1800" i="1" dirty="0" smtClean="0">
                <a:solidFill>
                  <a:schemeClr val="tx1"/>
                </a:solidFill>
                <a:ea typeface="宋体" panose="02010600030101010101" pitchFamily="2" charset="-122"/>
              </a:rPr>
              <a:t>BBRC, </a:t>
            </a:r>
            <a:r>
              <a:rPr lang="en-US" altLang="zh-CN" sz="1800" dirty="0" smtClean="0">
                <a:solidFill>
                  <a:schemeClr val="tx1"/>
                </a:solidFill>
                <a:ea typeface="宋体" panose="02010600030101010101" pitchFamily="2" charset="-122"/>
              </a:rPr>
              <a:t>1983</a:t>
            </a:r>
            <a:endParaRPr lang="zh-CN" altLang="en-US" sz="1800" dirty="0">
              <a:solidFill>
                <a:schemeClr val="tx1"/>
              </a:solidFill>
              <a:ea typeface="宋体" panose="02010600030101010101" pitchFamily="2" charset="-122"/>
            </a:endParaRPr>
          </a:p>
        </p:txBody>
      </p:sp>
      <p:sp>
        <p:nvSpPr>
          <p:cNvPr id="23556" name="Text Box 4"/>
          <p:cNvSpPr txBox="1">
            <a:spLocks noChangeArrowheads="1"/>
          </p:cNvSpPr>
          <p:nvPr/>
        </p:nvSpPr>
        <p:spPr bwMode="auto">
          <a:xfrm>
            <a:off x="3923928" y="6370638"/>
            <a:ext cx="54006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b="1">
                <a:solidFill>
                  <a:srgbClr val="333399"/>
                </a:solidFill>
                <a:latin typeface="Arial" panose="020B0604020202020204" pitchFamily="34" charset="0"/>
                <a:ea typeface="黑体" panose="02010609060101010101" pitchFamily="49" charset="-122"/>
              </a:defRPr>
            </a:lvl1pPr>
            <a:lvl2pPr marL="742950" indent="-285750">
              <a:spcBef>
                <a:spcPct val="20000"/>
              </a:spcBef>
              <a:buChar char="–"/>
              <a:defRPr sz="2800" b="1">
                <a:solidFill>
                  <a:schemeClr val="tx1"/>
                </a:solidFill>
                <a:latin typeface="Arial" panose="020B0604020202020204" pitchFamily="34" charset="0"/>
                <a:ea typeface="楷体_GB2312"/>
                <a:cs typeface="楷体_GB2312"/>
              </a:defRPr>
            </a:lvl2pPr>
            <a:lvl3pPr marL="1143000" indent="-228600">
              <a:spcBef>
                <a:spcPct val="20000"/>
              </a:spcBef>
              <a:buChar char="•"/>
              <a:defRPr sz="2400" b="1">
                <a:solidFill>
                  <a:schemeClr val="tx1"/>
                </a:solidFill>
                <a:latin typeface="Arial" panose="020B0604020202020204" pitchFamily="34" charset="0"/>
                <a:ea typeface="宋体" panose="02010600030101010101" pitchFamily="2" charset="-122"/>
                <a:cs typeface="楷体_GB2312"/>
              </a:defRPr>
            </a:lvl3pPr>
            <a:lvl4pPr marL="1600200" indent="-228600">
              <a:spcBef>
                <a:spcPct val="20000"/>
              </a:spcBef>
              <a:buChar char="–"/>
              <a:defRPr sz="2000" b="1">
                <a:solidFill>
                  <a:schemeClr val="tx1"/>
                </a:solidFill>
                <a:latin typeface="Arial" panose="020B0604020202020204" pitchFamily="34" charset="0"/>
                <a:ea typeface="宋体" panose="02010600030101010101" pitchFamily="2" charset="-122"/>
                <a:cs typeface="楷体_GB2312"/>
              </a:defRPr>
            </a:lvl4pPr>
            <a:lvl5pPr marL="2057400" indent="-228600">
              <a:spcBef>
                <a:spcPct val="20000"/>
              </a:spcBef>
              <a:buChar char="»"/>
              <a:defRPr sz="2000" b="1">
                <a:solidFill>
                  <a:schemeClr val="tx1"/>
                </a:solidFill>
                <a:latin typeface="Arial" panose="020B0604020202020204" pitchFamily="34" charset="0"/>
                <a:ea typeface="宋体" panose="02010600030101010101" pitchFamily="2" charset="-122"/>
                <a:cs typeface="楷体_GB2312"/>
              </a:defRPr>
            </a:lvl5pPr>
            <a:lvl6pPr marL="25146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6pPr>
            <a:lvl7pPr marL="29718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7pPr>
            <a:lvl8pPr marL="34290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8pPr>
            <a:lvl9pPr marL="3886200" indent="-228600" eaLnBrk="0" fontAlgn="base" hangingPunct="0">
              <a:spcBef>
                <a:spcPct val="20000"/>
              </a:spcBef>
              <a:spcAft>
                <a:spcPct val="0"/>
              </a:spcAft>
              <a:buChar char="»"/>
              <a:defRPr sz="2000" b="1">
                <a:solidFill>
                  <a:schemeClr val="tx1"/>
                </a:solidFill>
                <a:latin typeface="Arial" panose="020B0604020202020204" pitchFamily="34" charset="0"/>
                <a:ea typeface="宋体" panose="02010600030101010101" pitchFamily="2" charset="-122"/>
                <a:cs typeface="楷体_GB2312"/>
              </a:defRPr>
            </a:lvl9pPr>
          </a:lstStyle>
          <a:p>
            <a:pPr eaLnBrk="1" hangingPunct="1">
              <a:spcBef>
                <a:spcPct val="50000"/>
              </a:spcBef>
              <a:buFontTx/>
              <a:buNone/>
            </a:pPr>
            <a:r>
              <a:rPr lang="en-US" altLang="zh-CN" sz="1800" dirty="0">
                <a:solidFill>
                  <a:schemeClr val="tx1"/>
                </a:solidFill>
                <a:ea typeface="宋体" panose="02010600030101010101" pitchFamily="2" charset="-122"/>
              </a:rPr>
              <a:t>Chastain et al. </a:t>
            </a:r>
            <a:r>
              <a:rPr lang="en-US" altLang="zh-CN" sz="1800" i="1" dirty="0">
                <a:solidFill>
                  <a:schemeClr val="tx1"/>
                </a:solidFill>
                <a:ea typeface="宋体" panose="02010600030101010101" pitchFamily="2" charset="-122"/>
              </a:rPr>
              <a:t>Plant </a:t>
            </a:r>
            <a:r>
              <a:rPr lang="en-US" altLang="zh-CN" sz="1800" i="1" dirty="0" smtClean="0">
                <a:solidFill>
                  <a:schemeClr val="tx1"/>
                </a:solidFill>
                <a:ea typeface="宋体" panose="02010600030101010101" pitchFamily="2" charset="-122"/>
              </a:rPr>
              <a:t>Physiology,  1</a:t>
            </a:r>
            <a:r>
              <a:rPr lang="en-US" altLang="zh-CN" sz="1800" dirty="0" smtClean="0">
                <a:solidFill>
                  <a:schemeClr val="tx1"/>
                </a:solidFill>
                <a:ea typeface="宋体" panose="02010600030101010101" pitchFamily="2" charset="-122"/>
              </a:rPr>
              <a:t>986 </a:t>
            </a:r>
            <a:endParaRPr lang="zh-CN" altLang="en-US" sz="1800" dirty="0">
              <a:solidFill>
                <a:schemeClr val="tx1"/>
              </a:solidFill>
              <a:ea typeface="宋体" panose="02010600030101010101" pitchFamily="2" charset="-122"/>
            </a:endParaRPr>
          </a:p>
        </p:txBody>
      </p:sp>
    </p:spTree>
    <p:extLst>
      <p:ext uri="{BB962C8B-B14F-4D97-AF65-F5344CB8AC3E}">
        <p14:creationId xmlns:p14="http://schemas.microsoft.com/office/powerpoint/2010/main" val="31552021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2947988"/>
            <a:ext cx="4205288"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5" descr="非乙酰化S3-60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3438" y="3884613"/>
            <a:ext cx="3990975"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Text Box 6"/>
          <p:cNvSpPr txBox="1">
            <a:spLocks noChangeArrowheads="1"/>
          </p:cNvSpPr>
          <p:nvPr/>
        </p:nvSpPr>
        <p:spPr bwMode="auto">
          <a:xfrm>
            <a:off x="5435600" y="4243388"/>
            <a:ext cx="2362200" cy="457200"/>
          </a:xfrm>
          <a:prstGeom prst="rect">
            <a:avLst/>
          </a:prstGeom>
          <a:gradFill rotWithShape="1">
            <a:gsLst>
              <a:gs pos="0">
                <a:srgbClr val="FF0000"/>
              </a:gs>
              <a:gs pos="50000">
                <a:schemeClr val="bg1"/>
              </a:gs>
              <a:gs pos="100000">
                <a:srgbClr val="FF0000"/>
              </a:gs>
            </a:gsLst>
            <a:lin ang="5400000" scaled="1"/>
          </a:gradFill>
          <a:ln w="9525">
            <a:noFill/>
            <a:miter lim="800000"/>
            <a:headEnd/>
            <a:tailEnd/>
          </a:ln>
          <a:effectLst/>
        </p:spPr>
        <p:txBody>
          <a:bodyPr>
            <a:spAutoFit/>
          </a:bodyPr>
          <a:lstStyle/>
          <a:p>
            <a:pPr eaLnBrk="1" fontAlgn="auto" hangingPunct="1">
              <a:spcBef>
                <a:spcPct val="50000"/>
              </a:spcBef>
              <a:spcAft>
                <a:spcPts val="0"/>
              </a:spcAft>
              <a:defRPr/>
            </a:pPr>
            <a:r>
              <a:rPr kumimoji="1" lang="en-US" altLang="zh-CN" sz="2400" kern="0">
                <a:solidFill>
                  <a:sysClr val="windowText" lastClr="000000"/>
                </a:solidFill>
                <a:latin typeface="Tahoma" pitchFamily="34" charset="0"/>
              </a:rPr>
              <a:t>Non-Acetylated</a:t>
            </a:r>
          </a:p>
        </p:txBody>
      </p:sp>
      <p:pic>
        <p:nvPicPr>
          <p:cNvPr id="25605" name="Picture 7" descr="N-乙酰化-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3438" y="1435100"/>
            <a:ext cx="4032250"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2" name="Text Box 8"/>
          <p:cNvSpPr txBox="1">
            <a:spLocks noChangeArrowheads="1"/>
          </p:cNvSpPr>
          <p:nvPr/>
        </p:nvSpPr>
        <p:spPr bwMode="auto">
          <a:xfrm>
            <a:off x="6227763" y="1795463"/>
            <a:ext cx="1676400" cy="457200"/>
          </a:xfrm>
          <a:prstGeom prst="rect">
            <a:avLst/>
          </a:prstGeom>
          <a:gradFill rotWithShape="1">
            <a:gsLst>
              <a:gs pos="0">
                <a:srgbClr val="FF3300"/>
              </a:gs>
              <a:gs pos="50000">
                <a:schemeClr val="bg1"/>
              </a:gs>
              <a:gs pos="100000">
                <a:srgbClr val="FF3300"/>
              </a:gs>
            </a:gsLst>
            <a:lin ang="5400000" scaled="1"/>
          </a:gradFill>
          <a:ln w="9525">
            <a:noFill/>
            <a:miter lim="800000"/>
            <a:headEnd/>
            <a:tailEnd/>
          </a:ln>
          <a:effectLst/>
        </p:spPr>
        <p:txBody>
          <a:bodyPr>
            <a:spAutoFit/>
          </a:bodyPr>
          <a:lstStyle/>
          <a:p>
            <a:pPr eaLnBrk="1" fontAlgn="auto" hangingPunct="1">
              <a:spcBef>
                <a:spcPct val="50000"/>
              </a:spcBef>
              <a:spcAft>
                <a:spcPts val="0"/>
              </a:spcAft>
              <a:defRPr/>
            </a:pPr>
            <a:r>
              <a:rPr kumimoji="1" lang="en-US" altLang="zh-CN" sz="2400" kern="0">
                <a:solidFill>
                  <a:sysClr val="windowText" lastClr="000000"/>
                </a:solidFill>
                <a:latin typeface="Tahoma" pitchFamily="34" charset="0"/>
              </a:rPr>
              <a:t>Acetylated</a:t>
            </a:r>
          </a:p>
        </p:txBody>
      </p:sp>
      <p:sp>
        <p:nvSpPr>
          <p:cNvPr id="24583" name="Text Box 9"/>
          <p:cNvSpPr txBox="1">
            <a:spLocks noChangeArrowheads="1"/>
          </p:cNvSpPr>
          <p:nvPr/>
        </p:nvSpPr>
        <p:spPr bwMode="auto">
          <a:xfrm>
            <a:off x="2127250" y="4383088"/>
            <a:ext cx="2286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宋体" panose="02010600030101010101" pitchFamily="2" charset="-122"/>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宋体" panose="02010600030101010101" pitchFamily="2" charset="-122"/>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宋体" panose="02010600030101010101" pitchFamily="2" charset="-122"/>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9pPr>
          </a:lstStyle>
          <a:p>
            <a:pPr eaLnBrk="1" fontAlgn="auto" hangingPunct="1">
              <a:spcBef>
                <a:spcPct val="50000"/>
              </a:spcBef>
              <a:spcAft>
                <a:spcPts val="0"/>
              </a:spcAft>
              <a:buClrTx/>
              <a:buSzTx/>
              <a:buFontTx/>
              <a:buNone/>
              <a:defRPr/>
            </a:pPr>
            <a:r>
              <a:rPr kumimoji="1" lang="en-US" altLang="zh-CN" sz="1800" b="1" kern="0">
                <a:solidFill>
                  <a:srgbClr val="0000FF"/>
                </a:solidFill>
                <a:latin typeface="Arial" panose="020B0604020202020204" pitchFamily="34" charset="0"/>
              </a:rPr>
              <a:t>Edman degradation</a:t>
            </a:r>
          </a:p>
        </p:txBody>
      </p:sp>
      <p:sp>
        <p:nvSpPr>
          <p:cNvPr id="24584" name="Rectangle 10"/>
          <p:cNvSpPr>
            <a:spLocks noChangeArrowheads="1"/>
          </p:cNvSpPr>
          <p:nvPr/>
        </p:nvSpPr>
        <p:spPr bwMode="auto">
          <a:xfrm>
            <a:off x="1441450" y="1944688"/>
            <a:ext cx="2622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宋体" panose="02010600030101010101" pitchFamily="2" charset="-122"/>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宋体" panose="02010600030101010101" pitchFamily="2" charset="-122"/>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宋体" panose="02010600030101010101" pitchFamily="2" charset="-122"/>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9pPr>
          </a:lstStyle>
          <a:p>
            <a:pPr eaLnBrk="1" fontAlgn="auto" hangingPunct="1">
              <a:spcBef>
                <a:spcPct val="0"/>
              </a:spcBef>
              <a:spcAft>
                <a:spcPts val="0"/>
              </a:spcAft>
              <a:buClrTx/>
              <a:buSzTx/>
              <a:buFontTx/>
              <a:buNone/>
              <a:defRPr/>
            </a:pPr>
            <a:r>
              <a:rPr lang="en-US" altLang="zh-CN" sz="1800" b="1" kern="0">
                <a:solidFill>
                  <a:srgbClr val="0000FF"/>
                </a:solidFill>
                <a:latin typeface="Arial" panose="020B0604020202020204" pitchFamily="34" charset="0"/>
              </a:rPr>
              <a:t>nanoUPLC-ESI-MS/MS</a:t>
            </a:r>
          </a:p>
        </p:txBody>
      </p:sp>
      <p:sp>
        <p:nvSpPr>
          <p:cNvPr id="24585" name="Line 11"/>
          <p:cNvSpPr>
            <a:spLocks noChangeShapeType="1"/>
          </p:cNvSpPr>
          <p:nvPr/>
        </p:nvSpPr>
        <p:spPr bwMode="auto">
          <a:xfrm flipV="1">
            <a:off x="3727450" y="3925888"/>
            <a:ext cx="1588"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1" fontAlgn="auto" hangingPunct="1">
              <a:spcBef>
                <a:spcPts val="0"/>
              </a:spcBef>
              <a:spcAft>
                <a:spcPts val="0"/>
              </a:spcAft>
              <a:defRPr/>
            </a:pPr>
            <a:endParaRPr lang="zh-CN" altLang="en-US" kern="0">
              <a:solidFill>
                <a:sysClr val="windowText" lastClr="000000"/>
              </a:solidFill>
            </a:endParaRPr>
          </a:p>
        </p:txBody>
      </p:sp>
      <p:sp>
        <p:nvSpPr>
          <p:cNvPr id="24586" name="Line 12"/>
          <p:cNvSpPr>
            <a:spLocks noChangeShapeType="1"/>
          </p:cNvSpPr>
          <p:nvPr/>
        </p:nvSpPr>
        <p:spPr bwMode="auto">
          <a:xfrm>
            <a:off x="2279650" y="2325688"/>
            <a:ext cx="1588"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spAutoFit/>
          </a:bodyPr>
          <a:lstStyle/>
          <a:p>
            <a:pPr eaLnBrk="1" fontAlgn="auto" hangingPunct="1">
              <a:spcBef>
                <a:spcPts val="0"/>
              </a:spcBef>
              <a:spcAft>
                <a:spcPts val="0"/>
              </a:spcAft>
              <a:defRPr/>
            </a:pPr>
            <a:endParaRPr lang="zh-CN" altLang="en-US" kern="0">
              <a:solidFill>
                <a:sysClr val="windowText" lastClr="000000"/>
              </a:solidFill>
            </a:endParaRPr>
          </a:p>
        </p:txBody>
      </p:sp>
      <p:pic>
        <p:nvPicPr>
          <p:cNvPr id="25611" name="Picture 13" descr="alignpinh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0825" y="4964113"/>
            <a:ext cx="4344988"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9" name="Oval 14"/>
          <p:cNvSpPr>
            <a:spLocks noChangeArrowheads="1"/>
          </p:cNvSpPr>
          <p:nvPr/>
        </p:nvSpPr>
        <p:spPr bwMode="auto">
          <a:xfrm>
            <a:off x="827088" y="5468938"/>
            <a:ext cx="360362" cy="215900"/>
          </a:xfrm>
          <a:prstGeom prst="ellipse">
            <a:avLst/>
          </a:prstGeom>
          <a:solidFill>
            <a:schemeClr val="accent1"/>
          </a:solidFill>
          <a:ln w="9525">
            <a:solidFill>
              <a:schemeClr val="tx1"/>
            </a:solidFill>
            <a:round/>
            <a:headEnd/>
            <a:tailEnd/>
          </a:ln>
        </p:spPr>
        <p:txBody>
          <a:bodyPr wrap="none" anchor="ct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宋体" panose="02010600030101010101" pitchFamily="2" charset="-122"/>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宋体" panose="02010600030101010101" pitchFamily="2" charset="-122"/>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宋体" panose="02010600030101010101" pitchFamily="2" charset="-122"/>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宋体" panose="02010600030101010101" pitchFamily="2" charset="-122"/>
              </a:defRPr>
            </a:lvl9pPr>
          </a:lstStyle>
          <a:p>
            <a:pPr eaLnBrk="1" fontAlgn="auto" hangingPunct="1">
              <a:spcBef>
                <a:spcPct val="0"/>
              </a:spcBef>
              <a:spcAft>
                <a:spcPts val="0"/>
              </a:spcAft>
              <a:buClrTx/>
              <a:buSzTx/>
              <a:buFontTx/>
              <a:buNone/>
              <a:defRPr/>
            </a:pPr>
            <a:endParaRPr lang="zh-CN" altLang="en-US" sz="1800" kern="0">
              <a:latin typeface="Arial" panose="020B0604020202020204" pitchFamily="34" charset="0"/>
            </a:endParaRPr>
          </a:p>
        </p:txBody>
      </p:sp>
      <p:pic>
        <p:nvPicPr>
          <p:cNvPr id="25613" name="Picture 13" descr="alignpinh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0825" y="4964113"/>
            <a:ext cx="4344988"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6" name="标题 3"/>
          <p:cNvSpPr txBox="1">
            <a:spLocks/>
          </p:cNvSpPr>
          <p:nvPr/>
        </p:nvSpPr>
        <p:spPr bwMode="auto">
          <a:xfrm>
            <a:off x="611188" y="704850"/>
            <a:ext cx="8075612"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defPPr>
              <a:defRPr lang="zh-CN"/>
            </a:defPPr>
            <a:lvl1pPr eaLnBrk="1" hangingPunct="1">
              <a:defRPr sz="3200" b="1">
                <a:solidFill>
                  <a:srgbClr val="009900"/>
                </a:solidFill>
                <a:effectLst>
                  <a:outerShdw blurRad="38100" dist="38100" dir="2700000" algn="tl">
                    <a:srgbClr val="C0C0C0"/>
                  </a:outerShdw>
                </a:effectLst>
                <a:latin typeface="楷体" panose="02010609060101010101" pitchFamily="49" charset="-122"/>
                <a:ea typeface="楷体" panose="02010609060101010101" pitchFamily="49" charset="-122"/>
                <a:cs typeface="+mj-cs"/>
              </a:defRPr>
            </a:lvl1pPr>
            <a:lvl2pPr>
              <a:defRPr sz="4000" b="1">
                <a:solidFill>
                  <a:srgbClr val="009900"/>
                </a:solidFill>
                <a:effectLst>
                  <a:outerShdw blurRad="38100" dist="38100" dir="2700000" algn="tl">
                    <a:srgbClr val="C0C0C0"/>
                  </a:outerShdw>
                </a:effectLst>
                <a:latin typeface="Arial" charset="0"/>
                <a:ea typeface="宋体" charset="-122"/>
              </a:defRPr>
            </a:lvl2pPr>
            <a:lvl3pPr>
              <a:defRPr sz="4000" b="1">
                <a:solidFill>
                  <a:srgbClr val="009900"/>
                </a:solidFill>
                <a:effectLst>
                  <a:outerShdw blurRad="38100" dist="38100" dir="2700000" algn="tl">
                    <a:srgbClr val="C0C0C0"/>
                  </a:outerShdw>
                </a:effectLst>
                <a:latin typeface="Arial" charset="0"/>
                <a:ea typeface="宋体" charset="-122"/>
              </a:defRPr>
            </a:lvl3pPr>
            <a:lvl4pPr>
              <a:defRPr sz="4000" b="1">
                <a:solidFill>
                  <a:srgbClr val="009900"/>
                </a:solidFill>
                <a:effectLst>
                  <a:outerShdw blurRad="38100" dist="38100" dir="2700000" algn="tl">
                    <a:srgbClr val="C0C0C0"/>
                  </a:outerShdw>
                </a:effectLst>
                <a:latin typeface="Arial" charset="0"/>
                <a:ea typeface="宋体" charset="-122"/>
              </a:defRPr>
            </a:lvl4pPr>
            <a:lvl5pPr>
              <a:defRPr sz="4000" b="1">
                <a:solidFill>
                  <a:srgbClr val="009900"/>
                </a:solidFill>
                <a:effectLst>
                  <a:outerShdw blurRad="38100" dist="38100" dir="2700000" algn="tl">
                    <a:srgbClr val="C0C0C0"/>
                  </a:outerShdw>
                </a:effectLst>
                <a:latin typeface="Arial" charset="0"/>
                <a:ea typeface="宋体" charset="-122"/>
              </a:defRPr>
            </a:lvl5pPr>
            <a:lvl6pPr marL="4572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6pPr>
            <a:lvl7pPr marL="9144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7pPr>
            <a:lvl8pPr marL="13716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8pPr>
            <a:lvl9pPr marL="1828800" fontAlgn="base">
              <a:spcBef>
                <a:spcPct val="0"/>
              </a:spcBef>
              <a:spcAft>
                <a:spcPct val="0"/>
              </a:spcAft>
              <a:defRPr sz="4000" b="1">
                <a:solidFill>
                  <a:srgbClr val="009900"/>
                </a:solidFill>
                <a:effectLst>
                  <a:outerShdw blurRad="38100" dist="38100" dir="2700000" algn="tl">
                    <a:srgbClr val="C0C0C0"/>
                  </a:outerShdw>
                </a:effectLst>
                <a:latin typeface="Arial" charset="0"/>
                <a:ea typeface="宋体" charset="-122"/>
              </a:defRPr>
            </a:lvl9pPr>
          </a:lstStyle>
          <a:p>
            <a:pPr>
              <a:defRPr/>
            </a:pPr>
            <a:r>
              <a:rPr lang="en-US" altLang="zh-CN" dirty="0" smtClean="0"/>
              <a:t>PPDK</a:t>
            </a:r>
            <a:r>
              <a:rPr lang="zh-CN" altLang="en-US" dirty="0" smtClean="0"/>
              <a:t>蛋白</a:t>
            </a:r>
            <a:r>
              <a:rPr lang="en-US" altLang="zh-CN" dirty="0" smtClean="0"/>
              <a:t>N</a:t>
            </a:r>
            <a:r>
              <a:rPr lang="zh-CN" altLang="en-US" dirty="0" smtClean="0"/>
              <a:t>端序列分析</a:t>
            </a:r>
          </a:p>
        </p:txBody>
      </p:sp>
    </p:spTree>
    <p:extLst>
      <p:ext uri="{BB962C8B-B14F-4D97-AF65-F5344CB8AC3E}">
        <p14:creationId xmlns:p14="http://schemas.microsoft.com/office/powerpoint/2010/main" val="1528801714"/>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植物所">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ibcas模板视图">
      <a:majorFont>
        <a:latin typeface="Arial"/>
        <a:ea typeface="宋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ibcas模板视图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bcas模板视图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bcas模板视图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bcas模板视图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bcas模板视图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bcas模板视图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bcas模板视图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bcas模板视图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bcas模板视图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bcas模板视图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bcas模板视图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bcas模板视图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植物所" id="{00722A78-0401-44E2-953D-B97F161D8CAF}" vid="{630BDE12-F767-40CB-9072-2721A4E7AFA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921</TotalTime>
  <Words>1506</Words>
  <Application>Microsoft Office PowerPoint</Application>
  <PresentationFormat>全屏显示(4:3)</PresentationFormat>
  <Paragraphs>176</Paragraphs>
  <Slides>40</Slides>
  <Notes>20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40</vt:i4>
      </vt:variant>
    </vt:vector>
  </HeadingPairs>
  <TitlesOfParts>
    <vt:vector size="52" baseType="lpstr">
      <vt:lpstr>Arial Unicode MS</vt:lpstr>
      <vt:lpstr>华文新魏</vt:lpstr>
      <vt:lpstr>宋体</vt:lpstr>
      <vt:lpstr>楷体</vt:lpstr>
      <vt:lpstr>楷体_GB2312</vt:lpstr>
      <vt:lpstr>黑体</vt:lpstr>
      <vt:lpstr>Arial</vt:lpstr>
      <vt:lpstr>Calibri</vt:lpstr>
      <vt:lpstr>Tahoma</vt:lpstr>
      <vt:lpstr>Times New Roman</vt:lpstr>
      <vt:lpstr>Wingdings</vt:lpstr>
      <vt:lpstr>植物所</vt:lpstr>
      <vt:lpstr>C4植物关键酶PPDK在叶绿体和种子发育过程中的作用研究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PPDK可以互补花叶表型</vt:lpstr>
      <vt:lpstr>PPDK可以延缓叶片的衰老</vt:lpstr>
      <vt:lpstr>玉米ppdk突变体具有叶片缺绿的表型</vt:lpstr>
      <vt:lpstr>PowerPoint 演示文稿</vt:lpstr>
      <vt:lpstr>叶绿体结构的变化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小结</vt:lpstr>
      <vt:lpstr>致 谢</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Three PPDK genes in maize</dc:title>
  <dc:creator>DXM</dc:creator>
  <cp:lastModifiedBy>Qing Chao</cp:lastModifiedBy>
  <cp:revision>204</cp:revision>
  <dcterms:created xsi:type="dcterms:W3CDTF">2016-04-18T00:15:42Z</dcterms:created>
  <dcterms:modified xsi:type="dcterms:W3CDTF">2016-08-02T23:36:44Z</dcterms:modified>
</cp:coreProperties>
</file>