
<file path=[Content_Types].xml><?xml version="1.0" encoding="utf-8"?>
<Types xmlns="http://schemas.openxmlformats.org/package/2006/content-types">
  <Default Extension="wdp" ContentType="image/vnd.ms-photo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539" r:id="rId4"/>
    <p:sldId id="551" r:id="rId5"/>
    <p:sldId id="552" r:id="rId6"/>
    <p:sldId id="555" r:id="rId7"/>
    <p:sldId id="656" r:id="rId8"/>
    <p:sldId id="657" r:id="rId10"/>
    <p:sldId id="400" r:id="rId11"/>
    <p:sldId id="619" r:id="rId12"/>
    <p:sldId id="691" r:id="rId13"/>
    <p:sldId id="692" r:id="rId14"/>
    <p:sldId id="694" r:id="rId15"/>
    <p:sldId id="724" r:id="rId16"/>
    <p:sldId id="725" r:id="rId17"/>
    <p:sldId id="704" r:id="rId18"/>
    <p:sldId id="705" r:id="rId19"/>
    <p:sldId id="706" r:id="rId20"/>
    <p:sldId id="709" r:id="rId21"/>
    <p:sldId id="543" r:id="rId22"/>
    <p:sldId id="726" r:id="rId23"/>
    <p:sldId id="624" r:id="rId24"/>
    <p:sldId id="470" r:id="rId25"/>
    <p:sldId id="469" r:id="rId26"/>
    <p:sldId id="444" r:id="rId27"/>
    <p:sldId id="445" r:id="rId28"/>
    <p:sldId id="418" r:id="rId29"/>
    <p:sldId id="447" r:id="rId30"/>
    <p:sldId id="448" r:id="rId31"/>
    <p:sldId id="421" r:id="rId32"/>
    <p:sldId id="430" r:id="rId33"/>
    <p:sldId id="592" r:id="rId34"/>
    <p:sldId id="618" r:id="rId35"/>
    <p:sldId id="596" r:id="rId36"/>
    <p:sldId id="616" r:id="rId37"/>
    <p:sldId id="627" r:id="rId38"/>
    <p:sldId id="598" r:id="rId39"/>
    <p:sldId id="599" r:id="rId40"/>
    <p:sldId id="600" r:id="rId41"/>
    <p:sldId id="601" r:id="rId42"/>
    <p:sldId id="602" r:id="rId43"/>
    <p:sldId id="615" r:id="rId44"/>
    <p:sldId id="623" r:id="rId45"/>
    <p:sldId id="553" r:id="rId46"/>
    <p:sldId id="422" r:id="rId47"/>
    <p:sldId id="423" r:id="rId48"/>
    <p:sldId id="431" r:id="rId49"/>
    <p:sldId id="528" r:id="rId50"/>
    <p:sldId id="520" r:id="rId51"/>
    <p:sldId id="526" r:id="rId52"/>
    <p:sldId id="607" r:id="rId5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55DEB"/>
    <a:srgbClr val="02405E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1852" autoAdjust="0"/>
  </p:normalViewPr>
  <p:slideViewPr>
    <p:cSldViewPr>
      <p:cViewPr varScale="1">
        <p:scale>
          <a:sx n="80" d="100"/>
          <a:sy n="80" d="100"/>
        </p:scale>
        <p:origin x="-1517" y="-67"/>
      </p:cViewPr>
      <p:guideLst>
        <p:guide orient="horz" pos="2119"/>
        <p:guide pos="29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994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buFont typeface="Arial" panose="020B0604020202020204" pitchFamily="34" charset="0"/>
              <a:buNone/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F874E9D-B67F-4734-806C-7B480B4F562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Add names. Lettuce.</a:t>
            </a:r>
            <a:r>
              <a:rPr lang="en-GB" baseline="0" dirty="0" smtClean="0"/>
              <a:t> Slide organization not so clear . Top head, bottom non heading? What is below cabbage (</a:t>
            </a:r>
            <a:r>
              <a:rPr lang="en-GB" baseline="0" dirty="0" err="1" smtClean="0"/>
              <a:t>chinese</a:t>
            </a:r>
            <a:r>
              <a:rPr lang="en-GB" baseline="0" dirty="0" smtClean="0"/>
              <a:t> kale??), what below mustards?</a:t>
            </a:r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Is below B. </a:t>
            </a:r>
            <a:r>
              <a:rPr lang="en-GB" dirty="0" err="1" smtClean="0"/>
              <a:t>juncea</a:t>
            </a:r>
            <a:r>
              <a:rPr lang="en-GB" dirty="0" smtClean="0"/>
              <a:t> a </a:t>
            </a:r>
            <a:r>
              <a:rPr lang="en-GB" dirty="0" err="1" smtClean="0"/>
              <a:t>leaft</a:t>
            </a:r>
            <a:r>
              <a:rPr lang="en-GB" dirty="0" smtClean="0"/>
              <a:t> mustard vegetable??</a:t>
            </a:r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fld id="{D2382FB7-1FD3-4948-B149-BD072BB2B5E1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198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mtClean="0">
                <a:latin typeface="Arial" panose="020B0604020202020204" pitchFamily="34" charset="0"/>
              </a:rPr>
              <a:t>PiHS (population-based integrated haplotype score), derived from the iHS (integrated haplotype score)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4198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fld id="{371A1C49-D6C4-4973-A2F3-C36054B97559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301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mtClean="0">
                <a:latin typeface="Arial" panose="020B0604020202020204" pitchFamily="34" charset="0"/>
              </a:rPr>
              <a:t>These are selection sweeps along the chromosomes for the trait of heading in both rapa and oleracea. For each of the two species, we can identify a number of selected regions, many of them were identified with two or all three parameters.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4301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fld id="{B28843AD-9C20-4317-B65D-2B90330CE9A8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403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mtClean="0">
                <a:latin typeface="Arial" panose="020B0604020202020204" pitchFamily="34" charset="0"/>
              </a:rPr>
              <a:t>These are the same for the enlarged tube of the two species. It is similar to the heading trait. We can also identify many selected regions.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440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fld id="{EAEFB073-D0F2-4425-B22B-7E1DECFA5EA4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505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450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fld id="{32009D73-43E8-47BA-946A-5FB5565ADD7A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874E9D-B67F-4734-806C-7B480B4F56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80E2F-070B-4663-B94C-409BCEBF78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1E066-099F-427A-BCE4-36D1DEFD9A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-26987"/>
            <a:ext cx="2286000" cy="61531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0" y="-26987"/>
            <a:ext cx="6725478" cy="61531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F7272-C5DA-4FBE-BE30-C23333A46F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B935-68A6-4061-A5BA-AC312D5E46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7F7CB-DD5A-4CDD-96FF-90D0477ECE2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A1FD5-EDF7-4650-981F-EFCA555BDB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1444C-6571-46A1-B349-8AFFBBBE8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545E3-C2C4-4313-B8C9-24B5214CF0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0F61A-1C4F-4EEE-882C-A17CF0FFFE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E6D6A-4C74-43C4-9C4B-E9DA7DEDF9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443B9-5752-40FA-B131-645CA3C7258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D4AAF-32CF-4949-85AB-400CA773EA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CC726EF-F674-46B5-B108-E024CB9195DF}" type="slidenum">
              <a:rPr lang="zh-CN" altLang="en-US"/>
            </a:fld>
            <a:endParaRPr lang="zh-CN" altLang="en-US"/>
          </a:p>
        </p:txBody>
      </p:sp>
      <p:pic>
        <p:nvPicPr>
          <p:cNvPr id="1030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65838"/>
            <a:ext cx="792163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2"/>
          <p:cNvSpPr>
            <a:spLocks noGrp="1" noChangeArrowheads="1"/>
          </p:cNvSpPr>
          <p:nvPr>
            <p:ph type="title" idx="9"/>
          </p:nvPr>
        </p:nvSpPr>
        <p:spPr bwMode="auto">
          <a:xfrm>
            <a:off x="0" y="-26988"/>
            <a:ext cx="9144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zh-CN" smtClean="0"/>
          </a:p>
        </p:txBody>
      </p:sp>
      <p:pic>
        <p:nvPicPr>
          <p:cNvPr id="1032" name="Picture 11" descr="title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6237288"/>
            <a:ext cx="7772400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9" Type="http://schemas.microsoft.com/office/2007/relationships/hdphoto" Target="../media/hdphoto1.wdp"/><Relationship Id="rId8" Type="http://schemas.openxmlformats.org/officeDocument/2006/relationships/image" Target="../media/image12.png"/><Relationship Id="rId7" Type="http://schemas.openxmlformats.org/officeDocument/2006/relationships/image" Target="../media/image11.jpe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microsoft.com/office/2007/relationships/hdphoto" Target="../media/hdphoto5.wdp"/><Relationship Id="rId7" Type="http://schemas.openxmlformats.org/officeDocument/2006/relationships/image" Target="../media/image55.png"/><Relationship Id="rId6" Type="http://schemas.microsoft.com/office/2007/relationships/hdphoto" Target="../media/hdphoto4.wdp"/><Relationship Id="rId5" Type="http://schemas.openxmlformats.org/officeDocument/2006/relationships/image" Target="../media/image54.jpeg"/><Relationship Id="rId4" Type="http://schemas.microsoft.com/office/2007/relationships/hdphoto" Target="../media/hdphoto3.wdp"/><Relationship Id="rId3" Type="http://schemas.openxmlformats.org/officeDocument/2006/relationships/image" Target="../media/image53.png"/><Relationship Id="rId2" Type="http://schemas.microsoft.com/office/2007/relationships/hdphoto" Target="../media/hdphoto2.wdp"/><Relationship Id="rId1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4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0.emf"/><Relationship Id="rId2" Type="http://schemas.openxmlformats.org/officeDocument/2006/relationships/image" Target="../media/image69.png"/><Relationship Id="rId1" Type="http://schemas.openxmlformats.org/officeDocument/2006/relationships/image" Target="../media/image6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6.png"/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1.em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png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0.png"/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image" Target="../media/image8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2641947" y="1844824"/>
            <a:ext cx="6394549" cy="1470025"/>
          </a:xfrm>
        </p:spPr>
        <p:txBody>
          <a:bodyPr/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白菜和甘蓝趋同驯化的基因组学分析</a:t>
            </a:r>
            <a:endParaRPr lang="en-US" altLang="zh-CN" sz="28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051" name="副标题 2"/>
          <p:cNvSpPr>
            <a:spLocks noGrp="1" noChangeArrowheads="1"/>
          </p:cNvSpPr>
          <p:nvPr>
            <p:ph type="subTitle" idx="4294967295"/>
          </p:nvPr>
        </p:nvSpPr>
        <p:spPr>
          <a:xfrm>
            <a:off x="2653655" y="3428831"/>
            <a:ext cx="6400800" cy="2232025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chemeClr val="tx2"/>
                </a:solidFill>
              </a:rPr>
              <a:t>王晓武</a:t>
            </a:r>
            <a:endParaRPr lang="en-US" altLang="zh-CN" sz="2000" b="1" dirty="0" smtClean="0">
              <a:solidFill>
                <a:schemeClr val="tx2"/>
              </a:solidFill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endParaRPr lang="en-US" altLang="zh-CN" sz="2000" b="1" dirty="0" smtClean="0">
              <a:solidFill>
                <a:schemeClr val="tx2"/>
              </a:solidFill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chemeClr val="tx2"/>
                </a:solidFill>
              </a:rPr>
              <a:t>中国农业科学院蔬菜花卉研究所</a:t>
            </a:r>
            <a:endParaRPr lang="en-US" altLang="zh-CN" sz="2000" b="1" dirty="0" smtClean="0">
              <a:solidFill>
                <a:schemeClr val="tx2"/>
              </a:solidFill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zh-CN" sz="2000" b="1" dirty="0" err="1" smtClean="0">
                <a:solidFill>
                  <a:schemeClr val="tx2"/>
                </a:solidFill>
              </a:rPr>
              <a:t>wangxiaowu@caas.cn</a:t>
            </a:r>
            <a:endParaRPr lang="en-US" altLang="zh-CN" sz="2000" b="1" dirty="0" smtClean="0">
              <a:solidFill>
                <a:schemeClr val="tx2"/>
              </a:solidFill>
            </a:endParaRPr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3" name="Group 5"/>
          <p:cNvGrpSpPr/>
          <p:nvPr/>
        </p:nvGrpSpPr>
        <p:grpSpPr bwMode="auto">
          <a:xfrm>
            <a:off x="4048125" y="188913"/>
            <a:ext cx="4902200" cy="684213"/>
            <a:chOff x="0" y="0"/>
            <a:chExt cx="3088" cy="431"/>
          </a:xfrm>
        </p:grpSpPr>
        <p:pic>
          <p:nvPicPr>
            <p:cNvPr id="2057" name="Picture 6" descr="CAAS-Image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8" y="0"/>
              <a:ext cx="400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8" name="Text Box 7"/>
            <p:cNvSpPr txBox="1">
              <a:spLocks noChangeArrowheads="1"/>
            </p:cNvSpPr>
            <p:nvPr/>
          </p:nvSpPr>
          <p:spPr bwMode="auto">
            <a:xfrm>
              <a:off x="0" y="24"/>
              <a:ext cx="2617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The Institute of Vegetables and Flowers </a:t>
              </a:r>
              <a:endPara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</a:endParaRPr>
            </a:p>
            <a:p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Chinese Academy of Agricultural Sciences</a:t>
              </a:r>
              <a:endPara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</a:endParaRPr>
            </a:p>
          </p:txBody>
        </p:sp>
      </p:grp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08050"/>
            <a:ext cx="2749288" cy="594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vert="horz" wrap="square" anchor="ctr"/>
          <a:lstStyle>
            <a:lvl1pPr lvl="0">
              <a:defRPr kern="1200"/>
            </a:lvl1pPr>
          </a:lstStyle>
          <a:p>
            <a:pPr lvl="0"/>
            <a:r>
              <a:rPr lang="zh-CN" altLang="en-US" sz="3600" b="1" dirty="0" smtClean="0">
                <a:solidFill>
                  <a:srgbClr val="0070C0"/>
                </a:solidFill>
              </a:rPr>
              <a:t>芸薹属</a:t>
            </a:r>
            <a:r>
              <a:rPr lang="zh-CN" altLang="zh-CN" sz="3600" b="1" dirty="0" smtClean="0">
                <a:solidFill>
                  <a:srgbClr val="0070C0"/>
                </a:solidFill>
              </a:rPr>
              <a:t>及其全基因组复制</a:t>
            </a:r>
            <a:endParaRPr lang="zh-CN" altLang="en-US"/>
          </a:p>
        </p:txBody>
      </p:sp>
      <p:sp>
        <p:nvSpPr>
          <p:cNvPr id="14339" name="副标题 4"/>
          <p:cNvSpPr>
            <a:spLocks noGrp="1"/>
          </p:cNvSpPr>
          <p:nvPr>
            <p:ph type="subTitle"/>
          </p:nvPr>
        </p:nvSpPr>
        <p:spPr>
          <a:xfrm>
            <a:off x="1371600" y="3886200"/>
            <a:ext cx="6400800" cy="1752600"/>
          </a:xfrm>
        </p:spPr>
        <p:txBody>
          <a:bodyPr vert="horz" wrap="square"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1" descr="http://canseq.ca/images/triangle_of_u_simple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4563" y="1428750"/>
            <a:ext cx="4714875" cy="4576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6"/>
          <p:cNvSpPr/>
          <p:nvPr/>
        </p:nvSpPr>
        <p:spPr>
          <a:xfrm>
            <a:off x="2286000" y="6357938"/>
            <a:ext cx="4643438" cy="277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x-none" sz="1200" dirty="0">
                <a:solidFill>
                  <a:srgbClr val="252723"/>
                </a:solidFill>
                <a:latin typeface="Verdana" panose="020B0604030504040204" pitchFamily="2" charset="0"/>
                <a:ea typeface="宋体" panose="02010600030101010101" pitchFamily="2" charset="-122"/>
              </a:rPr>
              <a:t>U’s triangle. Modification of original work by </a:t>
            </a:r>
            <a:r>
              <a:rPr lang="en-US" altLang="x-none" sz="1200" b="1" dirty="0">
                <a:solidFill>
                  <a:srgbClr val="252723"/>
                </a:solidFill>
                <a:latin typeface="Verdana" panose="020B0604030504040204" pitchFamily="2" charset="0"/>
                <a:ea typeface="宋体" panose="02010600030101010101" pitchFamily="2" charset="-122"/>
              </a:rPr>
              <a:t>Mike Jones</a:t>
            </a:r>
            <a:r>
              <a:rPr lang="en-US" altLang="x-none" sz="1200" dirty="0">
                <a:solidFill>
                  <a:srgbClr val="252723"/>
                </a:solidFill>
                <a:latin typeface="Verdana" panose="020B0604030504040204" pitchFamily="2" charset="0"/>
                <a:ea typeface="宋体" panose="02010600030101010101" pitchFamily="2" charset="-122"/>
              </a:rPr>
              <a:t>. </a:t>
            </a:r>
            <a:endParaRPr lang="en-US" altLang="x-none" sz="1200" dirty="0">
              <a:solidFill>
                <a:srgbClr val="252723"/>
              </a:solidFill>
              <a:latin typeface="Verdan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15364" name="标题 3"/>
          <p:cNvSpPr>
            <a:spLocks noGrp="1"/>
          </p:cNvSpPr>
          <p:nvPr>
            <p:ph type="title"/>
          </p:nvPr>
        </p:nvSpPr>
        <p:spPr/>
        <p:txBody>
          <a:bodyPr vert="horz" wrap="square" anchor="ctr"/>
          <a:p>
            <a:pPr lvl="0" algn="ctr"/>
            <a:r>
              <a:rPr lang="zh-CN" altLang="en-US" sz="3600" b="1" dirty="0" smtClean="0">
                <a:solidFill>
                  <a:srgbClr val="0070C0"/>
                </a:solidFill>
              </a:rPr>
              <a:t>芸薹属种间关系</a:t>
            </a:r>
            <a:endParaRPr lang="zh-CN" altLang="en-US" sz="3600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198"/>
          <p:cNvSpPr>
            <a:spLocks noGrp="1"/>
          </p:cNvSpPr>
          <p:nvPr>
            <p:ph type="title"/>
          </p:nvPr>
        </p:nvSpPr>
        <p:spPr/>
        <p:txBody>
          <a:bodyPr vert="horz" wrap="square" anchor="ctr"/>
          <a:p>
            <a:pPr lvl="0" algn="ctr"/>
            <a:r>
              <a:rPr lang="zh-CN" altLang="en-US" sz="3600" b="1" dirty="0" smtClean="0">
                <a:solidFill>
                  <a:srgbClr val="0070C0"/>
                </a:solidFill>
              </a:rPr>
              <a:t>芸薹属的植物与拟南芥有共同的祖先</a:t>
            </a:r>
            <a:endParaRPr lang="zh-CN" altLang="en-US" sz="3600" b="1" dirty="0" smtClean="0">
              <a:solidFill>
                <a:srgbClr val="0070C0"/>
              </a:solidFill>
            </a:endParaRPr>
          </a:p>
        </p:txBody>
      </p:sp>
      <p:grpSp>
        <p:nvGrpSpPr>
          <p:cNvPr id="18435" name="Group 7"/>
          <p:cNvGrpSpPr/>
          <p:nvPr/>
        </p:nvGrpSpPr>
        <p:grpSpPr>
          <a:xfrm>
            <a:off x="4625975" y="1917700"/>
            <a:ext cx="646113" cy="398463"/>
            <a:chOff x="0" y="0"/>
            <a:chExt cx="432" cy="192"/>
          </a:xfrm>
        </p:grpSpPr>
        <p:sp>
          <p:nvSpPr>
            <p:cNvPr id="18436" name="Line 8"/>
            <p:cNvSpPr/>
            <p:nvPr/>
          </p:nvSpPr>
          <p:spPr>
            <a:xfrm>
              <a:off x="96" y="48"/>
              <a:ext cx="0" cy="96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37" name="Line 9"/>
            <p:cNvSpPr/>
            <p:nvPr/>
          </p:nvSpPr>
          <p:spPr>
            <a:xfrm>
              <a:off x="203" y="48"/>
              <a:ext cx="0" cy="96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38" name="Line 10"/>
            <p:cNvSpPr/>
            <p:nvPr/>
          </p:nvSpPr>
          <p:spPr>
            <a:xfrm>
              <a:off x="311" y="48"/>
              <a:ext cx="0" cy="96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39" name="Line 11"/>
            <p:cNvSpPr/>
            <p:nvPr/>
          </p:nvSpPr>
          <p:spPr>
            <a:xfrm>
              <a:off x="149" y="48"/>
              <a:ext cx="0" cy="96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0" name="Line 12"/>
            <p:cNvSpPr/>
            <p:nvPr/>
          </p:nvSpPr>
          <p:spPr>
            <a:xfrm>
              <a:off x="257" y="48"/>
              <a:ext cx="0" cy="96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1" name="AutoShape 13"/>
            <p:cNvSpPr/>
            <p:nvPr/>
          </p:nvSpPr>
          <p:spPr>
            <a:xfrm>
              <a:off x="0" y="0"/>
              <a:ext cx="432" cy="19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42" name="Group 14"/>
          <p:cNvGrpSpPr/>
          <p:nvPr/>
        </p:nvGrpSpPr>
        <p:grpSpPr>
          <a:xfrm>
            <a:off x="2901950" y="5062538"/>
            <a:ext cx="646113" cy="396875"/>
            <a:chOff x="0" y="0"/>
            <a:chExt cx="432" cy="192"/>
          </a:xfrm>
        </p:grpSpPr>
        <p:grpSp>
          <p:nvGrpSpPr>
            <p:cNvPr id="18443" name="Group 15"/>
            <p:cNvGrpSpPr/>
            <p:nvPr/>
          </p:nvGrpSpPr>
          <p:grpSpPr>
            <a:xfrm>
              <a:off x="96" y="48"/>
              <a:ext cx="228" cy="96"/>
              <a:chOff x="0" y="0"/>
              <a:chExt cx="228" cy="96"/>
            </a:xfrm>
          </p:grpSpPr>
          <p:sp>
            <p:nvSpPr>
              <p:cNvPr id="18444" name="Line 16"/>
              <p:cNvSpPr/>
              <p:nvPr/>
            </p:nvSpPr>
            <p:spPr>
              <a:xfrm>
                <a:off x="25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45" name="Line 17"/>
              <p:cNvSpPr/>
              <p:nvPr/>
            </p:nvSpPr>
            <p:spPr>
              <a:xfrm>
                <a:off x="126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46" name="Line 18"/>
              <p:cNvSpPr/>
              <p:nvPr/>
            </p:nvSpPr>
            <p:spPr>
              <a:xfrm>
                <a:off x="228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47" name="Line 19"/>
              <p:cNvSpPr/>
              <p:nvPr/>
            </p:nvSpPr>
            <p:spPr>
              <a:xfrm>
                <a:off x="76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48" name="Line 20"/>
              <p:cNvSpPr/>
              <p:nvPr/>
            </p:nvSpPr>
            <p:spPr>
              <a:xfrm>
                <a:off x="177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49" name="Line 21"/>
              <p:cNvSpPr/>
              <p:nvPr/>
            </p:nvSpPr>
            <p:spPr>
              <a:xfrm>
                <a:off x="0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50" name="Line 22"/>
              <p:cNvSpPr/>
              <p:nvPr/>
            </p:nvSpPr>
            <p:spPr>
              <a:xfrm>
                <a:off x="101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51" name="Line 23"/>
              <p:cNvSpPr/>
              <p:nvPr/>
            </p:nvSpPr>
            <p:spPr>
              <a:xfrm>
                <a:off x="202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52" name="Line 24"/>
              <p:cNvSpPr/>
              <p:nvPr/>
            </p:nvSpPr>
            <p:spPr>
              <a:xfrm>
                <a:off x="50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53" name="Line 25"/>
              <p:cNvSpPr/>
              <p:nvPr/>
            </p:nvSpPr>
            <p:spPr>
              <a:xfrm>
                <a:off x="152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8454" name="AutoShape 26"/>
            <p:cNvSpPr/>
            <p:nvPr/>
          </p:nvSpPr>
          <p:spPr>
            <a:xfrm>
              <a:off x="0" y="0"/>
              <a:ext cx="432" cy="19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55" name="Group 27"/>
          <p:cNvGrpSpPr/>
          <p:nvPr/>
        </p:nvGrpSpPr>
        <p:grpSpPr>
          <a:xfrm>
            <a:off x="4552950" y="5062538"/>
            <a:ext cx="646113" cy="396875"/>
            <a:chOff x="0" y="0"/>
            <a:chExt cx="432" cy="192"/>
          </a:xfrm>
        </p:grpSpPr>
        <p:grpSp>
          <p:nvGrpSpPr>
            <p:cNvPr id="18456" name="Group 28"/>
            <p:cNvGrpSpPr/>
            <p:nvPr/>
          </p:nvGrpSpPr>
          <p:grpSpPr>
            <a:xfrm>
              <a:off x="96" y="43"/>
              <a:ext cx="202" cy="104"/>
              <a:chOff x="0" y="0"/>
              <a:chExt cx="202" cy="96"/>
            </a:xfrm>
          </p:grpSpPr>
          <p:sp>
            <p:nvSpPr>
              <p:cNvPr id="18457" name="Line 29"/>
              <p:cNvSpPr/>
              <p:nvPr/>
            </p:nvSpPr>
            <p:spPr>
              <a:xfrm>
                <a:off x="28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3399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58" name="Line 30"/>
              <p:cNvSpPr/>
              <p:nvPr/>
            </p:nvSpPr>
            <p:spPr>
              <a:xfrm>
                <a:off x="115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3399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59" name="Line 31"/>
              <p:cNvSpPr/>
              <p:nvPr/>
            </p:nvSpPr>
            <p:spPr>
              <a:xfrm>
                <a:off x="86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3399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60" name="Line 32"/>
              <p:cNvSpPr/>
              <p:nvPr/>
            </p:nvSpPr>
            <p:spPr>
              <a:xfrm>
                <a:off x="173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3399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61" name="Line 33"/>
              <p:cNvSpPr/>
              <p:nvPr/>
            </p:nvSpPr>
            <p:spPr>
              <a:xfrm>
                <a:off x="0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3399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62" name="Line 34"/>
              <p:cNvSpPr/>
              <p:nvPr/>
            </p:nvSpPr>
            <p:spPr>
              <a:xfrm>
                <a:off x="202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3399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63" name="Line 35"/>
              <p:cNvSpPr/>
              <p:nvPr/>
            </p:nvSpPr>
            <p:spPr>
              <a:xfrm>
                <a:off x="57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3399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64" name="Line 36"/>
              <p:cNvSpPr/>
              <p:nvPr/>
            </p:nvSpPr>
            <p:spPr>
              <a:xfrm>
                <a:off x="144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339933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8465" name="AutoShape 37"/>
            <p:cNvSpPr/>
            <p:nvPr/>
          </p:nvSpPr>
          <p:spPr>
            <a:xfrm>
              <a:off x="0" y="0"/>
              <a:ext cx="432" cy="19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66" name="Group 38"/>
          <p:cNvGrpSpPr/>
          <p:nvPr/>
        </p:nvGrpSpPr>
        <p:grpSpPr>
          <a:xfrm>
            <a:off x="6061075" y="5062538"/>
            <a:ext cx="646113" cy="396875"/>
            <a:chOff x="0" y="0"/>
            <a:chExt cx="432" cy="192"/>
          </a:xfrm>
        </p:grpSpPr>
        <p:grpSp>
          <p:nvGrpSpPr>
            <p:cNvPr id="18467" name="Group 39"/>
            <p:cNvGrpSpPr/>
            <p:nvPr/>
          </p:nvGrpSpPr>
          <p:grpSpPr>
            <a:xfrm>
              <a:off x="96" y="38"/>
              <a:ext cx="228" cy="107"/>
              <a:chOff x="0" y="0"/>
              <a:chExt cx="228" cy="96"/>
            </a:xfrm>
          </p:grpSpPr>
          <p:sp>
            <p:nvSpPr>
              <p:cNvPr id="18468" name="Line 40"/>
              <p:cNvSpPr/>
              <p:nvPr/>
            </p:nvSpPr>
            <p:spPr>
              <a:xfrm>
                <a:off x="32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66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69" name="Line 41"/>
              <p:cNvSpPr/>
              <p:nvPr/>
            </p:nvSpPr>
            <p:spPr>
              <a:xfrm>
                <a:off x="97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66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70" name="Line 42"/>
              <p:cNvSpPr/>
              <p:nvPr/>
            </p:nvSpPr>
            <p:spPr>
              <a:xfrm>
                <a:off x="228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66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71" name="Line 43"/>
              <p:cNvSpPr/>
              <p:nvPr/>
            </p:nvSpPr>
            <p:spPr>
              <a:xfrm>
                <a:off x="65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66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72" name="Line 44"/>
              <p:cNvSpPr/>
              <p:nvPr/>
            </p:nvSpPr>
            <p:spPr>
              <a:xfrm>
                <a:off x="162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66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73" name="Line 45"/>
              <p:cNvSpPr/>
              <p:nvPr/>
            </p:nvSpPr>
            <p:spPr>
              <a:xfrm>
                <a:off x="0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66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74" name="Line 46"/>
              <p:cNvSpPr/>
              <p:nvPr/>
            </p:nvSpPr>
            <p:spPr>
              <a:xfrm>
                <a:off x="195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66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75" name="Line 47"/>
              <p:cNvSpPr/>
              <p:nvPr/>
            </p:nvSpPr>
            <p:spPr>
              <a:xfrm>
                <a:off x="130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66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8476" name="AutoShape 48"/>
            <p:cNvSpPr/>
            <p:nvPr/>
          </p:nvSpPr>
          <p:spPr>
            <a:xfrm>
              <a:off x="0" y="0"/>
              <a:ext cx="432" cy="19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77" name="Rectangle 121"/>
          <p:cNvSpPr/>
          <p:nvPr/>
        </p:nvSpPr>
        <p:spPr>
          <a:xfrm>
            <a:off x="4449763" y="1357313"/>
            <a:ext cx="106521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latinLnBrk="1" hangingPunct="1"/>
            <a:r>
              <a:rPr lang="en-US" altLang="x-none" sz="1400" b="1" dirty="0">
                <a:solidFill>
                  <a:srgbClr val="008000"/>
                </a:solidFill>
                <a:latin typeface="Times New Roman" panose="02020603050405020304"/>
                <a:ea typeface="宋体" panose="02010600030101010101" pitchFamily="2" charset="-122"/>
              </a:rPr>
              <a:t>Common </a:t>
            </a:r>
            <a:endParaRPr lang="en-US" altLang="x-none" sz="1400" b="1" dirty="0">
              <a:solidFill>
                <a:srgbClr val="008000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lvl="0" algn="l" eaLnBrk="1" latinLnBrk="1" hangingPunct="1"/>
            <a:r>
              <a:rPr lang="en-US" altLang="x-none" sz="1400" b="1" dirty="0">
                <a:solidFill>
                  <a:srgbClr val="008000"/>
                </a:solidFill>
                <a:latin typeface="Times New Roman" panose="02020603050405020304"/>
                <a:ea typeface="宋体" panose="02010600030101010101" pitchFamily="2" charset="-122"/>
              </a:rPr>
              <a:t>Ancestor</a:t>
            </a:r>
            <a:endParaRPr lang="en-US" altLang="x-none" sz="1400" b="1" dirty="0">
              <a:solidFill>
                <a:srgbClr val="008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18478" name="Rectangle 124"/>
          <p:cNvSpPr/>
          <p:nvPr/>
        </p:nvSpPr>
        <p:spPr>
          <a:xfrm>
            <a:off x="2806700" y="5572125"/>
            <a:ext cx="10445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457200" lvl="0" indent="-457200" algn="l" eaLnBrk="1" latinLnBrk="1" hangingPunct="1"/>
            <a:r>
              <a:rPr lang="en-US" altLang="x-none" sz="1400" b="1" i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B. rapa</a:t>
            </a:r>
            <a:r>
              <a:rPr lang="en-US" altLang="x-none" sz="14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  <a:endParaRPr lang="en-US" altLang="x-none" sz="1400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marL="457200" lvl="0" indent="-457200" algn="l" eaLnBrk="1" latinLnBrk="1" hangingPunct="1"/>
            <a:r>
              <a:rPr lang="en-US" altLang="x-none" sz="14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(</a:t>
            </a:r>
            <a:r>
              <a:rPr lang="en-US" altLang="x-none" sz="1400" b="1" dirty="0">
                <a:solidFill>
                  <a:srgbClr val="FF0000"/>
                </a:solidFill>
                <a:latin typeface="Times New Roman" panose="02020603050405020304"/>
                <a:ea typeface="Gulim" panose="020B0600000101010101" pitchFamily="2" charset="-127"/>
              </a:rPr>
              <a:t>A, </a:t>
            </a:r>
            <a:r>
              <a:rPr lang="en-US" altLang="x-none" sz="14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n=10)</a:t>
            </a:r>
            <a:endParaRPr lang="en-US" altLang="x-none" sz="1400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18479" name="Rectangle 125"/>
          <p:cNvSpPr/>
          <p:nvPr/>
        </p:nvSpPr>
        <p:spPr>
          <a:xfrm>
            <a:off x="6021388" y="5572125"/>
            <a:ext cx="795337" cy="485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latinLnBrk="1" hangingPunct="1"/>
            <a:r>
              <a:rPr lang="en-US" altLang="x-none" sz="1400" b="1" i="1" dirty="0">
                <a:solidFill>
                  <a:schemeClr val="accent2"/>
                </a:solidFill>
                <a:latin typeface="Times New Roman" panose="02020603050405020304"/>
                <a:ea typeface="宋体" panose="02010600030101010101" pitchFamily="2" charset="-122"/>
              </a:rPr>
              <a:t>B. nigra</a:t>
            </a:r>
            <a:endParaRPr lang="en-US" altLang="x-none" sz="1400" b="1" i="1" dirty="0">
              <a:solidFill>
                <a:schemeClr val="accent2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lvl="0" algn="l" eaLnBrk="1" latinLnBrk="1" hangingPunct="1"/>
            <a:r>
              <a:rPr lang="en-US" altLang="x-none" sz="1400" b="1" dirty="0">
                <a:solidFill>
                  <a:schemeClr val="accent2"/>
                </a:solidFill>
                <a:latin typeface="Times New Roman" panose="02020603050405020304"/>
                <a:ea typeface="宋体" panose="02010600030101010101" pitchFamily="2" charset="-122"/>
              </a:rPr>
              <a:t>(B, n=8)</a:t>
            </a:r>
            <a:endParaRPr lang="en-US" altLang="x-none" sz="1400" b="1" dirty="0">
              <a:solidFill>
                <a:schemeClr val="accent2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18480" name="Rectangle 126"/>
          <p:cNvSpPr/>
          <p:nvPr/>
        </p:nvSpPr>
        <p:spPr>
          <a:xfrm>
            <a:off x="4449763" y="5572125"/>
            <a:ext cx="11684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latinLnBrk="1" hangingPunct="1"/>
            <a:r>
              <a:rPr lang="en-US" altLang="x-none" sz="1400" b="1" i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B. oleracea</a:t>
            </a:r>
            <a:endParaRPr lang="en-US" altLang="x-none" sz="1400" b="1" i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lvl="0" algn="l" eaLnBrk="1" latinLnBrk="1" hangingPunct="1"/>
            <a:r>
              <a:rPr lang="en-US" altLang="x-none" sz="14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(C, n=9)</a:t>
            </a:r>
            <a:endParaRPr lang="en-US" altLang="x-none" sz="1400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grpSp>
        <p:nvGrpSpPr>
          <p:cNvPr id="18481" name="Group 147"/>
          <p:cNvGrpSpPr/>
          <p:nvPr/>
        </p:nvGrpSpPr>
        <p:grpSpPr>
          <a:xfrm>
            <a:off x="3335338" y="3730625"/>
            <a:ext cx="1574800" cy="1281113"/>
            <a:chOff x="0" y="0"/>
            <a:chExt cx="1053" cy="860"/>
          </a:xfrm>
        </p:grpSpPr>
        <p:sp>
          <p:nvSpPr>
            <p:cNvPr id="18482" name="Line 148"/>
            <p:cNvSpPr/>
            <p:nvPr/>
          </p:nvSpPr>
          <p:spPr>
            <a:xfrm flipH="1">
              <a:off x="0" y="0"/>
              <a:ext cx="1053" cy="845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8483" name="Line 149"/>
            <p:cNvSpPr/>
            <p:nvPr/>
          </p:nvSpPr>
          <p:spPr>
            <a:xfrm>
              <a:off x="477" y="462"/>
              <a:ext cx="428" cy="398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headEnd type="none" w="med" len="med"/>
              <a:tailEnd type="stealth" w="lg" len="lg"/>
            </a:ln>
          </p:spPr>
        </p:sp>
      </p:grpSp>
      <p:grpSp>
        <p:nvGrpSpPr>
          <p:cNvPr id="18484" name="Group 158"/>
          <p:cNvGrpSpPr/>
          <p:nvPr/>
        </p:nvGrpSpPr>
        <p:grpSpPr>
          <a:xfrm>
            <a:off x="4049713" y="3729038"/>
            <a:ext cx="2227262" cy="1285875"/>
            <a:chOff x="0" y="0"/>
            <a:chExt cx="1488" cy="864"/>
          </a:xfrm>
        </p:grpSpPr>
        <p:sp>
          <p:nvSpPr>
            <p:cNvPr id="18485" name="Line 159"/>
            <p:cNvSpPr/>
            <p:nvPr/>
          </p:nvSpPr>
          <p:spPr>
            <a:xfrm>
              <a:off x="576" y="0"/>
              <a:ext cx="912" cy="864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8486" name="Line 160"/>
            <p:cNvSpPr/>
            <p:nvPr/>
          </p:nvSpPr>
          <p:spPr>
            <a:xfrm flipV="1">
              <a:off x="0" y="7"/>
              <a:ext cx="563" cy="45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8487" name="Group 173"/>
          <p:cNvGrpSpPr/>
          <p:nvPr/>
        </p:nvGrpSpPr>
        <p:grpSpPr>
          <a:xfrm>
            <a:off x="4618038" y="3276600"/>
            <a:ext cx="646112" cy="396875"/>
            <a:chOff x="0" y="0"/>
            <a:chExt cx="432" cy="192"/>
          </a:xfrm>
        </p:grpSpPr>
        <p:grpSp>
          <p:nvGrpSpPr>
            <p:cNvPr id="18488" name="Group 174"/>
            <p:cNvGrpSpPr/>
            <p:nvPr/>
          </p:nvGrpSpPr>
          <p:grpSpPr>
            <a:xfrm>
              <a:off x="15" y="48"/>
              <a:ext cx="96" cy="96"/>
              <a:chOff x="0" y="0"/>
              <a:chExt cx="197" cy="96"/>
            </a:xfrm>
          </p:grpSpPr>
          <p:sp>
            <p:nvSpPr>
              <p:cNvPr id="18489" name="Line 175"/>
              <p:cNvSpPr/>
              <p:nvPr/>
            </p:nvSpPr>
            <p:spPr>
              <a:xfrm>
                <a:off x="0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90" name="Line 176"/>
              <p:cNvSpPr/>
              <p:nvPr/>
            </p:nvSpPr>
            <p:spPr>
              <a:xfrm>
                <a:off x="96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91" name="Line 177"/>
              <p:cNvSpPr/>
              <p:nvPr/>
            </p:nvSpPr>
            <p:spPr>
              <a:xfrm>
                <a:off x="197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92" name="Line 178"/>
              <p:cNvSpPr/>
              <p:nvPr/>
            </p:nvSpPr>
            <p:spPr>
              <a:xfrm>
                <a:off x="48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93" name="Line 179"/>
              <p:cNvSpPr/>
              <p:nvPr/>
            </p:nvSpPr>
            <p:spPr>
              <a:xfrm>
                <a:off x="144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8494" name="Group 180"/>
            <p:cNvGrpSpPr/>
            <p:nvPr/>
          </p:nvGrpSpPr>
          <p:grpSpPr>
            <a:xfrm>
              <a:off x="159" y="48"/>
              <a:ext cx="96" cy="96"/>
              <a:chOff x="0" y="0"/>
              <a:chExt cx="197" cy="96"/>
            </a:xfrm>
          </p:grpSpPr>
          <p:sp>
            <p:nvSpPr>
              <p:cNvPr id="18495" name="Line 181"/>
              <p:cNvSpPr/>
              <p:nvPr/>
            </p:nvSpPr>
            <p:spPr>
              <a:xfrm>
                <a:off x="0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96" name="Line 182"/>
              <p:cNvSpPr/>
              <p:nvPr/>
            </p:nvSpPr>
            <p:spPr>
              <a:xfrm>
                <a:off x="96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97" name="Line 183"/>
              <p:cNvSpPr/>
              <p:nvPr/>
            </p:nvSpPr>
            <p:spPr>
              <a:xfrm>
                <a:off x="197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98" name="Line 184"/>
              <p:cNvSpPr/>
              <p:nvPr/>
            </p:nvSpPr>
            <p:spPr>
              <a:xfrm>
                <a:off x="48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99" name="Line 185"/>
              <p:cNvSpPr/>
              <p:nvPr/>
            </p:nvSpPr>
            <p:spPr>
              <a:xfrm>
                <a:off x="144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8500" name="Group 186"/>
            <p:cNvGrpSpPr/>
            <p:nvPr/>
          </p:nvGrpSpPr>
          <p:grpSpPr>
            <a:xfrm>
              <a:off x="303" y="48"/>
              <a:ext cx="96" cy="96"/>
              <a:chOff x="0" y="0"/>
              <a:chExt cx="197" cy="96"/>
            </a:xfrm>
          </p:grpSpPr>
          <p:sp>
            <p:nvSpPr>
              <p:cNvPr id="18501" name="Line 187"/>
              <p:cNvSpPr/>
              <p:nvPr/>
            </p:nvSpPr>
            <p:spPr>
              <a:xfrm>
                <a:off x="0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502" name="Line 188"/>
              <p:cNvSpPr/>
              <p:nvPr/>
            </p:nvSpPr>
            <p:spPr>
              <a:xfrm>
                <a:off x="96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503" name="Line 189"/>
              <p:cNvSpPr/>
              <p:nvPr/>
            </p:nvSpPr>
            <p:spPr>
              <a:xfrm>
                <a:off x="197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504" name="Line 190"/>
              <p:cNvSpPr/>
              <p:nvPr/>
            </p:nvSpPr>
            <p:spPr>
              <a:xfrm>
                <a:off x="48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505" name="Line 191"/>
              <p:cNvSpPr/>
              <p:nvPr/>
            </p:nvSpPr>
            <p:spPr>
              <a:xfrm>
                <a:off x="144" y="0"/>
                <a:ext cx="0" cy="96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8506" name="AutoShape 192"/>
            <p:cNvSpPr/>
            <p:nvPr/>
          </p:nvSpPr>
          <p:spPr>
            <a:xfrm>
              <a:off x="0" y="0"/>
              <a:ext cx="432" cy="19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507" name="Rectangle 197"/>
          <p:cNvSpPr/>
          <p:nvPr/>
        </p:nvSpPr>
        <p:spPr>
          <a:xfrm>
            <a:off x="5248275" y="2459038"/>
            <a:ext cx="3038475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1" hangingPunct="1"/>
            <a:r>
              <a:rPr lang="en-US" altLang="x-none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Hexapolyploidization</a:t>
            </a:r>
            <a:endParaRPr lang="en-US" altLang="x-none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lvl="0" algn="l" eaLnBrk="1" latinLnBrk="1" hangingPunct="1"/>
            <a:r>
              <a:rPr lang="en-US" altLang="x-none" sz="1400" b="1" dirty="0">
                <a:solidFill>
                  <a:schemeClr val="accent2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x-none" sz="1200" b="1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(O’neill and Bancroft, 2000; Rana et al. 2004; Lysak et al. 2005; Park et al. 2005)</a:t>
            </a:r>
            <a:endParaRPr lang="en-US" altLang="x-none" sz="1200" b="1" dirty="0">
              <a:solidFill>
                <a:srgbClr val="0000FF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grpSp>
        <p:nvGrpSpPr>
          <p:cNvPr id="18508" name="组合 205"/>
          <p:cNvGrpSpPr/>
          <p:nvPr/>
        </p:nvGrpSpPr>
        <p:grpSpPr>
          <a:xfrm>
            <a:off x="4795838" y="2459038"/>
            <a:ext cx="306387" cy="714375"/>
            <a:chOff x="0" y="0"/>
            <a:chExt cx="306388" cy="714380"/>
          </a:xfrm>
        </p:grpSpPr>
        <p:cxnSp>
          <p:nvCxnSpPr>
            <p:cNvPr id="18509" name="直接箭头连接符 202"/>
            <p:cNvCxnSpPr/>
            <p:nvPr/>
          </p:nvCxnSpPr>
          <p:spPr>
            <a:xfrm rot="5400000">
              <a:off x="-356396" y="356395"/>
              <a:ext cx="714380" cy="1587"/>
            </a:xfrm>
            <a:prstGeom prst="straightConnector1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arrow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</p:cxnSp>
        <p:cxnSp>
          <p:nvCxnSpPr>
            <p:cNvPr id="18510" name="直接箭头连接符 203"/>
            <p:cNvCxnSpPr/>
            <p:nvPr/>
          </p:nvCxnSpPr>
          <p:spPr>
            <a:xfrm rot="5400000">
              <a:off x="-203996" y="356395"/>
              <a:ext cx="714380" cy="1587"/>
            </a:xfrm>
            <a:prstGeom prst="straightConnector1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arrow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</p:cxnSp>
        <p:cxnSp>
          <p:nvCxnSpPr>
            <p:cNvPr id="18511" name="直接箭头连接符 204"/>
            <p:cNvCxnSpPr/>
            <p:nvPr/>
          </p:nvCxnSpPr>
          <p:spPr>
            <a:xfrm rot="5400000">
              <a:off x="-51596" y="356395"/>
              <a:ext cx="714380" cy="1587"/>
            </a:xfrm>
            <a:prstGeom prst="straightConnector1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arrow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</p:cxnSp>
      </p:grpSp>
      <p:grpSp>
        <p:nvGrpSpPr>
          <p:cNvPr id="18512" name="Group 113"/>
          <p:cNvGrpSpPr/>
          <p:nvPr/>
        </p:nvGrpSpPr>
        <p:grpSpPr>
          <a:xfrm>
            <a:off x="1087438" y="4567238"/>
            <a:ext cx="685800" cy="423862"/>
            <a:chOff x="0" y="0"/>
            <a:chExt cx="432" cy="192"/>
          </a:xfrm>
        </p:grpSpPr>
        <p:sp>
          <p:nvSpPr>
            <p:cNvPr id="18513" name="Line 114"/>
            <p:cNvSpPr/>
            <p:nvPr/>
          </p:nvSpPr>
          <p:spPr>
            <a:xfrm>
              <a:off x="96" y="48"/>
              <a:ext cx="0" cy="96"/>
            </a:xfrm>
            <a:prstGeom prst="line">
              <a:avLst/>
            </a:prstGeom>
            <a:ln w="1905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514" name="Line 115"/>
            <p:cNvSpPr/>
            <p:nvPr/>
          </p:nvSpPr>
          <p:spPr>
            <a:xfrm>
              <a:off x="203" y="48"/>
              <a:ext cx="0" cy="96"/>
            </a:xfrm>
            <a:prstGeom prst="line">
              <a:avLst/>
            </a:prstGeom>
            <a:ln w="1905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515" name="Line 116"/>
            <p:cNvSpPr/>
            <p:nvPr/>
          </p:nvSpPr>
          <p:spPr>
            <a:xfrm>
              <a:off x="311" y="48"/>
              <a:ext cx="0" cy="96"/>
            </a:xfrm>
            <a:prstGeom prst="line">
              <a:avLst/>
            </a:prstGeom>
            <a:ln w="1905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516" name="Line 117"/>
            <p:cNvSpPr/>
            <p:nvPr/>
          </p:nvSpPr>
          <p:spPr>
            <a:xfrm>
              <a:off x="149" y="48"/>
              <a:ext cx="0" cy="96"/>
            </a:xfrm>
            <a:prstGeom prst="line">
              <a:avLst/>
            </a:prstGeom>
            <a:ln w="1905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517" name="Line 118"/>
            <p:cNvSpPr/>
            <p:nvPr/>
          </p:nvSpPr>
          <p:spPr>
            <a:xfrm>
              <a:off x="257" y="48"/>
              <a:ext cx="0" cy="96"/>
            </a:xfrm>
            <a:prstGeom prst="line">
              <a:avLst/>
            </a:prstGeom>
            <a:ln w="1905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518" name="AutoShape 119"/>
            <p:cNvSpPr/>
            <p:nvPr/>
          </p:nvSpPr>
          <p:spPr>
            <a:xfrm>
              <a:off x="0" y="0"/>
              <a:ext cx="432" cy="19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519" name="Line 143"/>
          <p:cNvSpPr/>
          <p:nvPr/>
        </p:nvSpPr>
        <p:spPr>
          <a:xfrm flipH="1">
            <a:off x="1598613" y="2357438"/>
            <a:ext cx="2994025" cy="2119312"/>
          </a:xfrm>
          <a:prstGeom prst="line">
            <a:avLst/>
          </a:prstGeom>
          <a:ln w="28575" cap="flat" cmpd="sng">
            <a:solidFill>
              <a:schemeClr val="tx2"/>
            </a:solidFill>
            <a:prstDash val="solid"/>
            <a:headEnd type="none" w="med" len="med"/>
            <a:tailEnd type="stealth" w="lg" len="lg"/>
          </a:ln>
        </p:spPr>
      </p:sp>
      <p:pic>
        <p:nvPicPr>
          <p:cNvPr id="18520" name="Picture 2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863" y="2570163"/>
            <a:ext cx="842962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521" name="Rectangle 120"/>
          <p:cNvSpPr/>
          <p:nvPr/>
        </p:nvSpPr>
        <p:spPr>
          <a:xfrm>
            <a:off x="785813" y="5072063"/>
            <a:ext cx="1257300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latinLnBrk="1" hangingPunct="1"/>
            <a:r>
              <a:rPr lang="en-US" altLang="x-none" sz="1400" b="1" i="1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Arabidopsis </a:t>
            </a:r>
            <a:endParaRPr lang="en-US" altLang="x-none" sz="1400" b="1" i="1" dirty="0">
              <a:solidFill>
                <a:srgbClr val="0000FF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lvl="0" algn="l" eaLnBrk="1" latinLnBrk="1" hangingPunct="1"/>
            <a:r>
              <a:rPr lang="en-US" altLang="x-none" sz="1400" b="1" dirty="0">
                <a:solidFill>
                  <a:srgbClr val="0000FF"/>
                </a:solidFill>
                <a:latin typeface="Times New Roman" panose="02020603050405020304"/>
                <a:ea typeface="宋体" panose="02010600030101010101" pitchFamily="2" charset="-122"/>
              </a:rPr>
              <a:t>(n=5)</a:t>
            </a:r>
            <a:endParaRPr lang="en-US" altLang="x-none" sz="1400" b="1" dirty="0">
              <a:solidFill>
                <a:srgbClr val="0000FF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anchor="ctr"/>
          <a:p>
            <a:pPr defTabSz="914400">
              <a:buNone/>
            </a:pPr>
            <a:r>
              <a:rPr lang="en-US" altLang="x-none" sz="4000" kern="1200" baseline="0" dirty="0">
                <a:latin typeface="Arial" panose="020B0604020202020204" pitchFamily="34" charset="0"/>
                <a:ea typeface="黑体" panose="02010609060101010101" pitchFamily="49" charset="-122"/>
              </a:rPr>
              <a:t>Ancestors of Brassicaceae</a:t>
            </a:r>
            <a:endParaRPr lang="zh-CN" altLang="en-US" sz="4000" kern="1200" baseline="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43011" name="Picture 2"/>
          <p:cNvPicPr>
            <a:picLocks noChangeAspect="1"/>
          </p:cNvPicPr>
          <p:nvPr/>
        </p:nvPicPr>
        <p:blipFill>
          <a:blip r:embed="rId1"/>
          <a:srcRect l="35396" t="11127" b="6528"/>
          <a:stretch>
            <a:fillRect/>
          </a:stretch>
        </p:blipFill>
        <p:spPr>
          <a:xfrm>
            <a:off x="931863" y="4211638"/>
            <a:ext cx="3856037" cy="1954212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43012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6813" y="1171575"/>
            <a:ext cx="2520950" cy="2443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3" name="矩形 6"/>
          <p:cNvSpPr/>
          <p:nvPr/>
        </p:nvSpPr>
        <p:spPr>
          <a:xfrm>
            <a:off x="644525" y="6126163"/>
            <a:ext cx="4286250" cy="261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x-none" sz="11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Terezie and Lysak. 2008. Plant cell. 20: 2559–2570</a:t>
            </a:r>
            <a:endParaRPr lang="zh-CN" altLang="en-US" sz="11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43014" name="Picture 8"/>
          <p:cNvPicPr>
            <a:picLocks noChangeAspect="1"/>
          </p:cNvPicPr>
          <p:nvPr/>
        </p:nvPicPr>
        <p:blipFill>
          <a:blip r:embed="rId3"/>
          <a:srcRect l="9380"/>
          <a:stretch>
            <a:fillRect/>
          </a:stretch>
        </p:blipFill>
        <p:spPr>
          <a:xfrm>
            <a:off x="6383338" y="1000125"/>
            <a:ext cx="2292350" cy="5434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5" name="下箭头 1"/>
          <p:cNvSpPr/>
          <p:nvPr/>
        </p:nvSpPr>
        <p:spPr>
          <a:xfrm>
            <a:off x="7092950" y="3357563"/>
            <a:ext cx="142875" cy="142875"/>
          </a:xfrm>
          <a:prstGeom prst="downArrow">
            <a:avLst>
              <a:gd name="adj1" fmla="val 50000"/>
              <a:gd name="adj2" fmla="val 50000"/>
            </a:avLst>
          </a:prstGeom>
          <a:noFill/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>
            <a:spAutoFit/>
          </a:bodyPr>
          <a:p>
            <a:pPr lvl="0" eaLnBrk="0" hangingPunct="0">
              <a:lnSpc>
                <a:spcPct val="100000"/>
              </a:lnSpc>
            </a:pPr>
            <a:endParaRPr sz="20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3016" name="下箭头 8"/>
          <p:cNvSpPr/>
          <p:nvPr/>
        </p:nvSpPr>
        <p:spPr>
          <a:xfrm>
            <a:off x="7859713" y="3157538"/>
            <a:ext cx="142875" cy="144462"/>
          </a:xfrm>
          <a:prstGeom prst="downArrow">
            <a:avLst>
              <a:gd name="adj1" fmla="val 50000"/>
              <a:gd name="adj2" fmla="val 50663"/>
            </a:avLst>
          </a:prstGeom>
          <a:noFill/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>
            <a:spAutoFit/>
          </a:bodyPr>
          <a:p>
            <a:pPr lvl="0" eaLnBrk="0" hangingPunct="0">
              <a:lnSpc>
                <a:spcPct val="100000"/>
              </a:lnSpc>
            </a:pPr>
            <a:endParaRPr sz="20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3017" name="矩形 2"/>
          <p:cNvSpPr/>
          <p:nvPr/>
        </p:nvSpPr>
        <p:spPr>
          <a:xfrm>
            <a:off x="7707313" y="5229225"/>
            <a:ext cx="358775" cy="1079500"/>
          </a:xfrm>
          <a:prstGeom prst="rect">
            <a:avLst/>
          </a:prstGeom>
          <a:noFill/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>
            <a:spAutoFit/>
          </a:bodyPr>
          <a:p>
            <a:pPr lvl="0" eaLnBrk="0" hangingPunct="0">
              <a:lnSpc>
                <a:spcPct val="100000"/>
              </a:lnSpc>
            </a:pPr>
            <a:endParaRPr sz="20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3018" name="矩形 3"/>
          <p:cNvSpPr/>
          <p:nvPr/>
        </p:nvSpPr>
        <p:spPr>
          <a:xfrm>
            <a:off x="3500438" y="3573463"/>
            <a:ext cx="294322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x-none" sz="1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Genome comparison between saltwater cresses </a:t>
            </a:r>
            <a:endParaRPr lang="zh-CN" altLang="en-US" sz="10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 eaLnBrk="0" hangingPunct="0">
              <a:lnSpc>
                <a:spcPct val="100000"/>
              </a:lnSpc>
            </a:pPr>
            <a:r>
              <a:rPr lang="en-US" altLang="x-none" sz="1000" i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(Thellungiella parvulla) </a:t>
            </a:r>
            <a:r>
              <a:rPr lang="en-US" altLang="x-none" sz="1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and Arabidopsis</a:t>
            </a:r>
            <a:endParaRPr lang="zh-CN" altLang="en-US" sz="10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3019" name="矩形 1"/>
          <p:cNvSpPr/>
          <p:nvPr/>
        </p:nvSpPr>
        <p:spPr>
          <a:xfrm>
            <a:off x="468313" y="3543300"/>
            <a:ext cx="2787650" cy="430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x-none" sz="11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Schranz. 2006. TRENDS in Plant Science. 11: 535-541</a:t>
            </a:r>
            <a:endParaRPr lang="zh-CN" altLang="en-US" sz="11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43020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288" y="1268413"/>
            <a:ext cx="3103562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1"/>
          <p:cNvSpPr>
            <a:spLocks noGrp="1"/>
          </p:cNvSpPr>
          <p:nvPr>
            <p:ph type="title"/>
          </p:nvPr>
        </p:nvSpPr>
        <p:spPr>
          <a:xfrm>
            <a:off x="0" y="-25400"/>
            <a:ext cx="9144000" cy="1222375"/>
          </a:xfrm>
        </p:spPr>
        <p:txBody>
          <a:bodyPr anchor="ctr"/>
          <a:p>
            <a:pPr algn="ctr">
              <a:buNone/>
            </a:pPr>
            <a:r>
              <a:rPr lang="zh-CN" altLang="en-US" sz="3600" b="1" kern="1200" baseline="0" dirty="0" smtClean="0">
                <a:solidFill>
                  <a:srgbClr val="0070C0"/>
                </a:solidFill>
              </a:rPr>
              <a:t>Ancestral Karyotype (24 blocks)</a:t>
            </a:r>
            <a:endParaRPr lang="zh-CN" altLang="en-US" sz="3600" b="1" kern="1200" baseline="0" dirty="0" smtClean="0">
              <a:solidFill>
                <a:srgbClr val="0070C0"/>
              </a:solidFill>
            </a:endParaRPr>
          </a:p>
        </p:txBody>
      </p:sp>
      <p:pic>
        <p:nvPicPr>
          <p:cNvPr id="3481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9850" y="2643188"/>
            <a:ext cx="5078413" cy="3519487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3482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57313"/>
            <a:ext cx="3267075" cy="2214562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Box 6"/>
          <p:cNvSpPr txBox="1"/>
          <p:nvPr/>
        </p:nvSpPr>
        <p:spPr>
          <a:xfrm>
            <a:off x="1785938" y="4143375"/>
            <a:ext cx="5143500" cy="1354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1" hangingPunct="1"/>
            <a:r>
              <a:rPr lang="zh-CN" altLang="en-US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物种</a:t>
            </a:r>
            <a:r>
              <a:rPr lang="en-US" altLang="x-none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	</a:t>
            </a:r>
            <a:r>
              <a:rPr lang="zh-CN" altLang="en-US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总基因数</a:t>
            </a:r>
            <a:r>
              <a:rPr lang="en-US" altLang="x-none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zh-CN" altLang="en-US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线性基因数</a:t>
            </a:r>
            <a:endParaRPr lang="en-US" altLang="x-none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just" eaLnBrk="1" hangingPunct="1"/>
            <a:endParaRPr lang="en-US" altLang="x-none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just" eaLnBrk="1" hangingPunct="1"/>
            <a:r>
              <a:rPr lang="en-US" altLang="x-none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x-none" b="1" i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B. rapa: 	</a:t>
            </a:r>
            <a:r>
              <a:rPr lang="en-US" altLang="x-none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38,161 		29,532</a:t>
            </a:r>
            <a:endParaRPr lang="en-US" altLang="x-none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just" eaLnBrk="1" hangingPunct="1"/>
            <a:r>
              <a:rPr lang="en-US" altLang="x-none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x-none" i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x-none" b="1" i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A. thaliana:   	</a:t>
            </a:r>
            <a:r>
              <a:rPr lang="en-US" altLang="x-none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24,729		18,385</a:t>
            </a:r>
            <a:r>
              <a:rPr lang="en-US" altLang="x-none" sz="2800" i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endParaRPr lang="en-US" altLang="x-none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3" name="标题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vert="horz" wrap="square" anchor="ctr"/>
          <a:p>
            <a:pPr lvl="0" algn="ctr"/>
            <a:r>
              <a:rPr lang="zh-CN" altLang="en-US" sz="3600" b="1" dirty="0" smtClean="0">
                <a:solidFill>
                  <a:srgbClr val="0070C0"/>
                </a:solidFill>
              </a:rPr>
              <a:t>白菜与拟南芥基因的线性比对</a:t>
            </a:r>
            <a:endParaRPr lang="zh-CN" altLang="en-US" sz="3600" b="1" dirty="0" smtClean="0">
              <a:solidFill>
                <a:srgbClr val="0070C0"/>
              </a:solidFill>
            </a:endParaRPr>
          </a:p>
        </p:txBody>
      </p:sp>
      <p:grpSp>
        <p:nvGrpSpPr>
          <p:cNvPr id="30724" name="组合 135"/>
          <p:cNvGrpSpPr/>
          <p:nvPr/>
        </p:nvGrpSpPr>
        <p:grpSpPr>
          <a:xfrm>
            <a:off x="1428750" y="2071688"/>
            <a:ext cx="6072188" cy="1370012"/>
            <a:chOff x="0" y="0"/>
            <a:chExt cx="6072187" cy="1370012"/>
          </a:xfrm>
        </p:grpSpPr>
        <p:cxnSp>
          <p:nvCxnSpPr>
            <p:cNvPr id="30725" name="直接箭头连接符 10"/>
            <p:cNvCxnSpPr/>
            <p:nvPr/>
          </p:nvCxnSpPr>
          <p:spPr>
            <a:xfrm>
              <a:off x="866775" y="1049337"/>
              <a:ext cx="5205412" cy="1588"/>
            </a:xfrm>
            <a:prstGeom prst="straightConnector1">
              <a:avLst/>
            </a:prstGeom>
            <a:ln w="9525" cap="flat" cmpd="sng">
              <a:solidFill>
                <a:srgbClr val="BFBFBF"/>
              </a:solidFill>
              <a:prstDash val="solid"/>
              <a:headEnd type="none" w="med" len="med"/>
              <a:tailEnd type="arrow" w="med" len="med"/>
            </a:ln>
          </p:spPr>
        </p:cxnSp>
        <p:grpSp>
          <p:nvGrpSpPr>
            <p:cNvPr id="30726" name="五边形 11"/>
            <p:cNvGrpSpPr/>
            <p:nvPr/>
          </p:nvGrpSpPr>
          <p:grpSpPr>
            <a:xfrm>
              <a:off x="3271265" y="988504"/>
              <a:ext cx="262128" cy="128016"/>
              <a:chOff x="0" y="0"/>
              <a:chExt cx="262128" cy="128016"/>
            </a:xfrm>
          </p:grpSpPr>
          <p:pic>
            <p:nvPicPr>
              <p:cNvPr id="30727" name="五边形 11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262128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28" name="文本框 30727"/>
              <p:cNvSpPr txBox="1"/>
              <p:nvPr/>
            </p:nvSpPr>
            <p:spPr>
              <a:xfrm>
                <a:off x="16282" y="15868"/>
                <a:ext cx="205475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cxnSp>
          <p:nvCxnSpPr>
            <p:cNvPr id="30729" name="直接箭头连接符 12"/>
            <p:cNvCxnSpPr/>
            <p:nvPr/>
          </p:nvCxnSpPr>
          <p:spPr>
            <a:xfrm>
              <a:off x="866775" y="319087"/>
              <a:ext cx="5205412" cy="1588"/>
            </a:xfrm>
            <a:prstGeom prst="straightConnector1">
              <a:avLst/>
            </a:prstGeom>
            <a:ln w="9525" cap="flat" cmpd="sng">
              <a:solidFill>
                <a:srgbClr val="161645"/>
              </a:solidFill>
              <a:prstDash val="solid"/>
              <a:headEnd type="none" w="med" len="med"/>
              <a:tailEnd type="arrow" w="med" len="med"/>
            </a:ln>
          </p:spPr>
        </p:cxnSp>
        <p:grpSp>
          <p:nvGrpSpPr>
            <p:cNvPr id="30730" name="五边形 13"/>
            <p:cNvGrpSpPr/>
            <p:nvPr/>
          </p:nvGrpSpPr>
          <p:grpSpPr>
            <a:xfrm>
              <a:off x="3271265" y="256984"/>
              <a:ext cx="262128" cy="128016"/>
              <a:chOff x="0" y="0"/>
              <a:chExt cx="262128" cy="128016"/>
            </a:xfrm>
          </p:grpSpPr>
          <p:pic>
            <p:nvPicPr>
              <p:cNvPr id="30731" name="五边形 13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262128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32" name="文本框 30731"/>
              <p:cNvSpPr txBox="1"/>
              <p:nvPr/>
            </p:nvSpPr>
            <p:spPr>
              <a:xfrm>
                <a:off x="16282" y="16936"/>
                <a:ext cx="205475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33" name="五边形 14"/>
            <p:cNvGrpSpPr/>
            <p:nvPr/>
          </p:nvGrpSpPr>
          <p:grpSpPr>
            <a:xfrm>
              <a:off x="2765298" y="988504"/>
              <a:ext cx="152400" cy="128016"/>
              <a:chOff x="0" y="0"/>
              <a:chExt cx="152400" cy="128016"/>
            </a:xfrm>
          </p:grpSpPr>
          <p:pic>
            <p:nvPicPr>
              <p:cNvPr id="30734" name="五边形 1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152400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35" name="文本框 30734"/>
              <p:cNvSpPr txBox="1"/>
              <p:nvPr/>
            </p:nvSpPr>
            <p:spPr>
              <a:xfrm>
                <a:off x="19985" y="15868"/>
                <a:ext cx="9222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36" name="五边形 15"/>
            <p:cNvGrpSpPr/>
            <p:nvPr/>
          </p:nvGrpSpPr>
          <p:grpSpPr>
            <a:xfrm>
              <a:off x="2515362" y="988504"/>
              <a:ext cx="152400" cy="128016"/>
              <a:chOff x="0" y="0"/>
              <a:chExt cx="152400" cy="128016"/>
            </a:xfrm>
          </p:grpSpPr>
          <p:pic>
            <p:nvPicPr>
              <p:cNvPr id="30737" name="五边形 1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152400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38" name="文本框 30737"/>
              <p:cNvSpPr txBox="1"/>
              <p:nvPr/>
            </p:nvSpPr>
            <p:spPr>
              <a:xfrm>
                <a:off x="17891" y="15868"/>
                <a:ext cx="9222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39" name="五边形 16"/>
            <p:cNvGrpSpPr/>
            <p:nvPr/>
          </p:nvGrpSpPr>
          <p:grpSpPr>
            <a:xfrm>
              <a:off x="2173986" y="988504"/>
              <a:ext cx="152400" cy="128016"/>
              <a:chOff x="0" y="0"/>
              <a:chExt cx="152400" cy="128016"/>
            </a:xfrm>
          </p:grpSpPr>
          <p:pic>
            <p:nvPicPr>
              <p:cNvPr id="30740" name="五边形 16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152400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41" name="文本框 30740"/>
              <p:cNvSpPr txBox="1"/>
              <p:nvPr/>
            </p:nvSpPr>
            <p:spPr>
              <a:xfrm>
                <a:off x="17712" y="15868"/>
                <a:ext cx="9222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42" name="五边形 17"/>
            <p:cNvGrpSpPr/>
            <p:nvPr/>
          </p:nvGrpSpPr>
          <p:grpSpPr>
            <a:xfrm>
              <a:off x="1716786" y="988504"/>
              <a:ext cx="152400" cy="128016"/>
              <a:chOff x="0" y="0"/>
              <a:chExt cx="152400" cy="128016"/>
            </a:xfrm>
          </p:grpSpPr>
          <p:pic>
            <p:nvPicPr>
              <p:cNvPr id="30743" name="五边形 1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152400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44" name="文本框 30743"/>
              <p:cNvSpPr txBox="1"/>
              <p:nvPr/>
            </p:nvSpPr>
            <p:spPr>
              <a:xfrm>
                <a:off x="18308" y="15868"/>
                <a:ext cx="9222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45" name="五边形 18"/>
            <p:cNvGrpSpPr/>
            <p:nvPr/>
          </p:nvGrpSpPr>
          <p:grpSpPr>
            <a:xfrm>
              <a:off x="1442466" y="988504"/>
              <a:ext cx="152400" cy="128016"/>
              <a:chOff x="0" y="0"/>
              <a:chExt cx="152400" cy="128016"/>
            </a:xfrm>
          </p:grpSpPr>
          <p:pic>
            <p:nvPicPr>
              <p:cNvPr id="30746" name="五边形 18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152400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47" name="文本框 30746"/>
              <p:cNvSpPr txBox="1"/>
              <p:nvPr/>
            </p:nvSpPr>
            <p:spPr>
              <a:xfrm>
                <a:off x="18666" y="15868"/>
                <a:ext cx="9222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48" name="五边形 19"/>
            <p:cNvGrpSpPr/>
            <p:nvPr/>
          </p:nvGrpSpPr>
          <p:grpSpPr>
            <a:xfrm>
              <a:off x="5343905" y="988504"/>
              <a:ext cx="152400" cy="128016"/>
              <a:chOff x="0" y="0"/>
              <a:chExt cx="152400" cy="128016"/>
            </a:xfrm>
          </p:grpSpPr>
          <p:pic>
            <p:nvPicPr>
              <p:cNvPr id="30749" name="五边形 19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152400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50" name="文本框 30749"/>
              <p:cNvSpPr txBox="1"/>
              <p:nvPr/>
            </p:nvSpPr>
            <p:spPr>
              <a:xfrm>
                <a:off x="20291" y="15868"/>
                <a:ext cx="9222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51" name="五边形 20"/>
            <p:cNvGrpSpPr/>
            <p:nvPr/>
          </p:nvGrpSpPr>
          <p:grpSpPr>
            <a:xfrm>
              <a:off x="5093969" y="988504"/>
              <a:ext cx="152400" cy="128016"/>
              <a:chOff x="0" y="0"/>
              <a:chExt cx="152400" cy="128016"/>
            </a:xfrm>
          </p:grpSpPr>
          <p:pic>
            <p:nvPicPr>
              <p:cNvPr id="30752" name="五边形 20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152400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53" name="文本框 30752"/>
              <p:cNvSpPr txBox="1"/>
              <p:nvPr/>
            </p:nvSpPr>
            <p:spPr>
              <a:xfrm>
                <a:off x="18197" y="15868"/>
                <a:ext cx="9222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54" name="五边形 21"/>
            <p:cNvGrpSpPr/>
            <p:nvPr/>
          </p:nvGrpSpPr>
          <p:grpSpPr>
            <a:xfrm>
              <a:off x="4502657" y="988504"/>
              <a:ext cx="152400" cy="128016"/>
              <a:chOff x="0" y="0"/>
              <a:chExt cx="152400" cy="128016"/>
            </a:xfrm>
          </p:grpSpPr>
          <p:pic>
            <p:nvPicPr>
              <p:cNvPr id="30755" name="五边形 2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152400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56" name="文本框 30755"/>
              <p:cNvSpPr txBox="1"/>
              <p:nvPr/>
            </p:nvSpPr>
            <p:spPr>
              <a:xfrm>
                <a:off x="17720" y="15868"/>
                <a:ext cx="9222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57" name="五边形 22"/>
            <p:cNvGrpSpPr/>
            <p:nvPr/>
          </p:nvGrpSpPr>
          <p:grpSpPr>
            <a:xfrm>
              <a:off x="4228337" y="988504"/>
              <a:ext cx="152400" cy="128016"/>
              <a:chOff x="0" y="0"/>
              <a:chExt cx="152400" cy="128016"/>
            </a:xfrm>
          </p:grpSpPr>
          <p:pic>
            <p:nvPicPr>
              <p:cNvPr id="30758" name="五边形 2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152400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59" name="文本框 30758"/>
              <p:cNvSpPr txBox="1"/>
              <p:nvPr/>
            </p:nvSpPr>
            <p:spPr>
              <a:xfrm>
                <a:off x="18078" y="15868"/>
                <a:ext cx="9222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60" name="五边形 23"/>
            <p:cNvGrpSpPr/>
            <p:nvPr/>
          </p:nvGrpSpPr>
          <p:grpSpPr>
            <a:xfrm>
              <a:off x="3862577" y="988504"/>
              <a:ext cx="152400" cy="128016"/>
              <a:chOff x="0" y="0"/>
              <a:chExt cx="152400" cy="128016"/>
            </a:xfrm>
          </p:grpSpPr>
          <p:pic>
            <p:nvPicPr>
              <p:cNvPr id="30761" name="五边形 2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152400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62" name="文本框 30761"/>
              <p:cNvSpPr txBox="1"/>
              <p:nvPr/>
            </p:nvSpPr>
            <p:spPr>
              <a:xfrm>
                <a:off x="18555" y="15868"/>
                <a:ext cx="9222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63" name="五边形 24"/>
            <p:cNvGrpSpPr/>
            <p:nvPr/>
          </p:nvGrpSpPr>
          <p:grpSpPr>
            <a:xfrm>
              <a:off x="2582418" y="256984"/>
              <a:ext cx="128016" cy="128016"/>
              <a:chOff x="0" y="0"/>
              <a:chExt cx="128016" cy="128016"/>
            </a:xfrm>
          </p:grpSpPr>
          <p:pic>
            <p:nvPicPr>
              <p:cNvPr id="30764" name="五边形 2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65" name="文本框 30764"/>
              <p:cNvSpPr txBox="1"/>
              <p:nvPr/>
            </p:nvSpPr>
            <p:spPr>
              <a:xfrm>
                <a:off x="20223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66" name="五边形 25"/>
            <p:cNvGrpSpPr/>
            <p:nvPr/>
          </p:nvGrpSpPr>
          <p:grpSpPr>
            <a:xfrm>
              <a:off x="2448306" y="256984"/>
              <a:ext cx="128016" cy="128016"/>
              <a:chOff x="0" y="0"/>
              <a:chExt cx="128016" cy="128016"/>
            </a:xfrm>
          </p:grpSpPr>
          <p:pic>
            <p:nvPicPr>
              <p:cNvPr id="30767" name="五边形 2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68" name="文本框 30767"/>
              <p:cNvSpPr txBox="1"/>
              <p:nvPr/>
            </p:nvSpPr>
            <p:spPr>
              <a:xfrm>
                <a:off x="16636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69" name="五边形 26"/>
            <p:cNvGrpSpPr/>
            <p:nvPr/>
          </p:nvGrpSpPr>
          <p:grpSpPr>
            <a:xfrm>
              <a:off x="2173986" y="256984"/>
              <a:ext cx="128016" cy="128016"/>
              <a:chOff x="0" y="0"/>
              <a:chExt cx="128016" cy="128016"/>
            </a:xfrm>
          </p:grpSpPr>
          <p:pic>
            <p:nvPicPr>
              <p:cNvPr id="30770" name="五边形 2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71" name="文本框 30770"/>
              <p:cNvSpPr txBox="1"/>
              <p:nvPr/>
            </p:nvSpPr>
            <p:spPr>
              <a:xfrm>
                <a:off x="17712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72" name="五边形 27"/>
            <p:cNvGrpSpPr/>
            <p:nvPr/>
          </p:nvGrpSpPr>
          <p:grpSpPr>
            <a:xfrm>
              <a:off x="2033778" y="256984"/>
              <a:ext cx="128016" cy="128016"/>
              <a:chOff x="0" y="0"/>
              <a:chExt cx="128016" cy="128016"/>
            </a:xfrm>
          </p:grpSpPr>
          <p:pic>
            <p:nvPicPr>
              <p:cNvPr id="30773" name="五边形 2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74" name="文本框 30773"/>
              <p:cNvSpPr txBox="1"/>
              <p:nvPr/>
            </p:nvSpPr>
            <p:spPr>
              <a:xfrm>
                <a:off x="20220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75" name="五边形 28"/>
            <p:cNvGrpSpPr/>
            <p:nvPr/>
          </p:nvGrpSpPr>
          <p:grpSpPr>
            <a:xfrm>
              <a:off x="1716786" y="256984"/>
              <a:ext cx="128016" cy="128016"/>
              <a:chOff x="0" y="0"/>
              <a:chExt cx="128016" cy="128016"/>
            </a:xfrm>
          </p:grpSpPr>
          <p:pic>
            <p:nvPicPr>
              <p:cNvPr id="30776" name="五边形 2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77" name="文本框 30776"/>
              <p:cNvSpPr txBox="1"/>
              <p:nvPr/>
            </p:nvSpPr>
            <p:spPr>
              <a:xfrm>
                <a:off x="18308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78" name="五边形 29"/>
            <p:cNvGrpSpPr/>
            <p:nvPr/>
          </p:nvGrpSpPr>
          <p:grpSpPr>
            <a:xfrm>
              <a:off x="1533906" y="256984"/>
              <a:ext cx="128016" cy="128016"/>
              <a:chOff x="0" y="0"/>
              <a:chExt cx="128016" cy="128016"/>
            </a:xfrm>
          </p:grpSpPr>
          <p:pic>
            <p:nvPicPr>
              <p:cNvPr id="30779" name="五边形 2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80" name="文本框 30779"/>
              <p:cNvSpPr txBox="1"/>
              <p:nvPr/>
            </p:nvSpPr>
            <p:spPr>
              <a:xfrm>
                <a:off x="18547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81" name="五边形 30"/>
            <p:cNvGrpSpPr/>
            <p:nvPr/>
          </p:nvGrpSpPr>
          <p:grpSpPr>
            <a:xfrm>
              <a:off x="1351026" y="256984"/>
              <a:ext cx="128016" cy="128016"/>
              <a:chOff x="0" y="0"/>
              <a:chExt cx="128016" cy="128016"/>
            </a:xfrm>
          </p:grpSpPr>
          <p:pic>
            <p:nvPicPr>
              <p:cNvPr id="30782" name="五边形 3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83" name="文本框 30782"/>
              <p:cNvSpPr txBox="1"/>
              <p:nvPr/>
            </p:nvSpPr>
            <p:spPr>
              <a:xfrm>
                <a:off x="18785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84" name="五边形 31"/>
            <p:cNvGrpSpPr/>
            <p:nvPr/>
          </p:nvGrpSpPr>
          <p:grpSpPr>
            <a:xfrm>
              <a:off x="1216914" y="256984"/>
              <a:ext cx="128016" cy="128016"/>
              <a:chOff x="0" y="0"/>
              <a:chExt cx="128016" cy="128016"/>
            </a:xfrm>
          </p:grpSpPr>
          <p:pic>
            <p:nvPicPr>
              <p:cNvPr id="30785" name="五边形 3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86" name="文本框 30785"/>
              <p:cNvSpPr txBox="1"/>
              <p:nvPr/>
            </p:nvSpPr>
            <p:spPr>
              <a:xfrm>
                <a:off x="15916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87" name="五边形 32"/>
            <p:cNvGrpSpPr/>
            <p:nvPr/>
          </p:nvGrpSpPr>
          <p:grpSpPr>
            <a:xfrm>
              <a:off x="2996946" y="256984"/>
              <a:ext cx="128016" cy="128016"/>
              <a:chOff x="0" y="0"/>
              <a:chExt cx="128016" cy="128016"/>
            </a:xfrm>
          </p:grpSpPr>
          <p:pic>
            <p:nvPicPr>
              <p:cNvPr id="30788" name="五边形 3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89" name="文本框 30788"/>
              <p:cNvSpPr txBox="1"/>
              <p:nvPr/>
            </p:nvSpPr>
            <p:spPr>
              <a:xfrm>
                <a:off x="15920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90" name="五边形 33"/>
            <p:cNvGrpSpPr/>
            <p:nvPr/>
          </p:nvGrpSpPr>
          <p:grpSpPr>
            <a:xfrm>
              <a:off x="5185409" y="256984"/>
              <a:ext cx="128016" cy="128016"/>
              <a:chOff x="0" y="0"/>
              <a:chExt cx="128016" cy="128016"/>
            </a:xfrm>
          </p:grpSpPr>
          <p:pic>
            <p:nvPicPr>
              <p:cNvPr id="30791" name="五边形 3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92" name="文本框 30791"/>
              <p:cNvSpPr txBox="1"/>
              <p:nvPr/>
            </p:nvSpPr>
            <p:spPr>
              <a:xfrm>
                <a:off x="19155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93" name="五边形 34"/>
            <p:cNvGrpSpPr/>
            <p:nvPr/>
          </p:nvGrpSpPr>
          <p:grpSpPr>
            <a:xfrm>
              <a:off x="4911089" y="256984"/>
              <a:ext cx="128016" cy="128016"/>
              <a:chOff x="0" y="0"/>
              <a:chExt cx="128016" cy="128016"/>
            </a:xfrm>
          </p:grpSpPr>
          <p:pic>
            <p:nvPicPr>
              <p:cNvPr id="30794" name="五边形 3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95" name="文本框 30794"/>
              <p:cNvSpPr txBox="1"/>
              <p:nvPr/>
            </p:nvSpPr>
            <p:spPr>
              <a:xfrm>
                <a:off x="19513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96" name="五边形 35"/>
            <p:cNvGrpSpPr/>
            <p:nvPr/>
          </p:nvGrpSpPr>
          <p:grpSpPr>
            <a:xfrm>
              <a:off x="4636769" y="256984"/>
              <a:ext cx="128016" cy="128016"/>
              <a:chOff x="0" y="0"/>
              <a:chExt cx="128016" cy="128016"/>
            </a:xfrm>
          </p:grpSpPr>
          <p:pic>
            <p:nvPicPr>
              <p:cNvPr id="30797" name="五边形 3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98" name="文本框 30797"/>
              <p:cNvSpPr txBox="1"/>
              <p:nvPr/>
            </p:nvSpPr>
            <p:spPr>
              <a:xfrm>
                <a:off x="20589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799" name="五边形 36"/>
            <p:cNvGrpSpPr/>
            <p:nvPr/>
          </p:nvGrpSpPr>
          <p:grpSpPr>
            <a:xfrm>
              <a:off x="4502657" y="256984"/>
              <a:ext cx="128016" cy="128016"/>
              <a:chOff x="0" y="0"/>
              <a:chExt cx="128016" cy="128016"/>
            </a:xfrm>
          </p:grpSpPr>
          <p:pic>
            <p:nvPicPr>
              <p:cNvPr id="30800" name="五边形 3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801" name="文本框 30800"/>
              <p:cNvSpPr txBox="1"/>
              <p:nvPr/>
            </p:nvSpPr>
            <p:spPr>
              <a:xfrm>
                <a:off x="17001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802" name="五边形 37"/>
            <p:cNvGrpSpPr/>
            <p:nvPr/>
          </p:nvGrpSpPr>
          <p:grpSpPr>
            <a:xfrm>
              <a:off x="4179569" y="256984"/>
              <a:ext cx="128016" cy="128016"/>
              <a:chOff x="0" y="0"/>
              <a:chExt cx="128016" cy="128016"/>
            </a:xfrm>
          </p:grpSpPr>
          <p:pic>
            <p:nvPicPr>
              <p:cNvPr id="30803" name="五边形 3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804" name="文本框 30803"/>
              <p:cNvSpPr txBox="1"/>
              <p:nvPr/>
            </p:nvSpPr>
            <p:spPr>
              <a:xfrm>
                <a:off x="20467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805" name="五边形 38"/>
            <p:cNvGrpSpPr/>
            <p:nvPr/>
          </p:nvGrpSpPr>
          <p:grpSpPr>
            <a:xfrm>
              <a:off x="4045457" y="256984"/>
              <a:ext cx="128016" cy="128016"/>
              <a:chOff x="0" y="0"/>
              <a:chExt cx="128016" cy="128016"/>
            </a:xfrm>
          </p:grpSpPr>
          <p:pic>
            <p:nvPicPr>
              <p:cNvPr id="30806" name="五边形 3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807" name="文本框 30806"/>
              <p:cNvSpPr txBox="1"/>
              <p:nvPr/>
            </p:nvSpPr>
            <p:spPr>
              <a:xfrm>
                <a:off x="17598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808" name="五边形 39"/>
            <p:cNvGrpSpPr/>
            <p:nvPr/>
          </p:nvGrpSpPr>
          <p:grpSpPr>
            <a:xfrm>
              <a:off x="3905249" y="256984"/>
              <a:ext cx="128016" cy="128016"/>
              <a:chOff x="0" y="0"/>
              <a:chExt cx="128016" cy="128016"/>
            </a:xfrm>
          </p:grpSpPr>
          <p:pic>
            <p:nvPicPr>
              <p:cNvPr id="30809" name="五边形 3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810" name="文本框 30809"/>
              <p:cNvSpPr txBox="1"/>
              <p:nvPr/>
            </p:nvSpPr>
            <p:spPr>
              <a:xfrm>
                <a:off x="20106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811" name="五边形 40"/>
            <p:cNvGrpSpPr/>
            <p:nvPr/>
          </p:nvGrpSpPr>
          <p:grpSpPr>
            <a:xfrm>
              <a:off x="3722369" y="256984"/>
              <a:ext cx="134112" cy="128016"/>
              <a:chOff x="0" y="0"/>
              <a:chExt cx="134112" cy="128016"/>
            </a:xfrm>
          </p:grpSpPr>
          <p:pic>
            <p:nvPicPr>
              <p:cNvPr id="30812" name="五边形 40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134112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813" name="文本框 30812"/>
              <p:cNvSpPr txBox="1"/>
              <p:nvPr/>
            </p:nvSpPr>
            <p:spPr>
              <a:xfrm>
                <a:off x="21063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814" name="五边形 41"/>
            <p:cNvGrpSpPr/>
            <p:nvPr/>
          </p:nvGrpSpPr>
          <p:grpSpPr>
            <a:xfrm>
              <a:off x="5459729" y="256984"/>
              <a:ext cx="128016" cy="128016"/>
              <a:chOff x="0" y="0"/>
              <a:chExt cx="128016" cy="128016"/>
            </a:xfrm>
          </p:grpSpPr>
          <p:pic>
            <p:nvPicPr>
              <p:cNvPr id="30815" name="五边形 4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816" name="文本框 30815"/>
              <p:cNvSpPr txBox="1"/>
              <p:nvPr/>
            </p:nvSpPr>
            <p:spPr>
              <a:xfrm>
                <a:off x="18797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817" name="五边形 42"/>
            <p:cNvGrpSpPr/>
            <p:nvPr/>
          </p:nvGrpSpPr>
          <p:grpSpPr>
            <a:xfrm>
              <a:off x="2814066" y="256984"/>
              <a:ext cx="128016" cy="128016"/>
              <a:chOff x="0" y="0"/>
              <a:chExt cx="128016" cy="128016"/>
            </a:xfrm>
          </p:grpSpPr>
          <p:pic>
            <p:nvPicPr>
              <p:cNvPr id="30818" name="五边形 4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819" name="文本框 30818"/>
              <p:cNvSpPr txBox="1"/>
              <p:nvPr/>
            </p:nvSpPr>
            <p:spPr>
              <a:xfrm>
                <a:off x="16877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820" name="五边形 43"/>
            <p:cNvGrpSpPr/>
            <p:nvPr/>
          </p:nvGrpSpPr>
          <p:grpSpPr>
            <a:xfrm>
              <a:off x="5642609" y="256984"/>
              <a:ext cx="128016" cy="128016"/>
              <a:chOff x="0" y="0"/>
              <a:chExt cx="128016" cy="128016"/>
            </a:xfrm>
          </p:grpSpPr>
          <p:pic>
            <p:nvPicPr>
              <p:cNvPr id="30821" name="五边形 4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28016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822" name="文本框 30821"/>
              <p:cNvSpPr txBox="1"/>
              <p:nvPr/>
            </p:nvSpPr>
            <p:spPr>
              <a:xfrm>
                <a:off x="18559" y="16936"/>
                <a:ext cx="6921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823" name="五边形 44"/>
            <p:cNvGrpSpPr/>
            <p:nvPr/>
          </p:nvGrpSpPr>
          <p:grpSpPr>
            <a:xfrm>
              <a:off x="1966722" y="988504"/>
              <a:ext cx="152400" cy="128016"/>
              <a:chOff x="0" y="0"/>
              <a:chExt cx="152400" cy="128016"/>
            </a:xfrm>
          </p:grpSpPr>
          <p:pic>
            <p:nvPicPr>
              <p:cNvPr id="30824" name="五边形 4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152400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825" name="文本框 30824"/>
              <p:cNvSpPr txBox="1"/>
              <p:nvPr/>
            </p:nvSpPr>
            <p:spPr>
              <a:xfrm>
                <a:off x="17982" y="15868"/>
                <a:ext cx="9222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826" name="五边形 45"/>
            <p:cNvGrpSpPr/>
            <p:nvPr/>
          </p:nvGrpSpPr>
          <p:grpSpPr>
            <a:xfrm>
              <a:off x="4795265" y="988504"/>
              <a:ext cx="152400" cy="128016"/>
              <a:chOff x="0" y="0"/>
              <a:chExt cx="152400" cy="128016"/>
            </a:xfrm>
          </p:grpSpPr>
          <p:pic>
            <p:nvPicPr>
              <p:cNvPr id="30827" name="五边形 4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152400" cy="128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828" name="文本框 30827"/>
              <p:cNvSpPr txBox="1"/>
              <p:nvPr/>
            </p:nvSpPr>
            <p:spPr>
              <a:xfrm>
                <a:off x="21006" y="15868"/>
                <a:ext cx="92222" cy="9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sz="700" dirty="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cxnSp>
          <p:nvCxnSpPr>
            <p:cNvPr id="30829" name="直接箭头连接符 46"/>
            <p:cNvCxnSpPr/>
            <p:nvPr/>
          </p:nvCxnSpPr>
          <p:spPr>
            <a:xfrm rot="5400000" flipH="1" flipV="1">
              <a:off x="3059112" y="684212"/>
              <a:ext cx="639762" cy="1588"/>
            </a:xfrm>
            <a:prstGeom prst="straightConnector1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30830" name="直接箭头连接符 47"/>
            <p:cNvCxnSpPr/>
            <p:nvPr/>
          </p:nvCxnSpPr>
          <p:spPr>
            <a:xfrm rot="5400000" flipH="1" flipV="1">
              <a:off x="2516980" y="667542"/>
              <a:ext cx="639762" cy="34925"/>
            </a:xfrm>
            <a:prstGeom prst="straightConnector1">
              <a:avLst/>
            </a:prstGeom>
            <a:ln w="19050" cap="flat" cmpd="sng">
              <a:solidFill>
                <a:srgbClr val="0070C0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30831" name="直接箭头连接符 48"/>
            <p:cNvCxnSpPr/>
            <p:nvPr/>
          </p:nvCxnSpPr>
          <p:spPr>
            <a:xfrm rot="-5400000" flipV="1">
              <a:off x="2208213" y="644525"/>
              <a:ext cx="639762" cy="80962"/>
            </a:xfrm>
            <a:prstGeom prst="straightConnector1">
              <a:avLst/>
            </a:prstGeom>
            <a:ln w="19050" cap="flat" cmpd="sng">
              <a:solidFill>
                <a:srgbClr val="0070C0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30832" name="直接箭头连接符 49"/>
            <p:cNvCxnSpPr/>
            <p:nvPr/>
          </p:nvCxnSpPr>
          <p:spPr>
            <a:xfrm rot="5400000" flipH="1" flipV="1">
              <a:off x="2002630" y="381792"/>
              <a:ext cx="639762" cy="606425"/>
            </a:xfrm>
            <a:prstGeom prst="straightConnector1">
              <a:avLst/>
            </a:prstGeom>
            <a:ln w="19050" cap="flat" cmpd="sng">
              <a:solidFill>
                <a:srgbClr val="0070C0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30833" name="直接箭头连接符 50"/>
            <p:cNvCxnSpPr/>
            <p:nvPr/>
          </p:nvCxnSpPr>
          <p:spPr>
            <a:xfrm rot="5400000" flipH="1" flipV="1">
              <a:off x="1603374" y="531811"/>
              <a:ext cx="639762" cy="306387"/>
            </a:xfrm>
            <a:prstGeom prst="straightConnector1">
              <a:avLst/>
            </a:prstGeom>
            <a:ln w="19050" cap="flat" cmpd="sng">
              <a:solidFill>
                <a:srgbClr val="0070C0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30834" name="直接箭头连接符 51"/>
            <p:cNvCxnSpPr/>
            <p:nvPr/>
          </p:nvCxnSpPr>
          <p:spPr>
            <a:xfrm rot="-5400000" flipV="1">
              <a:off x="1123949" y="633411"/>
              <a:ext cx="639762" cy="103187"/>
            </a:xfrm>
            <a:prstGeom prst="straightConnector1">
              <a:avLst/>
            </a:prstGeom>
            <a:ln w="19050" cap="flat" cmpd="sng">
              <a:solidFill>
                <a:srgbClr val="0070C0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30835" name="直接箭头连接符 52"/>
            <p:cNvCxnSpPr/>
            <p:nvPr/>
          </p:nvCxnSpPr>
          <p:spPr>
            <a:xfrm rot="-5400000" flipV="1">
              <a:off x="3521867" y="610392"/>
              <a:ext cx="639762" cy="149225"/>
            </a:xfrm>
            <a:prstGeom prst="straightConnector1">
              <a:avLst/>
            </a:prstGeom>
            <a:ln w="19050" cap="flat" cmpd="sng">
              <a:solidFill>
                <a:srgbClr val="0070C0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30836" name="直接箭头连接符 53"/>
            <p:cNvCxnSpPr/>
            <p:nvPr/>
          </p:nvCxnSpPr>
          <p:spPr>
            <a:xfrm rot="-5400000" flipV="1">
              <a:off x="3932237" y="655637"/>
              <a:ext cx="639762" cy="58738"/>
            </a:xfrm>
            <a:prstGeom prst="straightConnector1">
              <a:avLst/>
            </a:prstGeom>
            <a:ln w="19050" cap="flat" cmpd="sng">
              <a:solidFill>
                <a:srgbClr val="0070C0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30837" name="直接箭头连接符 54"/>
            <p:cNvCxnSpPr/>
            <p:nvPr/>
          </p:nvCxnSpPr>
          <p:spPr>
            <a:xfrm rot="-5400000" flipV="1">
              <a:off x="4229098" y="679448"/>
              <a:ext cx="639762" cy="11113"/>
            </a:xfrm>
            <a:prstGeom prst="straightConnector1">
              <a:avLst/>
            </a:prstGeom>
            <a:ln w="19050" cap="flat" cmpd="sng">
              <a:solidFill>
                <a:srgbClr val="0070C0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30838" name="直接箭头连接符 55"/>
            <p:cNvCxnSpPr/>
            <p:nvPr/>
          </p:nvCxnSpPr>
          <p:spPr>
            <a:xfrm rot="5400000" flipH="1" flipV="1">
              <a:off x="4582318" y="634206"/>
              <a:ext cx="639762" cy="101600"/>
            </a:xfrm>
            <a:prstGeom prst="straightConnector1">
              <a:avLst/>
            </a:prstGeom>
            <a:ln w="19050" cap="flat" cmpd="sng">
              <a:solidFill>
                <a:srgbClr val="0070C0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30839" name="直接箭头连接符 56"/>
            <p:cNvCxnSpPr/>
            <p:nvPr/>
          </p:nvCxnSpPr>
          <p:spPr>
            <a:xfrm rot="5400000" flipH="1" flipV="1">
              <a:off x="4867273" y="644523"/>
              <a:ext cx="639762" cy="80963"/>
            </a:xfrm>
            <a:prstGeom prst="straightConnector1">
              <a:avLst/>
            </a:prstGeom>
            <a:ln w="19050" cap="flat" cmpd="sng">
              <a:solidFill>
                <a:srgbClr val="0070C0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30840" name="直接箭头连接符 57"/>
            <p:cNvCxnSpPr/>
            <p:nvPr/>
          </p:nvCxnSpPr>
          <p:spPr>
            <a:xfrm rot="5400000" flipH="1" flipV="1">
              <a:off x="5222081" y="542131"/>
              <a:ext cx="639762" cy="285750"/>
            </a:xfrm>
            <a:prstGeom prst="straightConnector1">
              <a:avLst/>
            </a:prstGeom>
            <a:ln w="19050" cap="flat" cmpd="sng">
              <a:solidFill>
                <a:srgbClr val="0070C0"/>
              </a:solidFill>
              <a:prstDash val="solid"/>
              <a:headEnd type="none" w="med" len="med"/>
              <a:tailEnd type="arrow" w="med" len="med"/>
            </a:ln>
          </p:spPr>
        </p:cxnSp>
        <p:sp>
          <p:nvSpPr>
            <p:cNvPr id="30841" name="圆角矩形 105"/>
            <p:cNvSpPr/>
            <p:nvPr/>
          </p:nvSpPr>
          <p:spPr>
            <a:xfrm>
              <a:off x="0" y="136525"/>
              <a:ext cx="684213" cy="365125"/>
            </a:xfrm>
            <a:prstGeom prst="roundRect">
              <a:avLst>
                <a:gd name="adj" fmla="val 16667"/>
              </a:avLst>
            </a:prstGeom>
            <a:solidFill>
              <a:srgbClr val="CECEEF">
                <a:alpha val="28999"/>
              </a:srgbClr>
            </a:solidFill>
            <a:ln w="15875" cap="flat" cmpd="sng">
              <a:solidFill>
                <a:srgbClr val="9C9CDF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r>
                <a:rPr lang="en-US" altLang="x-none" sz="700" i="1" dirty="0">
                  <a:latin typeface="Arial" panose="020B0604020202020204" pitchFamily="34" charset="0"/>
                  <a:ea typeface="黑体" panose="02010609060101010101" pitchFamily="49" charset="-122"/>
                </a:rPr>
                <a:t>A. thaliana</a:t>
              </a:r>
              <a:endParaRPr lang="zh-CN" altLang="en-US" sz="7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30842" name="圆角矩形 106"/>
            <p:cNvSpPr/>
            <p:nvPr/>
          </p:nvSpPr>
          <p:spPr>
            <a:xfrm>
              <a:off x="0" y="866775"/>
              <a:ext cx="684213" cy="365125"/>
            </a:xfrm>
            <a:prstGeom prst="roundRect">
              <a:avLst>
                <a:gd name="adj" fmla="val 16667"/>
              </a:avLst>
            </a:prstGeom>
            <a:solidFill>
              <a:srgbClr val="CECEEF">
                <a:alpha val="28999"/>
              </a:srgbClr>
            </a:solidFill>
            <a:ln w="15875" cap="flat" cmpd="sng">
              <a:solidFill>
                <a:srgbClr val="9C9CDF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r>
                <a:rPr lang="en-US" altLang="x-none" sz="700" i="1" dirty="0">
                  <a:latin typeface="Arial" panose="020B0604020202020204" pitchFamily="34" charset="0"/>
                  <a:ea typeface="黑体" panose="02010609060101010101" pitchFamily="49" charset="-122"/>
                </a:rPr>
                <a:t>B. rapa</a:t>
              </a:r>
              <a:endParaRPr lang="zh-CN" altLang="en-US" sz="7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30843" name="圆角矩形 107"/>
            <p:cNvSpPr/>
            <p:nvPr/>
          </p:nvSpPr>
          <p:spPr>
            <a:xfrm>
              <a:off x="2100263" y="1187450"/>
              <a:ext cx="228600" cy="18256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28999"/>
              </a:srgbClr>
            </a:solidFill>
            <a:ln w="158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r>
                <a:rPr lang="en-US" altLang="x-none" sz="700" dirty="0">
                  <a:latin typeface="Arial" panose="020B0604020202020204" pitchFamily="34" charset="0"/>
                  <a:ea typeface="黑体" panose="02010609060101010101" pitchFamily="49" charset="-122"/>
                </a:rPr>
                <a:t>m</a:t>
              </a:r>
              <a:endParaRPr lang="zh-CN" altLang="en-US" sz="7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30844" name="圆角矩形 108"/>
            <p:cNvSpPr/>
            <p:nvPr/>
          </p:nvSpPr>
          <p:spPr>
            <a:xfrm>
              <a:off x="890588" y="1187450"/>
              <a:ext cx="538162" cy="16986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28999"/>
              </a:srgbClr>
            </a:solidFill>
            <a:ln w="158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r>
                <a:rPr lang="en-US" altLang="x-none" sz="700" dirty="0">
                  <a:latin typeface="Arial" panose="020B0604020202020204" pitchFamily="34" charset="0"/>
                  <a:ea typeface="黑体" panose="02010609060101010101" pitchFamily="49" charset="-122"/>
                </a:rPr>
                <a:t>……</a:t>
              </a:r>
              <a:endParaRPr lang="zh-CN" altLang="en-US" sz="7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30845" name="圆角矩形 109"/>
            <p:cNvSpPr/>
            <p:nvPr/>
          </p:nvSpPr>
          <p:spPr>
            <a:xfrm>
              <a:off x="5519737" y="1187450"/>
              <a:ext cx="552450" cy="16986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28999"/>
              </a:srgbClr>
            </a:solidFill>
            <a:ln w="158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r>
                <a:rPr lang="en-US" altLang="x-none" sz="700" dirty="0">
                  <a:latin typeface="Arial" panose="020B0604020202020204" pitchFamily="34" charset="0"/>
                  <a:ea typeface="黑体" panose="02010609060101010101" pitchFamily="49" charset="-122"/>
                </a:rPr>
                <a:t>……</a:t>
              </a:r>
              <a:endParaRPr lang="zh-CN" altLang="en-US" sz="7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30846" name="圆角矩形 111"/>
            <p:cNvSpPr/>
            <p:nvPr/>
          </p:nvSpPr>
          <p:spPr>
            <a:xfrm>
              <a:off x="4611687" y="1187450"/>
              <a:ext cx="228600" cy="18256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28999"/>
              </a:srgbClr>
            </a:solidFill>
            <a:ln w="158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r>
                <a:rPr lang="en-US" altLang="x-none" sz="700" dirty="0">
                  <a:latin typeface="Arial" panose="020B0604020202020204" pitchFamily="34" charset="0"/>
                  <a:ea typeface="黑体" panose="02010609060101010101" pitchFamily="49" charset="-122"/>
                </a:rPr>
                <a:t>m</a:t>
              </a:r>
              <a:endParaRPr lang="zh-CN" altLang="en-US" sz="7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30847" name="圆角矩形 114"/>
            <p:cNvSpPr/>
            <p:nvPr/>
          </p:nvSpPr>
          <p:spPr>
            <a:xfrm>
              <a:off x="2100263" y="0"/>
              <a:ext cx="228600" cy="182562"/>
            </a:xfrm>
            <a:prstGeom prst="roundRect">
              <a:avLst>
                <a:gd name="adj" fmla="val 16667"/>
              </a:avLst>
            </a:prstGeom>
            <a:solidFill>
              <a:srgbClr val="D1D1F0">
                <a:alpha val="28999"/>
              </a:srgbClr>
            </a:solidFill>
            <a:ln w="15875" cap="flat" cmpd="sng">
              <a:solidFill>
                <a:srgbClr val="A3A3E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r>
                <a:rPr lang="en-US" altLang="x-none" sz="700" dirty="0">
                  <a:latin typeface="Arial" panose="020B0604020202020204" pitchFamily="34" charset="0"/>
                  <a:ea typeface="黑体" panose="02010609060101010101" pitchFamily="49" charset="-122"/>
                </a:rPr>
                <a:t>n</a:t>
              </a:r>
              <a:endParaRPr lang="zh-CN" altLang="en-US" sz="7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30848" name="圆角矩形 115"/>
            <p:cNvSpPr/>
            <p:nvPr/>
          </p:nvSpPr>
          <p:spPr>
            <a:xfrm>
              <a:off x="4611687" y="0"/>
              <a:ext cx="228600" cy="182562"/>
            </a:xfrm>
            <a:prstGeom prst="roundRect">
              <a:avLst>
                <a:gd name="adj" fmla="val 16667"/>
              </a:avLst>
            </a:prstGeom>
            <a:solidFill>
              <a:srgbClr val="D1D1F0">
                <a:alpha val="28999"/>
              </a:srgbClr>
            </a:solidFill>
            <a:ln w="15875" cap="flat" cmpd="sng">
              <a:solidFill>
                <a:srgbClr val="A3A3E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r>
                <a:rPr lang="en-US" altLang="x-none" sz="700" dirty="0">
                  <a:latin typeface="Arial" panose="020B0604020202020204" pitchFamily="34" charset="0"/>
                  <a:ea typeface="黑体" panose="02010609060101010101" pitchFamily="49" charset="-122"/>
                </a:rPr>
                <a:t>n</a:t>
              </a:r>
              <a:endParaRPr lang="zh-CN" altLang="en-US" sz="7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30849" name="圆角矩形 117"/>
            <p:cNvSpPr/>
            <p:nvPr/>
          </p:nvSpPr>
          <p:spPr>
            <a:xfrm>
              <a:off x="3105149" y="1187450"/>
              <a:ext cx="593725" cy="18256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28999"/>
              </a:srgbClr>
            </a:solidFill>
            <a:ln w="15875" cap="flat" cmpd="sng">
              <a:solidFill>
                <a:srgbClr val="FFFFFF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r>
                <a:rPr lang="en-US" altLang="x-none" sz="700" dirty="0">
                  <a:latin typeface="Arial" panose="020B0604020202020204" pitchFamily="34" charset="0"/>
                  <a:ea typeface="黑体" panose="02010609060101010101" pitchFamily="49" charset="-122"/>
                </a:rPr>
                <a:t>object</a:t>
              </a:r>
              <a:endParaRPr lang="zh-CN" altLang="en-US" sz="7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30850" name="圆角矩形 118"/>
            <p:cNvSpPr/>
            <p:nvPr/>
          </p:nvSpPr>
          <p:spPr>
            <a:xfrm>
              <a:off x="3151187" y="0"/>
              <a:ext cx="455612" cy="182562"/>
            </a:xfrm>
            <a:prstGeom prst="roundRect">
              <a:avLst>
                <a:gd name="adj" fmla="val 16667"/>
              </a:avLst>
            </a:prstGeom>
            <a:solidFill>
              <a:srgbClr val="D1D1F0">
                <a:alpha val="28999"/>
              </a:srgbClr>
            </a:solidFill>
            <a:ln w="15875" cap="flat" cmpd="sng">
              <a:solidFill>
                <a:srgbClr val="A3A3E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r>
                <a:rPr lang="en-US" altLang="x-none" sz="700" dirty="0">
                  <a:latin typeface="Arial" panose="020B0604020202020204" pitchFamily="34" charset="0"/>
                  <a:ea typeface="黑体" panose="02010609060101010101" pitchFamily="49" charset="-122"/>
                </a:rPr>
                <a:t>target</a:t>
              </a:r>
              <a:endParaRPr lang="zh-CN" altLang="en-US" sz="7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30851" name="圆角矩形 130"/>
            <p:cNvSpPr/>
            <p:nvPr/>
          </p:nvSpPr>
          <p:spPr>
            <a:xfrm>
              <a:off x="1460500" y="593725"/>
              <a:ext cx="1416050" cy="18256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587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r>
                <a:rPr lang="en-US" altLang="x-none" sz="700" dirty="0">
                  <a:latin typeface="Arial" panose="020B0604020202020204" pitchFamily="34" charset="0"/>
                  <a:ea typeface="黑体" panose="02010609060101010101" pitchFamily="49" charset="-122"/>
                </a:rPr>
                <a:t>BLASTP best hit pair</a:t>
              </a:r>
              <a:endParaRPr lang="zh-CN" altLang="en-US" sz="7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30852" name="圆角矩形 7"/>
            <p:cNvSpPr/>
            <p:nvPr/>
          </p:nvSpPr>
          <p:spPr>
            <a:xfrm>
              <a:off x="4063999" y="593725"/>
              <a:ext cx="1414463" cy="18256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5875" cap="flat" cmpd="sng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r>
                <a:rPr lang="en-US" altLang="x-none" sz="700" dirty="0">
                  <a:latin typeface="Arial" panose="020B0604020202020204" pitchFamily="34" charset="0"/>
                  <a:ea typeface="黑体" panose="02010609060101010101" pitchFamily="49" charset="-122"/>
                </a:rPr>
                <a:t>BLASTP best hit pair</a:t>
              </a:r>
              <a:endParaRPr lang="zh-CN" altLang="en-US" sz="7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30853" name="圆角矩形 132"/>
            <p:cNvSpPr/>
            <p:nvPr/>
          </p:nvSpPr>
          <p:spPr>
            <a:xfrm>
              <a:off x="5616574" y="0"/>
              <a:ext cx="455613" cy="179387"/>
            </a:xfrm>
            <a:prstGeom prst="roundRect">
              <a:avLst>
                <a:gd name="adj" fmla="val 16667"/>
              </a:avLst>
            </a:prstGeom>
            <a:solidFill>
              <a:srgbClr val="D1D1F0">
                <a:alpha val="28999"/>
              </a:srgbClr>
            </a:solidFill>
            <a:ln w="15875" cap="flat" cmpd="sng">
              <a:solidFill>
                <a:srgbClr val="A3A3E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r>
                <a:rPr lang="en-US" altLang="x-none" sz="700" dirty="0">
                  <a:latin typeface="Arial" panose="020B0604020202020204" pitchFamily="34" charset="0"/>
                  <a:ea typeface="黑体" panose="02010609060101010101" pitchFamily="49" charset="-122"/>
                </a:rPr>
                <a:t>……</a:t>
              </a:r>
              <a:endParaRPr lang="zh-CN" altLang="en-US" sz="7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30854" name="圆角矩形 133"/>
            <p:cNvSpPr/>
            <p:nvPr/>
          </p:nvSpPr>
          <p:spPr>
            <a:xfrm>
              <a:off x="928688" y="0"/>
              <a:ext cx="457200" cy="179387"/>
            </a:xfrm>
            <a:prstGeom prst="roundRect">
              <a:avLst>
                <a:gd name="adj" fmla="val 16667"/>
              </a:avLst>
            </a:prstGeom>
            <a:solidFill>
              <a:srgbClr val="D1D1F0">
                <a:alpha val="28999"/>
              </a:srgbClr>
            </a:solidFill>
            <a:ln w="15875" cap="flat" cmpd="sng">
              <a:solidFill>
                <a:srgbClr val="A3A3E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r>
                <a:rPr lang="en-US" altLang="x-none" sz="700" dirty="0">
                  <a:latin typeface="Arial" panose="020B0604020202020204" pitchFamily="34" charset="0"/>
                  <a:ea typeface="黑体" panose="02010609060101010101" pitchFamily="49" charset="-122"/>
                </a:rPr>
                <a:t>……</a:t>
              </a:r>
              <a:endParaRPr lang="zh-CN" altLang="en-US" sz="7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cxnSp>
        <p:nvCxnSpPr>
          <p:cNvPr id="30855" name="直接连接符 138"/>
          <p:cNvCxnSpPr/>
          <p:nvPr/>
        </p:nvCxnSpPr>
        <p:spPr>
          <a:xfrm>
            <a:off x="2071688" y="4071938"/>
            <a:ext cx="4857750" cy="1587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0856" name="直接连接符 139"/>
          <p:cNvCxnSpPr/>
          <p:nvPr/>
        </p:nvCxnSpPr>
        <p:spPr>
          <a:xfrm>
            <a:off x="2081213" y="4570413"/>
            <a:ext cx="4857750" cy="1587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0857" name="直接连接符 140"/>
          <p:cNvCxnSpPr/>
          <p:nvPr/>
        </p:nvCxnSpPr>
        <p:spPr>
          <a:xfrm>
            <a:off x="2071688" y="5499100"/>
            <a:ext cx="4857750" cy="1588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1"/>
          <p:cNvSpPr>
            <a:spLocks noGrp="1"/>
          </p:cNvSpPr>
          <p:nvPr>
            <p:ph type="title"/>
          </p:nvPr>
        </p:nvSpPr>
        <p:spPr/>
        <p:txBody>
          <a:bodyPr vert="horz" wrap="square" anchor="ctr"/>
          <a:p>
            <a:pPr lvl="0" algn="ctr"/>
            <a:r>
              <a:rPr lang="zh-CN" altLang="en-US" sz="3600" b="1" dirty="0" smtClean="0">
                <a:solidFill>
                  <a:srgbClr val="0070C0"/>
                </a:solidFill>
              </a:rPr>
              <a:t>白菜与拟南芥基因组的线性关系图</a:t>
            </a:r>
            <a:endParaRPr lang="zh-CN" altLang="en-US" sz="3600" b="1" dirty="0" smtClean="0">
              <a:solidFill>
                <a:srgbClr val="0070C0"/>
              </a:solidFill>
            </a:endParaRPr>
          </a:p>
        </p:txBody>
      </p:sp>
      <p:pic>
        <p:nvPicPr>
          <p:cNvPr id="31747" name="Picture 2"/>
          <p:cNvPicPr>
            <a:picLocks noGrp="1"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75" y="1143000"/>
            <a:ext cx="9128125" cy="5056188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1"/>
          <p:cNvSpPr>
            <a:spLocks noGrp="1"/>
          </p:cNvSpPr>
          <p:nvPr>
            <p:ph type="title"/>
          </p:nvPr>
        </p:nvSpPr>
        <p:spPr/>
        <p:txBody>
          <a:bodyPr vert="horz" wrap="square" anchor="ctr"/>
          <a:p>
            <a:pPr lvl="0" algn="ctr"/>
            <a:r>
              <a:rPr lang="zh-CN" altLang="en-US" sz="3600" b="1" dirty="0" smtClean="0">
                <a:solidFill>
                  <a:srgbClr val="0070C0"/>
                </a:solidFill>
              </a:rPr>
              <a:t>白菜基因组中的三个亚基因组</a:t>
            </a:r>
            <a:endParaRPr lang="zh-CN" altLang="en-US" sz="3600" b="1" dirty="0" smtClean="0">
              <a:solidFill>
                <a:srgbClr val="0070C0"/>
              </a:solidFill>
            </a:endParaRPr>
          </a:p>
        </p:txBody>
      </p:sp>
      <p:pic>
        <p:nvPicPr>
          <p:cNvPr id="3277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3" y="1714500"/>
            <a:ext cx="8774112" cy="3571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TextBox 4"/>
          <p:cNvSpPr txBox="1"/>
          <p:nvPr/>
        </p:nvSpPr>
        <p:spPr>
          <a:xfrm>
            <a:off x="836613" y="5600700"/>
            <a:ext cx="7878762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根据基因排列的线性互补关系，白菜基因组可以区分为三个亚基因组</a:t>
            </a:r>
            <a:endParaRPr lang="en-US" altLang="x-none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1"/>
          <p:cNvSpPr>
            <a:spLocks noGrp="1"/>
          </p:cNvSpPr>
          <p:nvPr>
            <p:ph type="title"/>
          </p:nvPr>
        </p:nvSpPr>
        <p:spPr>
          <a:xfrm>
            <a:off x="0" y="-25400"/>
            <a:ext cx="9144000" cy="1222375"/>
          </a:xfrm>
        </p:spPr>
        <p:txBody>
          <a:bodyPr anchor="ctr"/>
          <a:p>
            <a:pPr algn="ctr">
              <a:lnSpc>
                <a:spcPct val="100000"/>
              </a:lnSpc>
              <a:buNone/>
            </a:pPr>
            <a:r>
              <a:rPr lang="zh-CN" altLang="en-US" sz="3600" b="1" kern="1200" baseline="0" dirty="0" smtClean="0">
                <a:solidFill>
                  <a:srgbClr val="0070C0"/>
                </a:solidFill>
              </a:rPr>
              <a:t>Br-At and Bo-At syntenic relationships</a:t>
            </a:r>
            <a:endParaRPr lang="zh-CN" altLang="en-US" sz="3600" b="1" kern="1200" baseline="0" dirty="0" smtClean="0">
              <a:solidFill>
                <a:srgbClr val="0070C0"/>
              </a:solidFill>
            </a:endParaRPr>
          </a:p>
        </p:txBody>
      </p:sp>
      <p:pic>
        <p:nvPicPr>
          <p:cNvPr id="35843" name="Picture 2" descr="C:\Users\Administrator\Desktop\At2Br.png"/>
          <p:cNvPicPr>
            <a:picLocks noChangeAspect="1"/>
          </p:cNvPicPr>
          <p:nvPr/>
        </p:nvPicPr>
        <p:blipFill>
          <a:blip r:embed="rId1"/>
          <a:srcRect l="7462" r="5971" b="10657"/>
          <a:stretch>
            <a:fillRect/>
          </a:stretch>
        </p:blipFill>
        <p:spPr>
          <a:xfrm>
            <a:off x="0" y="1500188"/>
            <a:ext cx="4344988" cy="300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Picture 2" descr="C:\Users\Administrator\Desktop\At2BoCoGe.png"/>
          <p:cNvPicPr>
            <a:picLocks noChangeAspect="1"/>
          </p:cNvPicPr>
          <p:nvPr/>
        </p:nvPicPr>
        <p:blipFill>
          <a:blip r:embed="rId2"/>
          <a:srcRect l="7870" r="4384" b="10071"/>
          <a:stretch>
            <a:fillRect/>
          </a:stretch>
        </p:blipFill>
        <p:spPr>
          <a:xfrm>
            <a:off x="4422775" y="1500188"/>
            <a:ext cx="4721225" cy="300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5" name="矩形 4"/>
          <p:cNvSpPr/>
          <p:nvPr/>
        </p:nvSpPr>
        <p:spPr>
          <a:xfrm>
            <a:off x="1143000" y="4487863"/>
            <a:ext cx="23907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x-none" i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B. rapa </a:t>
            </a:r>
            <a:r>
              <a:rPr lang="en-US" altLang="x-none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– </a:t>
            </a:r>
            <a:r>
              <a:rPr lang="en-US" altLang="x-none" i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Arabidopsis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5846" name="矩形 6"/>
          <p:cNvSpPr/>
          <p:nvPr/>
        </p:nvSpPr>
        <p:spPr>
          <a:xfrm>
            <a:off x="5467350" y="4487863"/>
            <a:ext cx="2814638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x-none" i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B. oleracea </a:t>
            </a:r>
            <a:r>
              <a:rPr lang="en-US" altLang="x-none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– </a:t>
            </a:r>
            <a:r>
              <a:rPr lang="en-US" altLang="x-none" i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Arabidopsis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4"/>
          <p:cNvSpPr>
            <a:spLocks noChangeArrowheads="1"/>
          </p:cNvSpPr>
          <p:nvPr/>
        </p:nvSpPr>
        <p:spPr bwMode="auto">
          <a:xfrm>
            <a:off x="0" y="5778500"/>
            <a:ext cx="9144000" cy="1079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endParaRPr lang="zh-CN" altLang="en-US" sz="2000" dirty="0"/>
          </a:p>
        </p:txBody>
      </p:sp>
      <p:sp>
        <p:nvSpPr>
          <p:cNvPr id="6147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25"/>
          </a:xfrm>
          <a:ln>
            <a:miter/>
          </a:ln>
        </p:spPr>
        <p:txBody>
          <a:bodyPr/>
          <a:lstStyle/>
          <a:p>
            <a:pPr>
              <a:defRPr/>
            </a:pPr>
            <a:r>
              <a:rPr lang="zh-CN" altLang="en-US" sz="3600" b="1" kern="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芸薹属经历了全基因组三倍化复制</a:t>
            </a:r>
            <a:endParaRPr lang="zh-CN" altLang="en-US" sz="3600" b="1" kern="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0" name="Picture 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9" y="1124745"/>
            <a:ext cx="2804740" cy="444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124744"/>
            <a:ext cx="2378587" cy="4653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1146472" y="3835782"/>
            <a:ext cx="209059" cy="67769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2230461" y="3765528"/>
            <a:ext cx="209059" cy="67139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1691680" y="2427002"/>
            <a:ext cx="209059" cy="40031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5338380" y="4142695"/>
            <a:ext cx="209059" cy="99134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6335220" y="3759231"/>
            <a:ext cx="209059" cy="99134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823049" y="2454058"/>
            <a:ext cx="209059" cy="60992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223" name="Text Box 5"/>
          <p:cNvSpPr txBox="1">
            <a:spLocks noChangeArrowheads="1"/>
          </p:cNvSpPr>
          <p:nvPr/>
        </p:nvSpPr>
        <p:spPr bwMode="auto">
          <a:xfrm>
            <a:off x="2603500" y="1142207"/>
            <a:ext cx="1187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i="1"/>
              <a:t>B. rapa</a:t>
            </a:r>
            <a:endParaRPr lang="zh-CN" altLang="en-US" b="1" i="1"/>
          </a:p>
        </p:txBody>
      </p:sp>
      <p:sp>
        <p:nvSpPr>
          <p:cNvPr id="9224" name="Text Box 6"/>
          <p:cNvSpPr txBox="1">
            <a:spLocks noChangeArrowheads="1"/>
          </p:cNvSpPr>
          <p:nvPr/>
        </p:nvSpPr>
        <p:spPr bwMode="auto">
          <a:xfrm>
            <a:off x="6705600" y="1143794"/>
            <a:ext cx="1574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i="1"/>
              <a:t>B. oleracea</a:t>
            </a:r>
            <a:endParaRPr lang="zh-CN" altLang="en-US" b="1" i="1"/>
          </a:p>
        </p:txBody>
      </p:sp>
      <p:sp>
        <p:nvSpPr>
          <p:cNvPr id="3" name="TextBox 2"/>
          <p:cNvSpPr txBox="1"/>
          <p:nvPr/>
        </p:nvSpPr>
        <p:spPr>
          <a:xfrm>
            <a:off x="786905" y="5879013"/>
            <a:ext cx="7241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基因组三倍化复制形成三套不同的亚基因组，导致大量的线性同源基因，这些冗余的基因也显著增加了其变异的弹性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6" t="12912" r="15279" b="5531"/>
          <a:stretch>
            <a:fillRect/>
          </a:stretch>
        </p:blipFill>
        <p:spPr bwMode="auto">
          <a:xfrm>
            <a:off x="2400300" y="3587750"/>
            <a:ext cx="188436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6" descr="c:\users\wang xiaowu\appdata\roaming\360se6\User Data\temp\t015295e744865fba3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" r="10703"/>
          <a:stretch>
            <a:fillRect/>
          </a:stretch>
        </p:blipFill>
        <p:spPr bwMode="auto">
          <a:xfrm>
            <a:off x="6981825" y="3551238"/>
            <a:ext cx="1749425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71"/>
          <a:stretch>
            <a:fillRect/>
          </a:stretch>
        </p:blipFill>
        <p:spPr bwMode="auto">
          <a:xfrm>
            <a:off x="6983413" y="2111375"/>
            <a:ext cx="1747837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139950"/>
            <a:ext cx="180022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725" y="3551238"/>
            <a:ext cx="1811338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餐桌上丰富的白菜和甘蓝类</a:t>
            </a:r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蔬菜</a:t>
            </a:r>
            <a:endParaRPr lang="zh-CN" altLang="en-US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81" name="TextBox 3"/>
          <p:cNvSpPr txBox="1">
            <a:spLocks noChangeArrowheads="1"/>
          </p:cNvSpPr>
          <p:nvPr/>
        </p:nvSpPr>
        <p:spPr bwMode="auto">
          <a:xfrm>
            <a:off x="1914525" y="5157788"/>
            <a:ext cx="9286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B. rapa</a:t>
            </a:r>
            <a:endParaRPr lang="en-US" altLang="zh-CN" i="1"/>
          </a:p>
          <a:p>
            <a:pPr eaLnBrk="1" hangingPunct="1"/>
            <a:r>
              <a:rPr lang="zh-CN" altLang="en-US" i="1"/>
              <a:t>白菜类</a:t>
            </a:r>
            <a:endParaRPr lang="zh-CN" altLang="en-US"/>
          </a:p>
        </p:txBody>
      </p:sp>
      <p:sp>
        <p:nvSpPr>
          <p:cNvPr id="3082" name="TextBox 15"/>
          <p:cNvSpPr txBox="1">
            <a:spLocks noChangeArrowheads="1"/>
          </p:cNvSpPr>
          <p:nvPr/>
        </p:nvSpPr>
        <p:spPr bwMode="auto">
          <a:xfrm>
            <a:off x="6172200" y="5084763"/>
            <a:ext cx="13509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/>
              <a:t>B. oleracea</a:t>
            </a:r>
            <a:endParaRPr lang="en-US" altLang="zh-CN" i="1"/>
          </a:p>
          <a:p>
            <a:pPr eaLnBrk="1" hangingPunct="1"/>
            <a:r>
              <a:rPr lang="zh-CN" altLang="en-US" i="1"/>
              <a:t>甘蓝类</a:t>
            </a:r>
            <a:endParaRPr lang="zh-CN" altLang="en-US"/>
          </a:p>
        </p:txBody>
      </p:sp>
      <p:pic>
        <p:nvPicPr>
          <p:cNvPr id="3084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725" y="2071688"/>
            <a:ext cx="1811338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95288" y="1954213"/>
            <a:ext cx="3960812" cy="3059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03800" y="1954213"/>
            <a:ext cx="3783013" cy="3059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050" name="Picture 2" descr="http://tse1.mm.bing.net/th?&amp;id=OIP.Mf9b32e1ecbf0be754249b1f01abc9393o0&amp;w=300&amp;h=200&amp;c=0&amp;pid=1.9&amp;rs=0&amp;p=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65" y="3603018"/>
            <a:ext cx="1722879" cy="114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38" b="35833"/>
          <a:stretch>
            <a:fillRect/>
          </a:stretch>
        </p:blipFill>
        <p:spPr bwMode="auto">
          <a:xfrm>
            <a:off x="544865" y="2089258"/>
            <a:ext cx="1692174" cy="1331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24"/>
          <p:cNvGrpSpPr/>
          <p:nvPr/>
        </p:nvGrpSpPr>
        <p:grpSpPr bwMode="auto">
          <a:xfrm>
            <a:off x="4140200" y="527050"/>
            <a:ext cx="4752975" cy="6227763"/>
            <a:chOff x="2339752" y="188640"/>
            <a:chExt cx="4752528" cy="6566891"/>
          </a:xfrm>
        </p:grpSpPr>
        <p:pic>
          <p:nvPicPr>
            <p:cNvPr id="2048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9752" y="499817"/>
              <a:ext cx="4752528" cy="62415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7" name="直接连接符 6"/>
            <p:cNvCxnSpPr/>
            <p:nvPr/>
          </p:nvCxnSpPr>
          <p:spPr>
            <a:xfrm>
              <a:off x="3588998" y="247229"/>
              <a:ext cx="0" cy="649491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35083" y="188640"/>
              <a:ext cx="0" cy="655349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7058946" y="242206"/>
              <a:ext cx="0" cy="649993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90" name="TextBox 1"/>
            <p:cNvSpPr txBox="1">
              <a:spLocks noChangeArrowheads="1"/>
            </p:cNvSpPr>
            <p:nvPr/>
          </p:nvSpPr>
          <p:spPr bwMode="auto">
            <a:xfrm>
              <a:off x="4068167" y="188640"/>
              <a:ext cx="847725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i="1"/>
                <a:t>B. rapa</a:t>
              </a:r>
              <a:endParaRPr lang="zh-CN" altLang="en-US" sz="1600" i="1"/>
            </a:p>
          </p:txBody>
        </p:sp>
        <p:sp>
          <p:nvSpPr>
            <p:cNvPr id="20491" name="TextBox 11"/>
            <p:cNvSpPr txBox="1">
              <a:spLocks noChangeArrowheads="1"/>
            </p:cNvSpPr>
            <p:nvPr/>
          </p:nvSpPr>
          <p:spPr bwMode="auto">
            <a:xfrm>
              <a:off x="5583461" y="188640"/>
              <a:ext cx="1220787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i="1"/>
                <a:t>B. oleracea</a:t>
              </a:r>
              <a:endParaRPr lang="zh-CN" altLang="en-US" sz="1600" i="1"/>
            </a:p>
          </p:txBody>
        </p:sp>
        <p:sp>
          <p:nvSpPr>
            <p:cNvPr id="20492" name="TextBox 12"/>
            <p:cNvSpPr txBox="1">
              <a:spLocks noChangeArrowheads="1"/>
            </p:cNvSpPr>
            <p:nvPr/>
          </p:nvSpPr>
          <p:spPr bwMode="auto">
            <a:xfrm>
              <a:off x="3031728" y="188640"/>
              <a:ext cx="379413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i="1"/>
                <a:t>At</a:t>
              </a:r>
              <a:endParaRPr lang="zh-CN" altLang="en-US" sz="1600" i="1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022313" y="247229"/>
              <a:ext cx="0" cy="649491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158856" y="692498"/>
              <a:ext cx="0" cy="6049641"/>
            </a:xfrm>
            <a:prstGeom prst="line">
              <a:avLst/>
            </a:prstGeom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744589" y="692498"/>
              <a:ext cx="0" cy="6049641"/>
            </a:xfrm>
            <a:prstGeom prst="line">
              <a:avLst/>
            </a:prstGeom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897005" y="692498"/>
              <a:ext cx="0" cy="6049641"/>
            </a:xfrm>
            <a:prstGeom prst="line">
              <a:avLst/>
            </a:prstGeom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482737" y="692498"/>
              <a:ext cx="0" cy="6049641"/>
            </a:xfrm>
            <a:prstGeom prst="line">
              <a:avLst/>
            </a:prstGeom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2339752" y="260620"/>
              <a:ext cx="0" cy="649491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483" name="矩形 19"/>
          <p:cNvSpPr>
            <a:spLocks noChangeArrowheads="1"/>
          </p:cNvSpPr>
          <p:nvPr/>
        </p:nvSpPr>
        <p:spPr bwMode="auto">
          <a:xfrm>
            <a:off x="4013200" y="57150"/>
            <a:ext cx="54546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/>
              <a:t>http://brassicadb.org/brad/searchSynteny.php</a:t>
            </a:r>
            <a:endParaRPr lang="zh-CN" altLang="en-US"/>
          </a:p>
        </p:txBody>
      </p:sp>
      <p:pic>
        <p:nvPicPr>
          <p:cNvPr id="2048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4450"/>
            <a:ext cx="2663825" cy="354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627438"/>
            <a:ext cx="2663825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5148263" y="3432175"/>
            <a:ext cx="2741456" cy="2239871"/>
            <a:chOff x="5148064" y="3432175"/>
            <a:chExt cx="2741127" cy="2239315"/>
          </a:xfrm>
        </p:grpSpPr>
        <p:graphicFrame>
          <p:nvGraphicFramePr>
            <p:cNvPr id="13357" name="表格 13356"/>
            <p:cNvGraphicFramePr/>
            <p:nvPr/>
          </p:nvGraphicFramePr>
          <p:xfrm>
            <a:off x="5219700" y="3432175"/>
            <a:ext cx="2643188" cy="1838326"/>
          </p:xfrm>
          <a:graphic>
            <a:graphicData uri="http://schemas.openxmlformats.org/drawingml/2006/table">
              <a:tbl>
                <a:tblPr/>
                <a:tblGrid>
                  <a:gridCol w="1320958"/>
                  <a:gridCol w="1322547"/>
                </a:tblGrid>
                <a:tr h="406501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1pPr>
                        <a:lvl2pPr marL="742950" lvl="1" indent="-285750" algn="l">
                          <a:defRPr sz="2400" kern="1200"/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 eaLnBrk="1" hangingPunct="1">
                          <a:spcBef>
                            <a:spcPct val="0"/>
                          </a:spcBef>
                          <a:buNone/>
                        </a:pPr>
                        <a:r>
                          <a:rPr lang="en-US" altLang="x-none" sz="1800" b="1" i="1" dirty="0">
                            <a:latin typeface="Calibri" panose="020F0502020204030204" pitchFamily="34" charset="0"/>
                          </a:rPr>
                          <a:t>B. rapa</a:t>
                        </a:r>
                        <a:endParaRPr lang="en-US" altLang="x-none" sz="1800" b="1" i="1" dirty="0">
                          <a:latin typeface="Calibri" panose="020F0502020204030204" pitchFamily="34" charset="0"/>
                        </a:endParaRPr>
                      </a:p>
                    </a:txBody>
                    <a:tcPr marL="91450" marR="91450" marT="45731" marB="45731">
                      <a:lnL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1pPr>
                        <a:lvl2pPr marL="742950" lvl="1" indent="-285750" algn="l">
                          <a:defRPr sz="2400" kern="1200"/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 eaLnBrk="1" hangingPunct="1">
                          <a:spcBef>
                            <a:spcPct val="0"/>
                          </a:spcBef>
                          <a:buNone/>
                        </a:pPr>
                        <a:r>
                          <a:rPr lang="en-US" altLang="x-none" sz="1800" b="1" i="1" dirty="0">
                            <a:latin typeface="Calibri" panose="020F0502020204030204" pitchFamily="34" charset="0"/>
                          </a:rPr>
                          <a:t>B. oleracea</a:t>
                        </a:r>
                        <a:endParaRPr lang="en-US" altLang="x-none" sz="1800" b="1" i="1" dirty="0">
                          <a:latin typeface="Calibri" panose="020F0502020204030204" pitchFamily="34" charset="0"/>
                        </a:endParaRPr>
                      </a:p>
                    </a:txBody>
                    <a:tcPr marL="91450" marR="91450" marT="45731" marB="45731">
                      <a:lnL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716141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1pPr>
                        <a:lvl2pPr marL="742950" lvl="1" indent="-285750" algn="l">
                          <a:defRPr sz="2400" kern="1200"/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eaLnBrk="1" hangingPunct="1">
                          <a:spcBef>
                            <a:spcPct val="0"/>
                          </a:spcBef>
                          <a:buNone/>
                        </a:pPr>
                        <a:endParaRPr lang="zh-CN" alt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endParaRPr>
                      </a:p>
                    </a:txBody>
                    <a:tcPr marL="91450" marR="91450" marT="45731" marB="45731">
                      <a:lnL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1pPr>
                        <a:lvl2pPr marL="742950" lvl="1" indent="-285750" algn="l">
                          <a:defRPr sz="2400" kern="1200"/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eaLnBrk="1" hangingPunct="1">
                          <a:spcBef>
                            <a:spcPct val="0"/>
                          </a:spcBef>
                          <a:buNone/>
                        </a:pPr>
                        <a:endParaRPr lang="zh-CN" alt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endParaRPr>
                      </a:p>
                    </a:txBody>
                    <a:tcPr marL="91450" marR="91450" marT="45731" marB="45731">
                      <a:lnL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716140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1pPr>
                        <a:lvl2pPr marL="742950" lvl="1" indent="-285750" algn="l">
                          <a:defRPr sz="2400" kern="1200"/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eaLnBrk="1" hangingPunct="1">
                          <a:spcBef>
                            <a:spcPct val="0"/>
                          </a:spcBef>
                          <a:buNone/>
                        </a:pPr>
                        <a:endParaRPr lang="zh-CN" alt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endParaRPr>
                      </a:p>
                    </a:txBody>
                    <a:tcPr marL="91450" marR="91450" marT="45731" marB="45731">
                      <a:lnL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1pPr>
                        <a:lvl2pPr marL="742950" lvl="1" indent="-285750" algn="l">
                          <a:defRPr sz="2400" kern="1200"/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eaLnBrk="1" hangingPunct="1">
                          <a:spcBef>
                            <a:spcPct val="0"/>
                          </a:spcBef>
                          <a:buNone/>
                        </a:pPr>
                        <a:endParaRPr lang="zh-CN" alt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endParaRPr>
                      </a:p>
                    </a:txBody>
                    <a:tcPr marL="91450" marR="91450" marT="45731" marB="45731">
                      <a:lnL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pic>
          <p:nvPicPr>
            <p:cNvPr id="10294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1500" y="3863975"/>
              <a:ext cx="433388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9413" y="3935413"/>
              <a:ext cx="757237" cy="51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6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708" b="1241"/>
            <a:stretch>
              <a:fillRect/>
            </a:stretch>
          </p:blipFill>
          <p:spPr bwMode="auto">
            <a:xfrm>
              <a:off x="5580063" y="4638675"/>
              <a:ext cx="646112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7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3875" y="4584700"/>
              <a:ext cx="601663" cy="600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98" name="文本框 13375"/>
            <p:cNvSpPr txBox="1">
              <a:spLocks noChangeArrowheads="1"/>
            </p:cNvSpPr>
            <p:nvPr/>
          </p:nvSpPr>
          <p:spPr bwMode="auto">
            <a:xfrm>
              <a:off x="5148064" y="5302250"/>
              <a:ext cx="2741127" cy="369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chemeClr val="hlink"/>
                  </a:solidFill>
                </a:rPr>
                <a:t>产品器官</a:t>
              </a:r>
              <a:r>
                <a:rPr lang="zh-CN" altLang="en-US" b="1" dirty="0" smtClean="0">
                  <a:solidFill>
                    <a:schemeClr val="hlink"/>
                  </a:solidFill>
                </a:rPr>
                <a:t>的趋同驯化现象</a:t>
              </a:r>
              <a:endParaRPr lang="zh-CN" altLang="en-US" b="1" dirty="0">
                <a:solidFill>
                  <a:schemeClr val="hlin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971549" y="2490787"/>
            <a:ext cx="2300288" cy="1368425"/>
            <a:chOff x="971549" y="2490787"/>
            <a:chExt cx="2300288" cy="1368425"/>
          </a:xfrm>
        </p:grpSpPr>
        <p:grpSp>
          <p:nvGrpSpPr>
            <p:cNvPr id="10251" name="组合 13313"/>
            <p:cNvGrpSpPr/>
            <p:nvPr/>
          </p:nvGrpSpPr>
          <p:grpSpPr bwMode="auto">
            <a:xfrm rot="-5340000">
              <a:off x="1008062" y="2922586"/>
              <a:ext cx="431800" cy="504825"/>
              <a:chOff x="0" y="0"/>
              <a:chExt cx="680" cy="794"/>
            </a:xfrm>
          </p:grpSpPr>
          <p:grpSp>
            <p:nvGrpSpPr>
              <p:cNvPr id="10283" name="组合 13314"/>
              <p:cNvGrpSpPr/>
              <p:nvPr/>
            </p:nvGrpSpPr>
            <p:grpSpPr bwMode="auto">
              <a:xfrm>
                <a:off x="87" y="153"/>
                <a:ext cx="497" cy="452"/>
                <a:chOff x="0" y="0"/>
                <a:chExt cx="497" cy="452"/>
              </a:xfrm>
            </p:grpSpPr>
            <p:sp>
              <p:nvSpPr>
                <p:cNvPr id="10285" name="直接连接符 13315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86" name="直接连接符 13316"/>
                <p:cNvSpPr>
                  <a:spLocks noChangeShapeType="1"/>
                </p:cNvSpPr>
                <p:nvPr/>
              </p:nvSpPr>
              <p:spPr bwMode="auto">
                <a:xfrm>
                  <a:off x="142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87" name="直接连接符 13317"/>
                <p:cNvSpPr>
                  <a:spLocks noChangeShapeType="1"/>
                </p:cNvSpPr>
                <p:nvPr/>
              </p:nvSpPr>
              <p:spPr bwMode="auto">
                <a:xfrm>
                  <a:off x="284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88" name="直接连接符 13318"/>
                <p:cNvSpPr>
                  <a:spLocks noChangeShapeType="1"/>
                </p:cNvSpPr>
                <p:nvPr/>
              </p:nvSpPr>
              <p:spPr bwMode="auto">
                <a:xfrm>
                  <a:off x="71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89" name="直接连接符 13319"/>
                <p:cNvSpPr>
                  <a:spLocks noChangeShapeType="1"/>
                </p:cNvSpPr>
                <p:nvPr/>
              </p:nvSpPr>
              <p:spPr bwMode="auto">
                <a:xfrm>
                  <a:off x="213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90" name="直接连接符 13320"/>
                <p:cNvSpPr>
                  <a:spLocks noChangeShapeType="1"/>
                </p:cNvSpPr>
                <p:nvPr/>
              </p:nvSpPr>
              <p:spPr bwMode="auto">
                <a:xfrm>
                  <a:off x="426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91" name="直接连接符 13321"/>
                <p:cNvSpPr>
                  <a:spLocks noChangeShapeType="1"/>
                </p:cNvSpPr>
                <p:nvPr/>
              </p:nvSpPr>
              <p:spPr bwMode="auto">
                <a:xfrm>
                  <a:off x="355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92" name="直接连接符 13322"/>
                <p:cNvSpPr>
                  <a:spLocks noChangeShapeType="1"/>
                </p:cNvSpPr>
                <p:nvPr/>
              </p:nvSpPr>
              <p:spPr bwMode="auto">
                <a:xfrm>
                  <a:off x="497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284" name="圆角矩形 133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" cy="794"/>
              </a:xfrm>
              <a:prstGeom prst="roundRect">
                <a:avLst>
                  <a:gd name="adj" fmla="val 16667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252" name="组合 13324"/>
            <p:cNvGrpSpPr/>
            <p:nvPr/>
          </p:nvGrpSpPr>
          <p:grpSpPr bwMode="auto">
            <a:xfrm rot="-5400000">
              <a:off x="2335212" y="2922587"/>
              <a:ext cx="1368425" cy="504825"/>
              <a:chOff x="0" y="0"/>
              <a:chExt cx="2154" cy="794"/>
            </a:xfrm>
          </p:grpSpPr>
          <p:grpSp>
            <p:nvGrpSpPr>
              <p:cNvPr id="10255" name="组合 13325"/>
              <p:cNvGrpSpPr/>
              <p:nvPr/>
            </p:nvGrpSpPr>
            <p:grpSpPr bwMode="auto">
              <a:xfrm>
                <a:off x="1475" y="164"/>
                <a:ext cx="497" cy="452"/>
                <a:chOff x="0" y="0"/>
                <a:chExt cx="497" cy="452"/>
              </a:xfrm>
            </p:grpSpPr>
            <p:sp>
              <p:nvSpPr>
                <p:cNvPr id="10275" name="直接连接符 13326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6" name="直接连接符 13327"/>
                <p:cNvSpPr>
                  <a:spLocks noChangeShapeType="1"/>
                </p:cNvSpPr>
                <p:nvPr/>
              </p:nvSpPr>
              <p:spPr bwMode="auto">
                <a:xfrm>
                  <a:off x="142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7" name="直接连接符 13328"/>
                <p:cNvSpPr>
                  <a:spLocks noChangeShapeType="1"/>
                </p:cNvSpPr>
                <p:nvPr/>
              </p:nvSpPr>
              <p:spPr bwMode="auto">
                <a:xfrm>
                  <a:off x="284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8" name="直接连接符 13329"/>
                <p:cNvSpPr>
                  <a:spLocks noChangeShapeType="1"/>
                </p:cNvSpPr>
                <p:nvPr/>
              </p:nvSpPr>
              <p:spPr bwMode="auto">
                <a:xfrm>
                  <a:off x="71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9" name="直接连接符 13330"/>
                <p:cNvSpPr>
                  <a:spLocks noChangeShapeType="1"/>
                </p:cNvSpPr>
                <p:nvPr/>
              </p:nvSpPr>
              <p:spPr bwMode="auto">
                <a:xfrm>
                  <a:off x="213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80" name="直接连接符 13331"/>
                <p:cNvSpPr>
                  <a:spLocks noChangeShapeType="1"/>
                </p:cNvSpPr>
                <p:nvPr/>
              </p:nvSpPr>
              <p:spPr bwMode="auto">
                <a:xfrm>
                  <a:off x="426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81" name="直接连接符 13332"/>
                <p:cNvSpPr>
                  <a:spLocks noChangeShapeType="1"/>
                </p:cNvSpPr>
                <p:nvPr/>
              </p:nvSpPr>
              <p:spPr bwMode="auto">
                <a:xfrm>
                  <a:off x="355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82" name="直接连接符 13333"/>
                <p:cNvSpPr>
                  <a:spLocks noChangeShapeType="1"/>
                </p:cNvSpPr>
                <p:nvPr/>
              </p:nvSpPr>
              <p:spPr bwMode="auto">
                <a:xfrm>
                  <a:off x="497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256" name="组合 13334"/>
              <p:cNvGrpSpPr/>
              <p:nvPr/>
            </p:nvGrpSpPr>
            <p:grpSpPr bwMode="auto">
              <a:xfrm>
                <a:off x="144" y="155"/>
                <a:ext cx="497" cy="452"/>
                <a:chOff x="0" y="0"/>
                <a:chExt cx="497" cy="452"/>
              </a:xfrm>
            </p:grpSpPr>
            <p:sp>
              <p:nvSpPr>
                <p:cNvPr id="10267" name="直接连接符 13335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8" name="直接连接符 13336"/>
                <p:cNvSpPr>
                  <a:spLocks noChangeShapeType="1"/>
                </p:cNvSpPr>
                <p:nvPr/>
              </p:nvSpPr>
              <p:spPr bwMode="auto">
                <a:xfrm>
                  <a:off x="142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9" name="直接连接符 13337"/>
                <p:cNvSpPr>
                  <a:spLocks noChangeShapeType="1"/>
                </p:cNvSpPr>
                <p:nvPr/>
              </p:nvSpPr>
              <p:spPr bwMode="auto">
                <a:xfrm>
                  <a:off x="284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0" name="直接连接符 13338"/>
                <p:cNvSpPr>
                  <a:spLocks noChangeShapeType="1"/>
                </p:cNvSpPr>
                <p:nvPr/>
              </p:nvSpPr>
              <p:spPr bwMode="auto">
                <a:xfrm>
                  <a:off x="71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1" name="直接连接符 13339"/>
                <p:cNvSpPr>
                  <a:spLocks noChangeShapeType="1"/>
                </p:cNvSpPr>
                <p:nvPr/>
              </p:nvSpPr>
              <p:spPr bwMode="auto">
                <a:xfrm>
                  <a:off x="213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2" name="直接连接符 13340"/>
                <p:cNvSpPr>
                  <a:spLocks noChangeShapeType="1"/>
                </p:cNvSpPr>
                <p:nvPr/>
              </p:nvSpPr>
              <p:spPr bwMode="auto">
                <a:xfrm>
                  <a:off x="426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3" name="直接连接符 13341"/>
                <p:cNvSpPr>
                  <a:spLocks noChangeShapeType="1"/>
                </p:cNvSpPr>
                <p:nvPr/>
              </p:nvSpPr>
              <p:spPr bwMode="auto">
                <a:xfrm>
                  <a:off x="355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4" name="直接连接符 13342"/>
                <p:cNvSpPr>
                  <a:spLocks noChangeShapeType="1"/>
                </p:cNvSpPr>
                <p:nvPr/>
              </p:nvSpPr>
              <p:spPr bwMode="auto">
                <a:xfrm>
                  <a:off x="497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257" name="组合 13343"/>
              <p:cNvGrpSpPr/>
              <p:nvPr/>
            </p:nvGrpSpPr>
            <p:grpSpPr bwMode="auto">
              <a:xfrm>
                <a:off x="795" y="164"/>
                <a:ext cx="497" cy="452"/>
                <a:chOff x="0" y="0"/>
                <a:chExt cx="497" cy="452"/>
              </a:xfrm>
            </p:grpSpPr>
            <p:sp>
              <p:nvSpPr>
                <p:cNvPr id="10259" name="直接连接符 13344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0" name="直接连接符 13345"/>
                <p:cNvSpPr>
                  <a:spLocks noChangeShapeType="1"/>
                </p:cNvSpPr>
                <p:nvPr/>
              </p:nvSpPr>
              <p:spPr bwMode="auto">
                <a:xfrm>
                  <a:off x="142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1" name="直接连接符 13346"/>
                <p:cNvSpPr>
                  <a:spLocks noChangeShapeType="1"/>
                </p:cNvSpPr>
                <p:nvPr/>
              </p:nvSpPr>
              <p:spPr bwMode="auto">
                <a:xfrm>
                  <a:off x="284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2" name="直接连接符 13347"/>
                <p:cNvSpPr>
                  <a:spLocks noChangeShapeType="1"/>
                </p:cNvSpPr>
                <p:nvPr/>
              </p:nvSpPr>
              <p:spPr bwMode="auto">
                <a:xfrm>
                  <a:off x="71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3" name="直接连接符 13348"/>
                <p:cNvSpPr>
                  <a:spLocks noChangeShapeType="1"/>
                </p:cNvSpPr>
                <p:nvPr/>
              </p:nvSpPr>
              <p:spPr bwMode="auto">
                <a:xfrm>
                  <a:off x="213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4" name="直接连接符 13349"/>
                <p:cNvSpPr>
                  <a:spLocks noChangeShapeType="1"/>
                </p:cNvSpPr>
                <p:nvPr/>
              </p:nvSpPr>
              <p:spPr bwMode="auto">
                <a:xfrm>
                  <a:off x="426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5" name="直接连接符 13350"/>
                <p:cNvSpPr>
                  <a:spLocks noChangeShapeType="1"/>
                </p:cNvSpPr>
                <p:nvPr/>
              </p:nvSpPr>
              <p:spPr bwMode="auto">
                <a:xfrm>
                  <a:off x="355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6" name="直接连接符 13351"/>
                <p:cNvSpPr>
                  <a:spLocks noChangeShapeType="1"/>
                </p:cNvSpPr>
                <p:nvPr/>
              </p:nvSpPr>
              <p:spPr bwMode="auto">
                <a:xfrm>
                  <a:off x="497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258" name="圆角矩形 133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55" cy="794"/>
              </a:xfrm>
              <a:prstGeom prst="roundRect">
                <a:avLst>
                  <a:gd name="adj" fmla="val 16667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53" name="分段箭头1 450"/>
            <p:cNvSpPr>
              <a:spLocks noChangeArrowheads="1"/>
            </p:cNvSpPr>
            <p:nvPr/>
          </p:nvSpPr>
          <p:spPr bwMode="auto">
            <a:xfrm rot="-60000">
              <a:off x="1641475" y="3103563"/>
              <a:ext cx="757238" cy="144462"/>
            </a:xfrm>
            <a:custGeom>
              <a:avLst/>
              <a:gdLst>
                <a:gd name="T0" fmla="*/ 34031 w 1437086"/>
                <a:gd name="T1" fmla="*/ 0 h 619125"/>
                <a:gd name="T2" fmla="*/ 45862 w 1437086"/>
                <a:gd name="T3" fmla="*/ 0 h 619125"/>
                <a:gd name="T4" fmla="*/ 58375 w 1437086"/>
                <a:gd name="T5" fmla="*/ 218 h 619125"/>
                <a:gd name="T6" fmla="*/ 45744 w 1437086"/>
                <a:gd name="T7" fmla="*/ 428 h 619125"/>
                <a:gd name="T8" fmla="*/ 33976 w 1437086"/>
                <a:gd name="T9" fmla="*/ 428 h 619125"/>
                <a:gd name="T10" fmla="*/ 46576 w 1437086"/>
                <a:gd name="T11" fmla="*/ 218 h 619125"/>
                <a:gd name="T12" fmla="*/ 34031 w 1437086"/>
                <a:gd name="T13" fmla="*/ 0 h 619125"/>
                <a:gd name="T14" fmla="*/ 19346 w 1437086"/>
                <a:gd name="T15" fmla="*/ 0 h 619125"/>
                <a:gd name="T16" fmla="*/ 31176 w 1437086"/>
                <a:gd name="T17" fmla="*/ 0 h 619125"/>
                <a:gd name="T18" fmla="*/ 43690 w 1437086"/>
                <a:gd name="T19" fmla="*/ 218 h 619125"/>
                <a:gd name="T20" fmla="*/ 31058 w 1437086"/>
                <a:gd name="T21" fmla="*/ 428 h 619125"/>
                <a:gd name="T22" fmla="*/ 19290 w 1437086"/>
                <a:gd name="T23" fmla="*/ 428 h 619125"/>
                <a:gd name="T24" fmla="*/ 31890 w 1437086"/>
                <a:gd name="T25" fmla="*/ 218 h 619125"/>
                <a:gd name="T26" fmla="*/ 19346 w 1437086"/>
                <a:gd name="T27" fmla="*/ 0 h 619125"/>
                <a:gd name="T28" fmla="*/ 0 w 1437086"/>
                <a:gd name="T29" fmla="*/ 0 h 619125"/>
                <a:gd name="T30" fmla="*/ 16490 w 1437086"/>
                <a:gd name="T31" fmla="*/ 0 h 619125"/>
                <a:gd name="T32" fmla="*/ 29004 w 1437086"/>
                <a:gd name="T33" fmla="*/ 218 h 619125"/>
                <a:gd name="T34" fmla="*/ 16373 w 1437086"/>
                <a:gd name="T35" fmla="*/ 428 h 619125"/>
                <a:gd name="T36" fmla="*/ 0 w 1437086"/>
                <a:gd name="T37" fmla="*/ 428 h 619125"/>
                <a:gd name="T38" fmla="*/ 0 w 1437086"/>
                <a:gd name="T39" fmla="*/ 0 h 6191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4" name="文本框 13376"/>
            <p:cNvSpPr txBox="1">
              <a:spLocks noChangeArrowheads="1"/>
            </p:cNvSpPr>
            <p:nvPr/>
          </p:nvSpPr>
          <p:spPr bwMode="auto">
            <a:xfrm>
              <a:off x="1476375" y="2493963"/>
              <a:ext cx="107940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 smtClean="0">
                  <a:solidFill>
                    <a:srgbClr val="FF0000"/>
                  </a:solidFill>
                </a:rPr>
                <a:t>基因组三倍化复制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3297238" y="2638425"/>
            <a:ext cx="1490662" cy="1222375"/>
            <a:chOff x="3297238" y="2638425"/>
            <a:chExt cx="1490662" cy="1222375"/>
          </a:xfrm>
        </p:grpSpPr>
        <p:sp>
          <p:nvSpPr>
            <p:cNvPr id="10248" name="虚箭头 465"/>
            <p:cNvSpPr>
              <a:spLocks noChangeArrowheads="1"/>
            </p:cNvSpPr>
            <p:nvPr/>
          </p:nvSpPr>
          <p:spPr bwMode="auto">
            <a:xfrm rot="-1860000">
              <a:off x="3778250" y="2638425"/>
              <a:ext cx="1009650" cy="215900"/>
            </a:xfrm>
            <a:custGeom>
              <a:avLst/>
              <a:gdLst>
                <a:gd name="T0" fmla="*/ 10994449 w 494328"/>
                <a:gd name="T1" fmla="*/ 42550 h 324036"/>
                <a:gd name="T2" fmla="*/ 11508721 w 494328"/>
                <a:gd name="T3" fmla="*/ 31979 h 324036"/>
                <a:gd name="T4" fmla="*/ 11508721 w 494328"/>
                <a:gd name="T5" fmla="*/ 36154 h 324036"/>
                <a:gd name="T6" fmla="*/ 10994449 w 494328"/>
                <a:gd name="T7" fmla="*/ 31979 h 324036"/>
                <a:gd name="T8" fmla="*/ 9864608 w 494328"/>
                <a:gd name="T9" fmla="*/ 31979 h 324036"/>
                <a:gd name="T10" fmla="*/ 14282679 w 494328"/>
                <a:gd name="T11" fmla="*/ 29758 h 324036"/>
                <a:gd name="T12" fmla="*/ 11508721 w 494328"/>
                <a:gd name="T13" fmla="*/ 25583 h 324036"/>
                <a:gd name="T14" fmla="*/ 11508721 w 494328"/>
                <a:gd name="T15" fmla="*/ 29758 h 324036"/>
                <a:gd name="T16" fmla="*/ 10994449 w 494328"/>
                <a:gd name="T17" fmla="*/ 25583 h 324036"/>
                <a:gd name="T18" fmla="*/ 9864608 w 494328"/>
                <a:gd name="T19" fmla="*/ 25583 h 324036"/>
                <a:gd name="T20" fmla="*/ 9350351 w 494328"/>
                <a:gd name="T21" fmla="*/ 29758 h 324036"/>
                <a:gd name="T22" fmla="*/ 6576395 w 494328"/>
                <a:gd name="T23" fmla="*/ 25583 h 324036"/>
                <a:gd name="T24" fmla="*/ 6576395 w 494328"/>
                <a:gd name="T25" fmla="*/ 29758 h 324036"/>
                <a:gd name="T26" fmla="*/ 6062157 w 494328"/>
                <a:gd name="T27" fmla="*/ 25583 h 324036"/>
                <a:gd name="T28" fmla="*/ 4932293 w 494328"/>
                <a:gd name="T29" fmla="*/ 25583 h 324036"/>
                <a:gd name="T30" fmla="*/ 4418034 w 494328"/>
                <a:gd name="T31" fmla="*/ 29758 h 324036"/>
                <a:gd name="T32" fmla="*/ 1644090 w 494328"/>
                <a:gd name="T33" fmla="*/ 25583 h 324036"/>
                <a:gd name="T34" fmla="*/ 1644090 w 494328"/>
                <a:gd name="T35" fmla="*/ 29758 h 324036"/>
                <a:gd name="T36" fmla="*/ 1129868 w 494328"/>
                <a:gd name="T37" fmla="*/ 25583 h 324036"/>
                <a:gd name="T38" fmla="*/ 0 w 494328"/>
                <a:gd name="T39" fmla="*/ 25583 h 324036"/>
                <a:gd name="T40" fmla="*/ 15926779 w 494328"/>
                <a:gd name="T41" fmla="*/ 26559 h 324036"/>
                <a:gd name="T42" fmla="*/ 16441040 w 494328"/>
                <a:gd name="T43" fmla="*/ 19188 h 324036"/>
                <a:gd name="T44" fmla="*/ 16441040 w 494328"/>
                <a:gd name="T45" fmla="*/ 23362 h 324036"/>
                <a:gd name="T46" fmla="*/ 14282679 w 494328"/>
                <a:gd name="T47" fmla="*/ 19188 h 324036"/>
                <a:gd name="T48" fmla="*/ 13152811 w 494328"/>
                <a:gd name="T49" fmla="*/ 19188 h 324036"/>
                <a:gd name="T50" fmla="*/ 12638556 w 494328"/>
                <a:gd name="T51" fmla="*/ 23362 h 324036"/>
                <a:gd name="T52" fmla="*/ 9864608 w 494328"/>
                <a:gd name="T53" fmla="*/ 19188 h 324036"/>
                <a:gd name="T54" fmla="*/ 9864608 w 494328"/>
                <a:gd name="T55" fmla="*/ 23362 h 324036"/>
                <a:gd name="T56" fmla="*/ 9350351 w 494328"/>
                <a:gd name="T57" fmla="*/ 19188 h 324036"/>
                <a:gd name="T58" fmla="*/ 8220518 w 494328"/>
                <a:gd name="T59" fmla="*/ 19188 h 324036"/>
                <a:gd name="T60" fmla="*/ 7706263 w 494328"/>
                <a:gd name="T61" fmla="*/ 23362 h 324036"/>
                <a:gd name="T62" fmla="*/ 4932293 w 494328"/>
                <a:gd name="T63" fmla="*/ 19188 h 324036"/>
                <a:gd name="T64" fmla="*/ 4932293 w 494328"/>
                <a:gd name="T65" fmla="*/ 23362 h 324036"/>
                <a:gd name="T66" fmla="*/ 4418034 w 494328"/>
                <a:gd name="T67" fmla="*/ 19188 h 324036"/>
                <a:gd name="T68" fmla="*/ 3288195 w 494328"/>
                <a:gd name="T69" fmla="*/ 19188 h 324036"/>
                <a:gd name="T70" fmla="*/ 2773919 w 494328"/>
                <a:gd name="T71" fmla="*/ 23362 h 324036"/>
                <a:gd name="T72" fmla="*/ 0 w 494328"/>
                <a:gd name="T73" fmla="*/ 19188 h 324036"/>
                <a:gd name="T74" fmla="*/ 0 w 494328"/>
                <a:gd name="T75" fmla="*/ 23362 h 324036"/>
                <a:gd name="T76" fmla="*/ 15926779 w 494328"/>
                <a:gd name="T77" fmla="*/ 15989 h 324036"/>
                <a:gd name="T78" fmla="*/ 14796917 w 494328"/>
                <a:gd name="T79" fmla="*/ 15989 h 324036"/>
                <a:gd name="T80" fmla="*/ 14282679 w 494328"/>
                <a:gd name="T81" fmla="*/ 16966 h 324036"/>
                <a:gd name="T82" fmla="*/ 11508721 w 494328"/>
                <a:gd name="T83" fmla="*/ 12791 h 324036"/>
                <a:gd name="T84" fmla="*/ 11508721 w 494328"/>
                <a:gd name="T85" fmla="*/ 16966 h 324036"/>
                <a:gd name="T86" fmla="*/ 10994449 w 494328"/>
                <a:gd name="T87" fmla="*/ 12791 h 324036"/>
                <a:gd name="T88" fmla="*/ 9864608 w 494328"/>
                <a:gd name="T89" fmla="*/ 12791 h 324036"/>
                <a:gd name="T90" fmla="*/ 9350351 w 494328"/>
                <a:gd name="T91" fmla="*/ 16966 h 324036"/>
                <a:gd name="T92" fmla="*/ 6576395 w 494328"/>
                <a:gd name="T93" fmla="*/ 12791 h 324036"/>
                <a:gd name="T94" fmla="*/ 6576395 w 494328"/>
                <a:gd name="T95" fmla="*/ 16966 h 324036"/>
                <a:gd name="T96" fmla="*/ 6062157 w 494328"/>
                <a:gd name="T97" fmla="*/ 12791 h 324036"/>
                <a:gd name="T98" fmla="*/ 4932293 w 494328"/>
                <a:gd name="T99" fmla="*/ 12791 h 324036"/>
                <a:gd name="T100" fmla="*/ 4418034 w 494328"/>
                <a:gd name="T101" fmla="*/ 16966 h 324036"/>
                <a:gd name="T102" fmla="*/ 1644090 w 494328"/>
                <a:gd name="T103" fmla="*/ 12791 h 324036"/>
                <a:gd name="T104" fmla="*/ 1644090 w 494328"/>
                <a:gd name="T105" fmla="*/ 16966 h 324036"/>
                <a:gd name="T106" fmla="*/ 1129868 w 494328"/>
                <a:gd name="T107" fmla="*/ 12791 h 324036"/>
                <a:gd name="T108" fmla="*/ 0 w 494328"/>
                <a:gd name="T109" fmla="*/ 12791 h 324036"/>
                <a:gd name="T110" fmla="*/ 12638556 w 494328"/>
                <a:gd name="T111" fmla="*/ 10570 h 324036"/>
                <a:gd name="T112" fmla="*/ 9864608 w 494328"/>
                <a:gd name="T113" fmla="*/ 6396 h 324036"/>
                <a:gd name="T114" fmla="*/ 9864608 w 494328"/>
                <a:gd name="T115" fmla="*/ 10570 h 324036"/>
                <a:gd name="T116" fmla="*/ 10994449 w 494328"/>
                <a:gd name="T117" fmla="*/ 0 h 324036"/>
                <a:gd name="T118" fmla="*/ 9864608 w 494328"/>
                <a:gd name="T119" fmla="*/ 0 h 3240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94328" h="324036">
                  <a:moveTo>
                    <a:pt x="277525" y="292250"/>
                  </a:moveTo>
                  <a:lnTo>
                    <a:pt x="309311" y="292250"/>
                  </a:lnTo>
                  <a:lnTo>
                    <a:pt x="309311" y="324036"/>
                  </a:lnTo>
                  <a:lnTo>
                    <a:pt x="277525" y="324036"/>
                  </a:lnTo>
                  <a:lnTo>
                    <a:pt x="277525" y="292250"/>
                  </a:lnTo>
                  <a:close/>
                  <a:moveTo>
                    <a:pt x="323779" y="243541"/>
                  </a:moveTo>
                  <a:lnTo>
                    <a:pt x="355565" y="243541"/>
                  </a:lnTo>
                  <a:lnTo>
                    <a:pt x="355565" y="275328"/>
                  </a:lnTo>
                  <a:lnTo>
                    <a:pt x="323779" y="275328"/>
                  </a:lnTo>
                  <a:lnTo>
                    <a:pt x="323779" y="243541"/>
                  </a:lnTo>
                  <a:close/>
                  <a:moveTo>
                    <a:pt x="277525" y="243541"/>
                  </a:moveTo>
                  <a:lnTo>
                    <a:pt x="309311" y="243541"/>
                  </a:lnTo>
                  <a:lnTo>
                    <a:pt x="309311" y="275328"/>
                  </a:lnTo>
                  <a:lnTo>
                    <a:pt x="277525" y="275328"/>
                  </a:lnTo>
                  <a:lnTo>
                    <a:pt x="277525" y="243541"/>
                  </a:lnTo>
                  <a:close/>
                  <a:moveTo>
                    <a:pt x="370033" y="194833"/>
                  </a:moveTo>
                  <a:lnTo>
                    <a:pt x="401820" y="194833"/>
                  </a:lnTo>
                  <a:lnTo>
                    <a:pt x="401820" y="226620"/>
                  </a:lnTo>
                  <a:lnTo>
                    <a:pt x="370033" y="226620"/>
                  </a:lnTo>
                  <a:lnTo>
                    <a:pt x="370033" y="194833"/>
                  </a:lnTo>
                  <a:close/>
                  <a:moveTo>
                    <a:pt x="323779" y="194833"/>
                  </a:moveTo>
                  <a:lnTo>
                    <a:pt x="355565" y="194833"/>
                  </a:lnTo>
                  <a:lnTo>
                    <a:pt x="355565" y="226620"/>
                  </a:lnTo>
                  <a:lnTo>
                    <a:pt x="323779" y="226620"/>
                  </a:lnTo>
                  <a:lnTo>
                    <a:pt x="323779" y="194833"/>
                  </a:lnTo>
                  <a:close/>
                  <a:moveTo>
                    <a:pt x="277525" y="194833"/>
                  </a:moveTo>
                  <a:lnTo>
                    <a:pt x="309311" y="194833"/>
                  </a:lnTo>
                  <a:lnTo>
                    <a:pt x="309311" y="226620"/>
                  </a:lnTo>
                  <a:lnTo>
                    <a:pt x="277525" y="226620"/>
                  </a:lnTo>
                  <a:lnTo>
                    <a:pt x="277525" y="194833"/>
                  </a:lnTo>
                  <a:close/>
                  <a:moveTo>
                    <a:pt x="231271" y="194833"/>
                  </a:moveTo>
                  <a:lnTo>
                    <a:pt x="263057" y="194833"/>
                  </a:lnTo>
                  <a:lnTo>
                    <a:pt x="263057" y="226620"/>
                  </a:lnTo>
                  <a:lnTo>
                    <a:pt x="231271" y="226620"/>
                  </a:lnTo>
                  <a:lnTo>
                    <a:pt x="231271" y="194833"/>
                  </a:lnTo>
                  <a:close/>
                  <a:moveTo>
                    <a:pt x="185016" y="194833"/>
                  </a:moveTo>
                  <a:lnTo>
                    <a:pt x="216803" y="194833"/>
                  </a:lnTo>
                  <a:lnTo>
                    <a:pt x="216803" y="226620"/>
                  </a:lnTo>
                  <a:lnTo>
                    <a:pt x="185016" y="226620"/>
                  </a:lnTo>
                  <a:lnTo>
                    <a:pt x="185016" y="194833"/>
                  </a:lnTo>
                  <a:close/>
                  <a:moveTo>
                    <a:pt x="138762" y="194833"/>
                  </a:moveTo>
                  <a:lnTo>
                    <a:pt x="170549" y="194833"/>
                  </a:lnTo>
                  <a:lnTo>
                    <a:pt x="170549" y="226620"/>
                  </a:lnTo>
                  <a:lnTo>
                    <a:pt x="138762" y="226620"/>
                  </a:lnTo>
                  <a:lnTo>
                    <a:pt x="138762" y="194833"/>
                  </a:lnTo>
                  <a:close/>
                  <a:moveTo>
                    <a:pt x="92508" y="194833"/>
                  </a:moveTo>
                  <a:lnTo>
                    <a:pt x="124294" y="194833"/>
                  </a:lnTo>
                  <a:lnTo>
                    <a:pt x="124294" y="226620"/>
                  </a:lnTo>
                  <a:lnTo>
                    <a:pt x="92508" y="226620"/>
                  </a:lnTo>
                  <a:lnTo>
                    <a:pt x="92508" y="194833"/>
                  </a:lnTo>
                  <a:close/>
                  <a:moveTo>
                    <a:pt x="46254" y="194833"/>
                  </a:moveTo>
                  <a:lnTo>
                    <a:pt x="78040" y="194833"/>
                  </a:lnTo>
                  <a:lnTo>
                    <a:pt x="78040" y="226620"/>
                  </a:lnTo>
                  <a:lnTo>
                    <a:pt x="46254" y="226620"/>
                  </a:lnTo>
                  <a:lnTo>
                    <a:pt x="46254" y="194833"/>
                  </a:lnTo>
                  <a:close/>
                  <a:moveTo>
                    <a:pt x="0" y="194833"/>
                  </a:moveTo>
                  <a:lnTo>
                    <a:pt x="31787" y="194833"/>
                  </a:lnTo>
                  <a:lnTo>
                    <a:pt x="31787" y="226620"/>
                  </a:lnTo>
                  <a:lnTo>
                    <a:pt x="0" y="226620"/>
                  </a:lnTo>
                  <a:lnTo>
                    <a:pt x="0" y="194833"/>
                  </a:lnTo>
                  <a:close/>
                  <a:moveTo>
                    <a:pt x="416287" y="170479"/>
                  </a:moveTo>
                  <a:lnTo>
                    <a:pt x="448074" y="170479"/>
                  </a:lnTo>
                  <a:lnTo>
                    <a:pt x="448074" y="202266"/>
                  </a:lnTo>
                  <a:lnTo>
                    <a:pt x="416287" y="202266"/>
                  </a:lnTo>
                  <a:lnTo>
                    <a:pt x="416287" y="170479"/>
                  </a:lnTo>
                  <a:close/>
                  <a:moveTo>
                    <a:pt x="462542" y="146125"/>
                  </a:moveTo>
                  <a:lnTo>
                    <a:pt x="494328" y="146125"/>
                  </a:lnTo>
                  <a:lnTo>
                    <a:pt x="494328" y="177911"/>
                  </a:lnTo>
                  <a:lnTo>
                    <a:pt x="462542" y="177911"/>
                  </a:lnTo>
                  <a:lnTo>
                    <a:pt x="462542" y="146125"/>
                  </a:lnTo>
                  <a:close/>
                  <a:moveTo>
                    <a:pt x="370033" y="146125"/>
                  </a:moveTo>
                  <a:lnTo>
                    <a:pt x="401820" y="146125"/>
                  </a:lnTo>
                  <a:lnTo>
                    <a:pt x="401820" y="177911"/>
                  </a:lnTo>
                  <a:lnTo>
                    <a:pt x="370033" y="177911"/>
                  </a:lnTo>
                  <a:lnTo>
                    <a:pt x="370033" y="146125"/>
                  </a:lnTo>
                  <a:close/>
                  <a:moveTo>
                    <a:pt x="323779" y="146125"/>
                  </a:moveTo>
                  <a:lnTo>
                    <a:pt x="355565" y="146125"/>
                  </a:lnTo>
                  <a:lnTo>
                    <a:pt x="355565" y="177911"/>
                  </a:lnTo>
                  <a:lnTo>
                    <a:pt x="323779" y="177911"/>
                  </a:lnTo>
                  <a:lnTo>
                    <a:pt x="323779" y="146125"/>
                  </a:lnTo>
                  <a:close/>
                  <a:moveTo>
                    <a:pt x="277525" y="146125"/>
                  </a:moveTo>
                  <a:lnTo>
                    <a:pt x="309311" y="146125"/>
                  </a:lnTo>
                  <a:lnTo>
                    <a:pt x="309311" y="177911"/>
                  </a:lnTo>
                  <a:lnTo>
                    <a:pt x="277525" y="177911"/>
                  </a:lnTo>
                  <a:lnTo>
                    <a:pt x="277525" y="146125"/>
                  </a:lnTo>
                  <a:close/>
                  <a:moveTo>
                    <a:pt x="231271" y="146125"/>
                  </a:moveTo>
                  <a:lnTo>
                    <a:pt x="263057" y="146125"/>
                  </a:lnTo>
                  <a:lnTo>
                    <a:pt x="263057" y="177911"/>
                  </a:lnTo>
                  <a:lnTo>
                    <a:pt x="231271" y="177911"/>
                  </a:lnTo>
                  <a:lnTo>
                    <a:pt x="231271" y="146125"/>
                  </a:lnTo>
                  <a:close/>
                  <a:moveTo>
                    <a:pt x="185016" y="146125"/>
                  </a:moveTo>
                  <a:lnTo>
                    <a:pt x="216803" y="146125"/>
                  </a:lnTo>
                  <a:lnTo>
                    <a:pt x="216803" y="177911"/>
                  </a:lnTo>
                  <a:lnTo>
                    <a:pt x="185016" y="177911"/>
                  </a:lnTo>
                  <a:lnTo>
                    <a:pt x="185016" y="146125"/>
                  </a:lnTo>
                  <a:close/>
                  <a:moveTo>
                    <a:pt x="138762" y="146125"/>
                  </a:moveTo>
                  <a:lnTo>
                    <a:pt x="170549" y="146125"/>
                  </a:lnTo>
                  <a:lnTo>
                    <a:pt x="170549" y="177911"/>
                  </a:lnTo>
                  <a:lnTo>
                    <a:pt x="138762" y="177911"/>
                  </a:lnTo>
                  <a:lnTo>
                    <a:pt x="138762" y="146125"/>
                  </a:lnTo>
                  <a:close/>
                  <a:moveTo>
                    <a:pt x="92508" y="146125"/>
                  </a:moveTo>
                  <a:lnTo>
                    <a:pt x="124294" y="146125"/>
                  </a:lnTo>
                  <a:lnTo>
                    <a:pt x="124294" y="177911"/>
                  </a:lnTo>
                  <a:lnTo>
                    <a:pt x="92508" y="177911"/>
                  </a:lnTo>
                  <a:lnTo>
                    <a:pt x="92508" y="146125"/>
                  </a:lnTo>
                  <a:close/>
                  <a:moveTo>
                    <a:pt x="46254" y="146125"/>
                  </a:moveTo>
                  <a:lnTo>
                    <a:pt x="78040" y="146125"/>
                  </a:lnTo>
                  <a:lnTo>
                    <a:pt x="78040" y="177911"/>
                  </a:lnTo>
                  <a:lnTo>
                    <a:pt x="46254" y="177911"/>
                  </a:lnTo>
                  <a:lnTo>
                    <a:pt x="46254" y="146125"/>
                  </a:lnTo>
                  <a:close/>
                  <a:moveTo>
                    <a:pt x="0" y="146125"/>
                  </a:moveTo>
                  <a:lnTo>
                    <a:pt x="31787" y="146125"/>
                  </a:lnTo>
                  <a:lnTo>
                    <a:pt x="31787" y="177911"/>
                  </a:lnTo>
                  <a:lnTo>
                    <a:pt x="0" y="177911"/>
                  </a:lnTo>
                  <a:lnTo>
                    <a:pt x="0" y="146125"/>
                  </a:lnTo>
                  <a:close/>
                  <a:moveTo>
                    <a:pt x="416287" y="121771"/>
                  </a:moveTo>
                  <a:lnTo>
                    <a:pt x="448074" y="121771"/>
                  </a:lnTo>
                  <a:lnTo>
                    <a:pt x="448074" y="153557"/>
                  </a:lnTo>
                  <a:lnTo>
                    <a:pt x="416287" y="153557"/>
                  </a:lnTo>
                  <a:lnTo>
                    <a:pt x="416287" y="121771"/>
                  </a:lnTo>
                  <a:close/>
                  <a:moveTo>
                    <a:pt x="370033" y="97417"/>
                  </a:moveTo>
                  <a:lnTo>
                    <a:pt x="401820" y="97417"/>
                  </a:lnTo>
                  <a:lnTo>
                    <a:pt x="401820" y="129203"/>
                  </a:lnTo>
                  <a:lnTo>
                    <a:pt x="370033" y="129203"/>
                  </a:lnTo>
                  <a:lnTo>
                    <a:pt x="370033" y="97417"/>
                  </a:lnTo>
                  <a:close/>
                  <a:moveTo>
                    <a:pt x="323779" y="97417"/>
                  </a:moveTo>
                  <a:lnTo>
                    <a:pt x="355565" y="97417"/>
                  </a:lnTo>
                  <a:lnTo>
                    <a:pt x="355565" y="129203"/>
                  </a:lnTo>
                  <a:lnTo>
                    <a:pt x="323779" y="129203"/>
                  </a:lnTo>
                  <a:lnTo>
                    <a:pt x="323779" y="97417"/>
                  </a:lnTo>
                  <a:close/>
                  <a:moveTo>
                    <a:pt x="277525" y="97417"/>
                  </a:moveTo>
                  <a:lnTo>
                    <a:pt x="309311" y="97417"/>
                  </a:lnTo>
                  <a:lnTo>
                    <a:pt x="309311" y="129203"/>
                  </a:lnTo>
                  <a:lnTo>
                    <a:pt x="277525" y="129203"/>
                  </a:lnTo>
                  <a:lnTo>
                    <a:pt x="277525" y="97417"/>
                  </a:lnTo>
                  <a:close/>
                  <a:moveTo>
                    <a:pt x="231271" y="97417"/>
                  </a:moveTo>
                  <a:lnTo>
                    <a:pt x="263057" y="97417"/>
                  </a:lnTo>
                  <a:lnTo>
                    <a:pt x="263057" y="129203"/>
                  </a:lnTo>
                  <a:lnTo>
                    <a:pt x="231271" y="129203"/>
                  </a:lnTo>
                  <a:lnTo>
                    <a:pt x="231271" y="97417"/>
                  </a:lnTo>
                  <a:close/>
                  <a:moveTo>
                    <a:pt x="185016" y="97417"/>
                  </a:moveTo>
                  <a:lnTo>
                    <a:pt x="216803" y="97417"/>
                  </a:lnTo>
                  <a:lnTo>
                    <a:pt x="216803" y="129203"/>
                  </a:lnTo>
                  <a:lnTo>
                    <a:pt x="185016" y="129203"/>
                  </a:lnTo>
                  <a:lnTo>
                    <a:pt x="185016" y="97417"/>
                  </a:lnTo>
                  <a:close/>
                  <a:moveTo>
                    <a:pt x="138762" y="97417"/>
                  </a:moveTo>
                  <a:lnTo>
                    <a:pt x="170549" y="97417"/>
                  </a:lnTo>
                  <a:lnTo>
                    <a:pt x="170549" y="129203"/>
                  </a:lnTo>
                  <a:lnTo>
                    <a:pt x="138762" y="129203"/>
                  </a:lnTo>
                  <a:lnTo>
                    <a:pt x="138762" y="97417"/>
                  </a:lnTo>
                  <a:close/>
                  <a:moveTo>
                    <a:pt x="92508" y="97417"/>
                  </a:moveTo>
                  <a:lnTo>
                    <a:pt x="124294" y="97417"/>
                  </a:lnTo>
                  <a:lnTo>
                    <a:pt x="124294" y="129203"/>
                  </a:lnTo>
                  <a:lnTo>
                    <a:pt x="92508" y="129203"/>
                  </a:lnTo>
                  <a:lnTo>
                    <a:pt x="92508" y="97417"/>
                  </a:lnTo>
                  <a:close/>
                  <a:moveTo>
                    <a:pt x="46254" y="97417"/>
                  </a:moveTo>
                  <a:lnTo>
                    <a:pt x="78040" y="97417"/>
                  </a:lnTo>
                  <a:lnTo>
                    <a:pt x="78040" y="129203"/>
                  </a:lnTo>
                  <a:lnTo>
                    <a:pt x="46254" y="129203"/>
                  </a:lnTo>
                  <a:lnTo>
                    <a:pt x="46254" y="97417"/>
                  </a:lnTo>
                  <a:close/>
                  <a:moveTo>
                    <a:pt x="0" y="97417"/>
                  </a:moveTo>
                  <a:lnTo>
                    <a:pt x="31787" y="97417"/>
                  </a:lnTo>
                  <a:lnTo>
                    <a:pt x="31787" y="129203"/>
                  </a:lnTo>
                  <a:lnTo>
                    <a:pt x="0" y="129203"/>
                  </a:lnTo>
                  <a:lnTo>
                    <a:pt x="0" y="97417"/>
                  </a:lnTo>
                  <a:close/>
                  <a:moveTo>
                    <a:pt x="323779" y="48708"/>
                  </a:moveTo>
                  <a:lnTo>
                    <a:pt x="355565" y="48708"/>
                  </a:lnTo>
                  <a:lnTo>
                    <a:pt x="355565" y="80495"/>
                  </a:lnTo>
                  <a:lnTo>
                    <a:pt x="323779" y="80495"/>
                  </a:lnTo>
                  <a:lnTo>
                    <a:pt x="323779" y="48708"/>
                  </a:lnTo>
                  <a:close/>
                  <a:moveTo>
                    <a:pt x="277525" y="48708"/>
                  </a:moveTo>
                  <a:lnTo>
                    <a:pt x="309311" y="48708"/>
                  </a:lnTo>
                  <a:lnTo>
                    <a:pt x="309311" y="80495"/>
                  </a:lnTo>
                  <a:lnTo>
                    <a:pt x="277525" y="80495"/>
                  </a:lnTo>
                  <a:lnTo>
                    <a:pt x="277525" y="48708"/>
                  </a:lnTo>
                  <a:close/>
                  <a:moveTo>
                    <a:pt x="277525" y="0"/>
                  </a:moveTo>
                  <a:lnTo>
                    <a:pt x="309311" y="0"/>
                  </a:lnTo>
                  <a:lnTo>
                    <a:pt x="309311" y="31787"/>
                  </a:lnTo>
                  <a:lnTo>
                    <a:pt x="277525" y="31787"/>
                  </a:lnTo>
                  <a:lnTo>
                    <a:pt x="277525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9" name="虚箭头 465"/>
            <p:cNvSpPr>
              <a:spLocks noChangeArrowheads="1"/>
            </p:cNvSpPr>
            <p:nvPr/>
          </p:nvSpPr>
          <p:spPr bwMode="auto">
            <a:xfrm rot="1980000">
              <a:off x="3706813" y="3644900"/>
              <a:ext cx="1008062" cy="215900"/>
            </a:xfrm>
            <a:custGeom>
              <a:avLst/>
              <a:gdLst>
                <a:gd name="T0" fmla="*/ 10908263 w 494328"/>
                <a:gd name="T1" fmla="*/ 42550 h 324036"/>
                <a:gd name="T2" fmla="*/ 11418495 w 494328"/>
                <a:gd name="T3" fmla="*/ 31979 h 324036"/>
                <a:gd name="T4" fmla="*/ 11418495 w 494328"/>
                <a:gd name="T5" fmla="*/ 36154 h 324036"/>
                <a:gd name="T6" fmla="*/ 10908263 w 494328"/>
                <a:gd name="T7" fmla="*/ 31979 h 324036"/>
                <a:gd name="T8" fmla="*/ 9787283 w 494328"/>
                <a:gd name="T9" fmla="*/ 31979 h 324036"/>
                <a:gd name="T10" fmla="*/ 14170707 w 494328"/>
                <a:gd name="T11" fmla="*/ 29758 h 324036"/>
                <a:gd name="T12" fmla="*/ 11418495 w 494328"/>
                <a:gd name="T13" fmla="*/ 25583 h 324036"/>
                <a:gd name="T14" fmla="*/ 11418495 w 494328"/>
                <a:gd name="T15" fmla="*/ 29758 h 324036"/>
                <a:gd name="T16" fmla="*/ 10908263 w 494328"/>
                <a:gd name="T17" fmla="*/ 25583 h 324036"/>
                <a:gd name="T18" fmla="*/ 9787283 w 494328"/>
                <a:gd name="T19" fmla="*/ 25583 h 324036"/>
                <a:gd name="T20" fmla="*/ 9277051 w 494328"/>
                <a:gd name="T21" fmla="*/ 29758 h 324036"/>
                <a:gd name="T22" fmla="*/ 6524834 w 494328"/>
                <a:gd name="T23" fmla="*/ 25583 h 324036"/>
                <a:gd name="T24" fmla="*/ 6524834 w 494328"/>
                <a:gd name="T25" fmla="*/ 29758 h 324036"/>
                <a:gd name="T26" fmla="*/ 6014628 w 494328"/>
                <a:gd name="T27" fmla="*/ 25583 h 324036"/>
                <a:gd name="T28" fmla="*/ 4893618 w 494328"/>
                <a:gd name="T29" fmla="*/ 25583 h 324036"/>
                <a:gd name="T30" fmla="*/ 4383380 w 494328"/>
                <a:gd name="T31" fmla="*/ 29758 h 324036"/>
                <a:gd name="T32" fmla="*/ 1631212 w 494328"/>
                <a:gd name="T33" fmla="*/ 25583 h 324036"/>
                <a:gd name="T34" fmla="*/ 1631212 w 494328"/>
                <a:gd name="T35" fmla="*/ 29758 h 324036"/>
                <a:gd name="T36" fmla="*/ 1121012 w 494328"/>
                <a:gd name="T37" fmla="*/ 25583 h 324036"/>
                <a:gd name="T38" fmla="*/ 0 w 494328"/>
                <a:gd name="T39" fmla="*/ 25583 h 324036"/>
                <a:gd name="T40" fmla="*/ 15801920 w 494328"/>
                <a:gd name="T41" fmla="*/ 26559 h 324036"/>
                <a:gd name="T42" fmla="*/ 16312150 w 494328"/>
                <a:gd name="T43" fmla="*/ 19188 h 324036"/>
                <a:gd name="T44" fmla="*/ 16312150 w 494328"/>
                <a:gd name="T45" fmla="*/ 23362 h 324036"/>
                <a:gd name="T46" fmla="*/ 14170707 w 494328"/>
                <a:gd name="T47" fmla="*/ 19188 h 324036"/>
                <a:gd name="T48" fmla="*/ 13049711 w 494328"/>
                <a:gd name="T49" fmla="*/ 19188 h 324036"/>
                <a:gd name="T50" fmla="*/ 12539479 w 494328"/>
                <a:gd name="T51" fmla="*/ 23362 h 324036"/>
                <a:gd name="T52" fmla="*/ 9787283 w 494328"/>
                <a:gd name="T53" fmla="*/ 19188 h 324036"/>
                <a:gd name="T54" fmla="*/ 9787283 w 494328"/>
                <a:gd name="T55" fmla="*/ 23362 h 324036"/>
                <a:gd name="T56" fmla="*/ 9277051 w 494328"/>
                <a:gd name="T57" fmla="*/ 19188 h 324036"/>
                <a:gd name="T58" fmla="*/ 8156079 w 494328"/>
                <a:gd name="T59" fmla="*/ 19188 h 324036"/>
                <a:gd name="T60" fmla="*/ 7645841 w 494328"/>
                <a:gd name="T61" fmla="*/ 23362 h 324036"/>
                <a:gd name="T62" fmla="*/ 4893618 w 494328"/>
                <a:gd name="T63" fmla="*/ 19188 h 324036"/>
                <a:gd name="T64" fmla="*/ 4893618 w 494328"/>
                <a:gd name="T65" fmla="*/ 23362 h 324036"/>
                <a:gd name="T66" fmla="*/ 4383380 w 494328"/>
                <a:gd name="T67" fmla="*/ 19188 h 324036"/>
                <a:gd name="T68" fmla="*/ 3262424 w 494328"/>
                <a:gd name="T69" fmla="*/ 19188 h 324036"/>
                <a:gd name="T70" fmla="*/ 2752192 w 494328"/>
                <a:gd name="T71" fmla="*/ 23362 h 324036"/>
                <a:gd name="T72" fmla="*/ 0 w 494328"/>
                <a:gd name="T73" fmla="*/ 19188 h 324036"/>
                <a:gd name="T74" fmla="*/ 0 w 494328"/>
                <a:gd name="T75" fmla="*/ 23362 h 324036"/>
                <a:gd name="T76" fmla="*/ 15801920 w 494328"/>
                <a:gd name="T77" fmla="*/ 15989 h 324036"/>
                <a:gd name="T78" fmla="*/ 14680905 w 494328"/>
                <a:gd name="T79" fmla="*/ 15989 h 324036"/>
                <a:gd name="T80" fmla="*/ 14170707 w 494328"/>
                <a:gd name="T81" fmla="*/ 16966 h 324036"/>
                <a:gd name="T82" fmla="*/ 11418495 w 494328"/>
                <a:gd name="T83" fmla="*/ 12791 h 324036"/>
                <a:gd name="T84" fmla="*/ 11418495 w 494328"/>
                <a:gd name="T85" fmla="*/ 16966 h 324036"/>
                <a:gd name="T86" fmla="*/ 10908263 w 494328"/>
                <a:gd name="T87" fmla="*/ 12791 h 324036"/>
                <a:gd name="T88" fmla="*/ 9787283 w 494328"/>
                <a:gd name="T89" fmla="*/ 12791 h 324036"/>
                <a:gd name="T90" fmla="*/ 9277051 w 494328"/>
                <a:gd name="T91" fmla="*/ 16966 h 324036"/>
                <a:gd name="T92" fmla="*/ 6524834 w 494328"/>
                <a:gd name="T93" fmla="*/ 12791 h 324036"/>
                <a:gd name="T94" fmla="*/ 6524834 w 494328"/>
                <a:gd name="T95" fmla="*/ 16966 h 324036"/>
                <a:gd name="T96" fmla="*/ 6014628 w 494328"/>
                <a:gd name="T97" fmla="*/ 12791 h 324036"/>
                <a:gd name="T98" fmla="*/ 4893618 w 494328"/>
                <a:gd name="T99" fmla="*/ 12791 h 324036"/>
                <a:gd name="T100" fmla="*/ 4383380 w 494328"/>
                <a:gd name="T101" fmla="*/ 16966 h 324036"/>
                <a:gd name="T102" fmla="*/ 1631212 w 494328"/>
                <a:gd name="T103" fmla="*/ 12791 h 324036"/>
                <a:gd name="T104" fmla="*/ 1631212 w 494328"/>
                <a:gd name="T105" fmla="*/ 16966 h 324036"/>
                <a:gd name="T106" fmla="*/ 1121012 w 494328"/>
                <a:gd name="T107" fmla="*/ 12791 h 324036"/>
                <a:gd name="T108" fmla="*/ 0 w 494328"/>
                <a:gd name="T109" fmla="*/ 12791 h 324036"/>
                <a:gd name="T110" fmla="*/ 12539479 w 494328"/>
                <a:gd name="T111" fmla="*/ 10570 h 324036"/>
                <a:gd name="T112" fmla="*/ 9787283 w 494328"/>
                <a:gd name="T113" fmla="*/ 6396 h 324036"/>
                <a:gd name="T114" fmla="*/ 9787283 w 494328"/>
                <a:gd name="T115" fmla="*/ 10570 h 324036"/>
                <a:gd name="T116" fmla="*/ 10908263 w 494328"/>
                <a:gd name="T117" fmla="*/ 0 h 324036"/>
                <a:gd name="T118" fmla="*/ 9787283 w 494328"/>
                <a:gd name="T119" fmla="*/ 0 h 3240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94328" h="324036">
                  <a:moveTo>
                    <a:pt x="277525" y="292250"/>
                  </a:moveTo>
                  <a:lnTo>
                    <a:pt x="309311" y="292250"/>
                  </a:lnTo>
                  <a:lnTo>
                    <a:pt x="309311" y="324036"/>
                  </a:lnTo>
                  <a:lnTo>
                    <a:pt x="277525" y="324036"/>
                  </a:lnTo>
                  <a:lnTo>
                    <a:pt x="277525" y="292250"/>
                  </a:lnTo>
                  <a:close/>
                  <a:moveTo>
                    <a:pt x="323779" y="243541"/>
                  </a:moveTo>
                  <a:lnTo>
                    <a:pt x="355565" y="243541"/>
                  </a:lnTo>
                  <a:lnTo>
                    <a:pt x="355565" y="275328"/>
                  </a:lnTo>
                  <a:lnTo>
                    <a:pt x="323779" y="275328"/>
                  </a:lnTo>
                  <a:lnTo>
                    <a:pt x="323779" y="243541"/>
                  </a:lnTo>
                  <a:close/>
                  <a:moveTo>
                    <a:pt x="277525" y="243541"/>
                  </a:moveTo>
                  <a:lnTo>
                    <a:pt x="309311" y="243541"/>
                  </a:lnTo>
                  <a:lnTo>
                    <a:pt x="309311" y="275328"/>
                  </a:lnTo>
                  <a:lnTo>
                    <a:pt x="277525" y="275328"/>
                  </a:lnTo>
                  <a:lnTo>
                    <a:pt x="277525" y="243541"/>
                  </a:lnTo>
                  <a:close/>
                  <a:moveTo>
                    <a:pt x="370033" y="194833"/>
                  </a:moveTo>
                  <a:lnTo>
                    <a:pt x="401820" y="194833"/>
                  </a:lnTo>
                  <a:lnTo>
                    <a:pt x="401820" y="226620"/>
                  </a:lnTo>
                  <a:lnTo>
                    <a:pt x="370033" y="226620"/>
                  </a:lnTo>
                  <a:lnTo>
                    <a:pt x="370033" y="194833"/>
                  </a:lnTo>
                  <a:close/>
                  <a:moveTo>
                    <a:pt x="323779" y="194833"/>
                  </a:moveTo>
                  <a:lnTo>
                    <a:pt x="355565" y="194833"/>
                  </a:lnTo>
                  <a:lnTo>
                    <a:pt x="355565" y="226620"/>
                  </a:lnTo>
                  <a:lnTo>
                    <a:pt x="323779" y="226620"/>
                  </a:lnTo>
                  <a:lnTo>
                    <a:pt x="323779" y="194833"/>
                  </a:lnTo>
                  <a:close/>
                  <a:moveTo>
                    <a:pt x="277525" y="194833"/>
                  </a:moveTo>
                  <a:lnTo>
                    <a:pt x="309311" y="194833"/>
                  </a:lnTo>
                  <a:lnTo>
                    <a:pt x="309311" y="226620"/>
                  </a:lnTo>
                  <a:lnTo>
                    <a:pt x="277525" y="226620"/>
                  </a:lnTo>
                  <a:lnTo>
                    <a:pt x="277525" y="194833"/>
                  </a:lnTo>
                  <a:close/>
                  <a:moveTo>
                    <a:pt x="231271" y="194833"/>
                  </a:moveTo>
                  <a:lnTo>
                    <a:pt x="263057" y="194833"/>
                  </a:lnTo>
                  <a:lnTo>
                    <a:pt x="263057" y="226620"/>
                  </a:lnTo>
                  <a:lnTo>
                    <a:pt x="231271" y="226620"/>
                  </a:lnTo>
                  <a:lnTo>
                    <a:pt x="231271" y="194833"/>
                  </a:lnTo>
                  <a:close/>
                  <a:moveTo>
                    <a:pt x="185016" y="194833"/>
                  </a:moveTo>
                  <a:lnTo>
                    <a:pt x="216803" y="194833"/>
                  </a:lnTo>
                  <a:lnTo>
                    <a:pt x="216803" y="226620"/>
                  </a:lnTo>
                  <a:lnTo>
                    <a:pt x="185016" y="226620"/>
                  </a:lnTo>
                  <a:lnTo>
                    <a:pt x="185016" y="194833"/>
                  </a:lnTo>
                  <a:close/>
                  <a:moveTo>
                    <a:pt x="138762" y="194833"/>
                  </a:moveTo>
                  <a:lnTo>
                    <a:pt x="170549" y="194833"/>
                  </a:lnTo>
                  <a:lnTo>
                    <a:pt x="170549" y="226620"/>
                  </a:lnTo>
                  <a:lnTo>
                    <a:pt x="138762" y="226620"/>
                  </a:lnTo>
                  <a:lnTo>
                    <a:pt x="138762" y="194833"/>
                  </a:lnTo>
                  <a:close/>
                  <a:moveTo>
                    <a:pt x="92508" y="194833"/>
                  </a:moveTo>
                  <a:lnTo>
                    <a:pt x="124294" y="194833"/>
                  </a:lnTo>
                  <a:lnTo>
                    <a:pt x="124294" y="226620"/>
                  </a:lnTo>
                  <a:lnTo>
                    <a:pt x="92508" y="226620"/>
                  </a:lnTo>
                  <a:lnTo>
                    <a:pt x="92508" y="194833"/>
                  </a:lnTo>
                  <a:close/>
                  <a:moveTo>
                    <a:pt x="46254" y="194833"/>
                  </a:moveTo>
                  <a:lnTo>
                    <a:pt x="78040" y="194833"/>
                  </a:lnTo>
                  <a:lnTo>
                    <a:pt x="78040" y="226620"/>
                  </a:lnTo>
                  <a:lnTo>
                    <a:pt x="46254" y="226620"/>
                  </a:lnTo>
                  <a:lnTo>
                    <a:pt x="46254" y="194833"/>
                  </a:lnTo>
                  <a:close/>
                  <a:moveTo>
                    <a:pt x="0" y="194833"/>
                  </a:moveTo>
                  <a:lnTo>
                    <a:pt x="31787" y="194833"/>
                  </a:lnTo>
                  <a:lnTo>
                    <a:pt x="31787" y="226620"/>
                  </a:lnTo>
                  <a:lnTo>
                    <a:pt x="0" y="226620"/>
                  </a:lnTo>
                  <a:lnTo>
                    <a:pt x="0" y="194833"/>
                  </a:lnTo>
                  <a:close/>
                  <a:moveTo>
                    <a:pt x="416287" y="170479"/>
                  </a:moveTo>
                  <a:lnTo>
                    <a:pt x="448074" y="170479"/>
                  </a:lnTo>
                  <a:lnTo>
                    <a:pt x="448074" y="202266"/>
                  </a:lnTo>
                  <a:lnTo>
                    <a:pt x="416287" y="202266"/>
                  </a:lnTo>
                  <a:lnTo>
                    <a:pt x="416287" y="170479"/>
                  </a:lnTo>
                  <a:close/>
                  <a:moveTo>
                    <a:pt x="462542" y="146125"/>
                  </a:moveTo>
                  <a:lnTo>
                    <a:pt x="494328" y="146125"/>
                  </a:lnTo>
                  <a:lnTo>
                    <a:pt x="494328" y="177911"/>
                  </a:lnTo>
                  <a:lnTo>
                    <a:pt x="462542" y="177911"/>
                  </a:lnTo>
                  <a:lnTo>
                    <a:pt x="462542" y="146125"/>
                  </a:lnTo>
                  <a:close/>
                  <a:moveTo>
                    <a:pt x="370033" y="146125"/>
                  </a:moveTo>
                  <a:lnTo>
                    <a:pt x="401820" y="146125"/>
                  </a:lnTo>
                  <a:lnTo>
                    <a:pt x="401820" y="177911"/>
                  </a:lnTo>
                  <a:lnTo>
                    <a:pt x="370033" y="177911"/>
                  </a:lnTo>
                  <a:lnTo>
                    <a:pt x="370033" y="146125"/>
                  </a:lnTo>
                  <a:close/>
                  <a:moveTo>
                    <a:pt x="323779" y="146125"/>
                  </a:moveTo>
                  <a:lnTo>
                    <a:pt x="355565" y="146125"/>
                  </a:lnTo>
                  <a:lnTo>
                    <a:pt x="355565" y="177911"/>
                  </a:lnTo>
                  <a:lnTo>
                    <a:pt x="323779" y="177911"/>
                  </a:lnTo>
                  <a:lnTo>
                    <a:pt x="323779" y="146125"/>
                  </a:lnTo>
                  <a:close/>
                  <a:moveTo>
                    <a:pt x="277525" y="146125"/>
                  </a:moveTo>
                  <a:lnTo>
                    <a:pt x="309311" y="146125"/>
                  </a:lnTo>
                  <a:lnTo>
                    <a:pt x="309311" y="177911"/>
                  </a:lnTo>
                  <a:lnTo>
                    <a:pt x="277525" y="177911"/>
                  </a:lnTo>
                  <a:lnTo>
                    <a:pt x="277525" y="146125"/>
                  </a:lnTo>
                  <a:close/>
                  <a:moveTo>
                    <a:pt x="231271" y="146125"/>
                  </a:moveTo>
                  <a:lnTo>
                    <a:pt x="263057" y="146125"/>
                  </a:lnTo>
                  <a:lnTo>
                    <a:pt x="263057" y="177911"/>
                  </a:lnTo>
                  <a:lnTo>
                    <a:pt x="231271" y="177911"/>
                  </a:lnTo>
                  <a:lnTo>
                    <a:pt x="231271" y="146125"/>
                  </a:lnTo>
                  <a:close/>
                  <a:moveTo>
                    <a:pt x="185016" y="146125"/>
                  </a:moveTo>
                  <a:lnTo>
                    <a:pt x="216803" y="146125"/>
                  </a:lnTo>
                  <a:lnTo>
                    <a:pt x="216803" y="177911"/>
                  </a:lnTo>
                  <a:lnTo>
                    <a:pt x="185016" y="177911"/>
                  </a:lnTo>
                  <a:lnTo>
                    <a:pt x="185016" y="146125"/>
                  </a:lnTo>
                  <a:close/>
                  <a:moveTo>
                    <a:pt x="138762" y="146125"/>
                  </a:moveTo>
                  <a:lnTo>
                    <a:pt x="170549" y="146125"/>
                  </a:lnTo>
                  <a:lnTo>
                    <a:pt x="170549" y="177911"/>
                  </a:lnTo>
                  <a:lnTo>
                    <a:pt x="138762" y="177911"/>
                  </a:lnTo>
                  <a:lnTo>
                    <a:pt x="138762" y="146125"/>
                  </a:lnTo>
                  <a:close/>
                  <a:moveTo>
                    <a:pt x="92508" y="146125"/>
                  </a:moveTo>
                  <a:lnTo>
                    <a:pt x="124294" y="146125"/>
                  </a:lnTo>
                  <a:lnTo>
                    <a:pt x="124294" y="177911"/>
                  </a:lnTo>
                  <a:lnTo>
                    <a:pt x="92508" y="177911"/>
                  </a:lnTo>
                  <a:lnTo>
                    <a:pt x="92508" y="146125"/>
                  </a:lnTo>
                  <a:close/>
                  <a:moveTo>
                    <a:pt x="46254" y="146125"/>
                  </a:moveTo>
                  <a:lnTo>
                    <a:pt x="78040" y="146125"/>
                  </a:lnTo>
                  <a:lnTo>
                    <a:pt x="78040" y="177911"/>
                  </a:lnTo>
                  <a:lnTo>
                    <a:pt x="46254" y="177911"/>
                  </a:lnTo>
                  <a:lnTo>
                    <a:pt x="46254" y="146125"/>
                  </a:lnTo>
                  <a:close/>
                  <a:moveTo>
                    <a:pt x="0" y="146125"/>
                  </a:moveTo>
                  <a:lnTo>
                    <a:pt x="31787" y="146125"/>
                  </a:lnTo>
                  <a:lnTo>
                    <a:pt x="31787" y="177911"/>
                  </a:lnTo>
                  <a:lnTo>
                    <a:pt x="0" y="177911"/>
                  </a:lnTo>
                  <a:lnTo>
                    <a:pt x="0" y="146125"/>
                  </a:lnTo>
                  <a:close/>
                  <a:moveTo>
                    <a:pt x="416287" y="121771"/>
                  </a:moveTo>
                  <a:lnTo>
                    <a:pt x="448074" y="121771"/>
                  </a:lnTo>
                  <a:lnTo>
                    <a:pt x="448074" y="153557"/>
                  </a:lnTo>
                  <a:lnTo>
                    <a:pt x="416287" y="153557"/>
                  </a:lnTo>
                  <a:lnTo>
                    <a:pt x="416287" y="121771"/>
                  </a:lnTo>
                  <a:close/>
                  <a:moveTo>
                    <a:pt x="370033" y="97417"/>
                  </a:moveTo>
                  <a:lnTo>
                    <a:pt x="401820" y="97417"/>
                  </a:lnTo>
                  <a:lnTo>
                    <a:pt x="401820" y="129203"/>
                  </a:lnTo>
                  <a:lnTo>
                    <a:pt x="370033" y="129203"/>
                  </a:lnTo>
                  <a:lnTo>
                    <a:pt x="370033" y="97417"/>
                  </a:lnTo>
                  <a:close/>
                  <a:moveTo>
                    <a:pt x="323779" y="97417"/>
                  </a:moveTo>
                  <a:lnTo>
                    <a:pt x="355565" y="97417"/>
                  </a:lnTo>
                  <a:lnTo>
                    <a:pt x="355565" y="129203"/>
                  </a:lnTo>
                  <a:lnTo>
                    <a:pt x="323779" y="129203"/>
                  </a:lnTo>
                  <a:lnTo>
                    <a:pt x="323779" y="97417"/>
                  </a:lnTo>
                  <a:close/>
                  <a:moveTo>
                    <a:pt x="277525" y="97417"/>
                  </a:moveTo>
                  <a:lnTo>
                    <a:pt x="309311" y="97417"/>
                  </a:lnTo>
                  <a:lnTo>
                    <a:pt x="309311" y="129203"/>
                  </a:lnTo>
                  <a:lnTo>
                    <a:pt x="277525" y="129203"/>
                  </a:lnTo>
                  <a:lnTo>
                    <a:pt x="277525" y="97417"/>
                  </a:lnTo>
                  <a:close/>
                  <a:moveTo>
                    <a:pt x="231271" y="97417"/>
                  </a:moveTo>
                  <a:lnTo>
                    <a:pt x="263057" y="97417"/>
                  </a:lnTo>
                  <a:lnTo>
                    <a:pt x="263057" y="129203"/>
                  </a:lnTo>
                  <a:lnTo>
                    <a:pt x="231271" y="129203"/>
                  </a:lnTo>
                  <a:lnTo>
                    <a:pt x="231271" y="97417"/>
                  </a:lnTo>
                  <a:close/>
                  <a:moveTo>
                    <a:pt x="185016" y="97417"/>
                  </a:moveTo>
                  <a:lnTo>
                    <a:pt x="216803" y="97417"/>
                  </a:lnTo>
                  <a:lnTo>
                    <a:pt x="216803" y="129203"/>
                  </a:lnTo>
                  <a:lnTo>
                    <a:pt x="185016" y="129203"/>
                  </a:lnTo>
                  <a:lnTo>
                    <a:pt x="185016" y="97417"/>
                  </a:lnTo>
                  <a:close/>
                  <a:moveTo>
                    <a:pt x="138762" y="97417"/>
                  </a:moveTo>
                  <a:lnTo>
                    <a:pt x="170549" y="97417"/>
                  </a:lnTo>
                  <a:lnTo>
                    <a:pt x="170549" y="129203"/>
                  </a:lnTo>
                  <a:lnTo>
                    <a:pt x="138762" y="129203"/>
                  </a:lnTo>
                  <a:lnTo>
                    <a:pt x="138762" y="97417"/>
                  </a:lnTo>
                  <a:close/>
                  <a:moveTo>
                    <a:pt x="92508" y="97417"/>
                  </a:moveTo>
                  <a:lnTo>
                    <a:pt x="124294" y="97417"/>
                  </a:lnTo>
                  <a:lnTo>
                    <a:pt x="124294" y="129203"/>
                  </a:lnTo>
                  <a:lnTo>
                    <a:pt x="92508" y="129203"/>
                  </a:lnTo>
                  <a:lnTo>
                    <a:pt x="92508" y="97417"/>
                  </a:lnTo>
                  <a:close/>
                  <a:moveTo>
                    <a:pt x="46254" y="97417"/>
                  </a:moveTo>
                  <a:lnTo>
                    <a:pt x="78040" y="97417"/>
                  </a:lnTo>
                  <a:lnTo>
                    <a:pt x="78040" y="129203"/>
                  </a:lnTo>
                  <a:lnTo>
                    <a:pt x="46254" y="129203"/>
                  </a:lnTo>
                  <a:lnTo>
                    <a:pt x="46254" y="97417"/>
                  </a:lnTo>
                  <a:close/>
                  <a:moveTo>
                    <a:pt x="0" y="97417"/>
                  </a:moveTo>
                  <a:lnTo>
                    <a:pt x="31787" y="97417"/>
                  </a:lnTo>
                  <a:lnTo>
                    <a:pt x="31787" y="129203"/>
                  </a:lnTo>
                  <a:lnTo>
                    <a:pt x="0" y="129203"/>
                  </a:lnTo>
                  <a:lnTo>
                    <a:pt x="0" y="97417"/>
                  </a:lnTo>
                  <a:close/>
                  <a:moveTo>
                    <a:pt x="323779" y="48708"/>
                  </a:moveTo>
                  <a:lnTo>
                    <a:pt x="355565" y="48708"/>
                  </a:lnTo>
                  <a:lnTo>
                    <a:pt x="355565" y="80495"/>
                  </a:lnTo>
                  <a:lnTo>
                    <a:pt x="323779" y="80495"/>
                  </a:lnTo>
                  <a:lnTo>
                    <a:pt x="323779" y="48708"/>
                  </a:lnTo>
                  <a:close/>
                  <a:moveTo>
                    <a:pt x="277525" y="48708"/>
                  </a:moveTo>
                  <a:lnTo>
                    <a:pt x="309311" y="48708"/>
                  </a:lnTo>
                  <a:lnTo>
                    <a:pt x="309311" y="80495"/>
                  </a:lnTo>
                  <a:lnTo>
                    <a:pt x="277525" y="80495"/>
                  </a:lnTo>
                  <a:lnTo>
                    <a:pt x="277525" y="48708"/>
                  </a:lnTo>
                  <a:close/>
                  <a:moveTo>
                    <a:pt x="277525" y="0"/>
                  </a:moveTo>
                  <a:lnTo>
                    <a:pt x="309311" y="0"/>
                  </a:lnTo>
                  <a:lnTo>
                    <a:pt x="309311" y="31787"/>
                  </a:lnTo>
                  <a:lnTo>
                    <a:pt x="277525" y="31787"/>
                  </a:lnTo>
                  <a:lnTo>
                    <a:pt x="277525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0" name="文本框 13377"/>
            <p:cNvSpPr txBox="1">
              <a:spLocks noChangeArrowheads="1"/>
            </p:cNvSpPr>
            <p:nvPr/>
          </p:nvSpPr>
          <p:spPr bwMode="auto">
            <a:xfrm>
              <a:off x="3297238" y="2860675"/>
              <a:ext cx="523875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400" b="1">
                  <a:solidFill>
                    <a:srgbClr val="FF3300"/>
                  </a:solidFill>
                </a:rPr>
                <a:t>?</a:t>
              </a:r>
              <a:endParaRPr lang="zh-CN" altLang="en-US" sz="4400" b="1">
                <a:solidFill>
                  <a:srgbClr val="FF3300"/>
                </a:solidFill>
              </a:endParaRPr>
            </a:p>
          </p:txBody>
        </p:sp>
      </p:grpSp>
      <p:grpSp>
        <p:nvGrpSpPr>
          <p:cNvPr id="10245" name="组合 1"/>
          <p:cNvGrpSpPr/>
          <p:nvPr/>
        </p:nvGrpSpPr>
        <p:grpSpPr bwMode="auto">
          <a:xfrm>
            <a:off x="5148263" y="1123950"/>
            <a:ext cx="2808287" cy="1882775"/>
            <a:chOff x="5148263" y="1123950"/>
            <a:chExt cx="2808287" cy="1882294"/>
          </a:xfrm>
        </p:grpSpPr>
        <p:sp>
          <p:nvSpPr>
            <p:cNvPr id="10246" name="文本框 13354"/>
            <p:cNvSpPr txBox="1">
              <a:spLocks noChangeArrowheads="1"/>
            </p:cNvSpPr>
            <p:nvPr/>
          </p:nvSpPr>
          <p:spPr bwMode="auto">
            <a:xfrm>
              <a:off x="5292080" y="2636912"/>
              <a:ext cx="249299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hlink"/>
                  </a:solidFill>
                </a:rPr>
                <a:t>高度多样化的形态变异</a:t>
              </a:r>
              <a:endParaRPr lang="zh-CN" altLang="en-US" b="1">
                <a:solidFill>
                  <a:schemeClr val="hlink"/>
                </a:solidFill>
              </a:endParaRPr>
            </a:p>
          </p:txBody>
        </p:sp>
        <p:pic>
          <p:nvPicPr>
            <p:cNvPr id="10247" name="图片 1337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263" y="1123950"/>
              <a:ext cx="2808287" cy="1352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表格 14337"/>
          <p:cNvGraphicFramePr/>
          <p:nvPr/>
        </p:nvGraphicFramePr>
        <p:xfrm>
          <a:off x="2071688" y="2214563"/>
          <a:ext cx="5000625" cy="3022600"/>
        </p:xfrm>
        <a:graphic>
          <a:graphicData uri="http://schemas.openxmlformats.org/drawingml/2006/table">
            <a:tbl>
              <a:tblPr/>
              <a:tblGrid>
                <a:gridCol w="2500313"/>
                <a:gridCol w="2500312"/>
              </a:tblGrid>
              <a:tr h="53022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800" b="1" i="1" dirty="0">
                          <a:latin typeface="Calibri" panose="020F0502020204030204" pitchFamily="34" charset="0"/>
                        </a:rPr>
                        <a:t>B. rapa</a:t>
                      </a:r>
                      <a:endParaRPr lang="en-US" altLang="x-none" sz="2800" b="1" i="1" dirty="0">
                        <a:latin typeface="Calibri" panose="020F0502020204030204" pitchFamily="34" charset="0"/>
                      </a:endParaRPr>
                    </a:p>
                  </a:txBody>
                  <a:tcPr marL="91439" marR="9143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800" b="1" i="1" dirty="0">
                          <a:latin typeface="Calibri" panose="020F0502020204030204" pitchFamily="34" charset="0"/>
                        </a:rPr>
                        <a:t>B. oleracea</a:t>
                      </a:r>
                      <a:endParaRPr lang="en-US" altLang="x-none" sz="2800" b="1" i="1" dirty="0">
                        <a:latin typeface="Calibri" panose="020F0502020204030204" pitchFamily="34" charset="0"/>
                      </a:endParaRPr>
                    </a:p>
                  </a:txBody>
                  <a:tcPr marL="91439" marR="9143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6188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39" marR="9143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39" marR="9143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6187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39" marR="9143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39" marR="9143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80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560388"/>
            <a:ext cx="8229600" cy="796925"/>
          </a:xfrm>
        </p:spPr>
        <p:txBody>
          <a:bodyPr/>
          <a:lstStyle/>
          <a:p>
            <a:pPr eaLnBrk="1" hangingPunct="1"/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</a:t>
            </a:r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类趋同驯化的类型</a:t>
            </a:r>
            <a:endParaRPr lang="zh-CN" altLang="en-US" sz="36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8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857500"/>
            <a:ext cx="785813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338" y="3076575"/>
            <a:ext cx="1046162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3" name="TextBox 15"/>
          <p:cNvSpPr txBox="1">
            <a:spLocks noChangeArrowheads="1"/>
          </p:cNvSpPr>
          <p:nvPr/>
        </p:nvSpPr>
        <p:spPr bwMode="auto">
          <a:xfrm>
            <a:off x="820738" y="3068638"/>
            <a:ext cx="7008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叶球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84" name="TextBox 17"/>
          <p:cNvSpPr txBox="1">
            <a:spLocks noChangeArrowheads="1"/>
          </p:cNvSpPr>
          <p:nvPr/>
        </p:nvSpPr>
        <p:spPr bwMode="auto">
          <a:xfrm>
            <a:off x="850900" y="4221163"/>
            <a:ext cx="83067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膨大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根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茎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8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6708" b="1241"/>
          <a:stretch>
            <a:fillRect/>
          </a:stretch>
        </p:blipFill>
        <p:spPr bwMode="auto">
          <a:xfrm>
            <a:off x="3000375" y="4138613"/>
            <a:ext cx="965200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038" y="4138613"/>
            <a:ext cx="1033462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/>
          <p:nvPr/>
        </p:nvGrpSpPr>
        <p:grpSpPr bwMode="auto">
          <a:xfrm>
            <a:off x="2109788" y="3182938"/>
            <a:ext cx="6565900" cy="3198812"/>
            <a:chOff x="0" y="0"/>
            <a:chExt cx="13099" cy="6976"/>
          </a:xfrm>
        </p:grpSpPr>
        <p:pic>
          <p:nvPicPr>
            <p:cNvPr id="12309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" y="118"/>
              <a:ext cx="12983" cy="6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10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1701" cy="79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2291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独立的驯化历史</a:t>
            </a:r>
            <a:endParaRPr lang="en-US" altLang="en-US" sz="36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4183063" y="1939925"/>
            <a:ext cx="1493837" cy="2089150"/>
            <a:chOff x="3405188" y="1795463"/>
            <a:chExt cx="1493837" cy="2089150"/>
          </a:xfrm>
        </p:grpSpPr>
        <p:pic>
          <p:nvPicPr>
            <p:cNvPr id="12302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8938" y="2116138"/>
              <a:ext cx="628650" cy="630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3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708" b="1241"/>
            <a:stretch>
              <a:fillRect/>
            </a:stretch>
          </p:blipFill>
          <p:spPr bwMode="auto">
            <a:xfrm>
              <a:off x="3557588" y="2195513"/>
              <a:ext cx="520700" cy="47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4" name="Text Box 8"/>
            <p:cNvSpPr txBox="1">
              <a:spLocks noChangeArrowheads="1"/>
            </p:cNvSpPr>
            <p:nvPr/>
          </p:nvSpPr>
          <p:spPr bwMode="auto">
            <a:xfrm>
              <a:off x="3406775" y="1795463"/>
              <a:ext cx="865188" cy="334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2000Y</a:t>
              </a:r>
              <a:endParaRPr lang="zh-CN" altLang="en-US" sz="1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05" name="Text Box 9"/>
            <p:cNvSpPr txBox="1">
              <a:spLocks noChangeArrowheads="1"/>
            </p:cNvSpPr>
            <p:nvPr/>
          </p:nvSpPr>
          <p:spPr bwMode="auto">
            <a:xfrm>
              <a:off x="4152900" y="1795463"/>
              <a:ext cx="719138" cy="334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500Y</a:t>
              </a:r>
              <a:endParaRPr lang="zh-CN" altLang="en-US" sz="160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cxnSp>
          <p:nvCxnSpPr>
            <p:cNvPr id="3" name="直接箭头连接符 2"/>
            <p:cNvCxnSpPr>
              <a:stCxn id="12303" idx="2"/>
            </p:cNvCxnSpPr>
            <p:nvPr/>
          </p:nvCxnSpPr>
          <p:spPr>
            <a:xfrm>
              <a:off x="3817938" y="2668588"/>
              <a:ext cx="650875" cy="1216025"/>
            </a:xfrm>
            <a:prstGeom prst="straightConnector1">
              <a:avLst/>
            </a:prstGeom>
            <a:ln w="25400">
              <a:solidFill>
                <a:srgbClr val="FF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箭头连接符 4"/>
            <p:cNvCxnSpPr>
              <a:stCxn id="12302" idx="2"/>
            </p:cNvCxnSpPr>
            <p:nvPr/>
          </p:nvCxnSpPr>
          <p:spPr>
            <a:xfrm>
              <a:off x="4513263" y="2746376"/>
              <a:ext cx="88900" cy="1065212"/>
            </a:xfrm>
            <a:prstGeom prst="straightConnector1">
              <a:avLst/>
            </a:prstGeom>
            <a:ln w="25400">
              <a:solidFill>
                <a:srgbClr val="FF33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圆角矩形 9"/>
            <p:cNvSpPr/>
            <p:nvPr/>
          </p:nvSpPr>
          <p:spPr>
            <a:xfrm>
              <a:off x="3405188" y="1828801"/>
              <a:ext cx="1493837" cy="952500"/>
            </a:xfrm>
            <a:prstGeom prst="roundRect">
              <a:avLst/>
            </a:prstGeom>
            <a:noFill/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5480050" y="1938338"/>
            <a:ext cx="1871663" cy="2233612"/>
            <a:chOff x="4702175" y="1793875"/>
            <a:chExt cx="1871663" cy="2233613"/>
          </a:xfrm>
        </p:grpSpPr>
        <p:sp>
          <p:nvSpPr>
            <p:cNvPr id="12295" name="Text Box 9"/>
            <p:cNvSpPr txBox="1">
              <a:spLocks noChangeArrowheads="1"/>
            </p:cNvSpPr>
            <p:nvPr/>
          </p:nvSpPr>
          <p:spPr bwMode="auto">
            <a:xfrm>
              <a:off x="5854700" y="1793875"/>
              <a:ext cx="719138" cy="334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00206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500Y</a:t>
              </a:r>
              <a:endParaRPr lang="zh-CN" altLang="en-US" sz="1600" b="1">
                <a:solidFill>
                  <a:srgbClr val="002060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pic>
          <p:nvPicPr>
            <p:cNvPr id="1229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5825" y="2151063"/>
              <a:ext cx="412750" cy="560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1600" y="2233613"/>
              <a:ext cx="584200" cy="39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8" name="Text Box 9"/>
            <p:cNvSpPr txBox="1">
              <a:spLocks noChangeArrowheads="1"/>
            </p:cNvSpPr>
            <p:nvPr/>
          </p:nvSpPr>
          <p:spPr bwMode="auto">
            <a:xfrm>
              <a:off x="5135563" y="1795463"/>
              <a:ext cx="719137" cy="334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500Y</a:t>
              </a:r>
              <a:endParaRPr lang="zh-CN" altLang="en-US" sz="16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cxnSp>
          <p:nvCxnSpPr>
            <p:cNvPr id="7" name="直接箭头连接符 6"/>
            <p:cNvCxnSpPr>
              <a:stCxn id="12297" idx="2"/>
            </p:cNvCxnSpPr>
            <p:nvPr/>
          </p:nvCxnSpPr>
          <p:spPr>
            <a:xfrm flipH="1">
              <a:off x="4702175" y="2628900"/>
              <a:ext cx="771525" cy="1182688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>
              <a:stCxn id="12296" idx="2"/>
            </p:cNvCxnSpPr>
            <p:nvPr/>
          </p:nvCxnSpPr>
          <p:spPr>
            <a:xfrm>
              <a:off x="6172200" y="2711450"/>
              <a:ext cx="206375" cy="1316038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4989513" y="1795462"/>
              <a:ext cx="1495425" cy="9525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sp>
        <p:nvSpPr>
          <p:cNvPr id="12294" name="TextBox 5"/>
          <p:cNvSpPr txBox="1">
            <a:spLocks noChangeArrowheads="1"/>
          </p:cNvSpPr>
          <p:nvPr/>
        </p:nvSpPr>
        <p:spPr bwMode="auto">
          <a:xfrm>
            <a:off x="383845" y="1581760"/>
            <a:ext cx="2820003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白菜：  </a:t>
            </a:r>
            <a:r>
              <a:rPr lang="en-US" altLang="zh-CN" sz="2000" b="1" dirty="0"/>
              <a:t>500</a:t>
            </a:r>
            <a:r>
              <a:rPr lang="zh-CN" altLang="en-US" sz="2000" b="1" dirty="0"/>
              <a:t>年前，中国</a:t>
            </a:r>
            <a:endParaRPr lang="en-US" altLang="zh-CN" sz="2000" b="1" dirty="0"/>
          </a:p>
          <a:p>
            <a:pPr eaLnBrk="1" hangingPunct="1"/>
            <a:r>
              <a:rPr lang="zh-CN" altLang="en-US" sz="2000" b="1" dirty="0"/>
              <a:t>甘蓝：  </a:t>
            </a:r>
            <a:r>
              <a:rPr lang="en-US" altLang="zh-CN" sz="2000" b="1" dirty="0"/>
              <a:t>500</a:t>
            </a:r>
            <a:r>
              <a:rPr lang="zh-CN" altLang="en-US" sz="2000" b="1" dirty="0"/>
              <a:t>年前，欧洲</a:t>
            </a:r>
            <a:endParaRPr lang="en-US" altLang="zh-CN" sz="2000" b="1" dirty="0"/>
          </a:p>
          <a:p>
            <a:pPr eaLnBrk="1" hangingPunct="1"/>
            <a:endParaRPr lang="en-US" altLang="zh-CN" sz="2000" b="1" dirty="0"/>
          </a:p>
          <a:p>
            <a:pPr eaLnBrk="1" hangingPunct="1"/>
            <a:r>
              <a:rPr lang="zh-CN" altLang="en-US" sz="2000" b="1" dirty="0"/>
              <a:t>芜菁：</a:t>
            </a:r>
            <a:r>
              <a:rPr lang="en-US" altLang="zh-CN" sz="2000" b="1" dirty="0"/>
              <a:t>2000</a:t>
            </a:r>
            <a:r>
              <a:rPr lang="zh-CN" altLang="en-US" sz="2000" b="1" dirty="0"/>
              <a:t>年前，欧洲</a:t>
            </a:r>
            <a:endParaRPr lang="en-US" altLang="zh-CN" sz="2000" b="1" dirty="0"/>
          </a:p>
          <a:p>
            <a:pPr eaLnBrk="1" hangingPunct="1"/>
            <a:r>
              <a:rPr lang="zh-CN" altLang="en-US" sz="2000" b="1" dirty="0"/>
              <a:t>苤蓝：  </a:t>
            </a:r>
            <a:r>
              <a:rPr lang="en-US" altLang="zh-CN" sz="2000" b="1" dirty="0"/>
              <a:t>500</a:t>
            </a:r>
            <a:r>
              <a:rPr lang="zh-CN" altLang="en-US" sz="2000" b="1" dirty="0"/>
              <a:t>年前，欧洲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205038"/>
            <a:ext cx="5275263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重测序</a:t>
            </a:r>
            <a:r>
              <a:rPr lang="zh-CN" altLang="en-US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设计</a:t>
            </a:r>
            <a:endParaRPr lang="zh-CN" altLang="en-US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316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323850" y="1600200"/>
            <a:ext cx="5483225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199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份白菜材料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</a:rPr>
              <a:t>56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 结球白菜</a:t>
            </a:r>
            <a:endParaRPr lang="en-US" altLang="zh-CN" sz="2400" b="1" dirty="0" smtClean="0">
              <a:latin typeface="Times New Roman" panose="02020603050405020304" pitchFamily="18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</a:rPr>
              <a:t>54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 芜菁</a:t>
            </a:r>
            <a:endParaRPr lang="zh-CN" altLang="en-US" sz="2400" b="1" dirty="0" smtClean="0">
              <a:latin typeface="Times New Roman" panose="02020603050405020304" pitchFamily="18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</a:rPr>
              <a:t>10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9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 其它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119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甘蓝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</a:rPr>
              <a:t>45 结球甘蓝</a:t>
            </a:r>
            <a:endParaRPr lang="zh-CN" altLang="en-US" sz="2400" b="1" dirty="0" smtClean="0">
              <a:latin typeface="Times New Roman" panose="02020603050405020304" pitchFamily="18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</a:rPr>
              <a:t>19 苤蓝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</a:rPr>
              <a:t>5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 其它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Coverage ~10X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检测到的变异</a:t>
            </a:r>
            <a:endParaRPr lang="zh-CN" altLang="en-US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39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1908175" y="1557338"/>
            <a:ext cx="4895850" cy="4525962"/>
          </a:xfrm>
        </p:spPr>
        <p:txBody>
          <a:bodyPr/>
          <a:lstStyle/>
          <a:p>
            <a:pPr eaLnBrk="1" hangingPunct="1"/>
            <a:r>
              <a:rPr lang="en-US" altLang="zh-CN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rapa</a:t>
            </a:r>
            <a:endParaRPr lang="en-US" altLang="zh-CN" b="1" i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SNP: 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~</a:t>
            </a:r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en-US" altLang="zh-CN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en-US" altLang="zh-CN" dirty="0" err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InDel</a:t>
            </a:r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~</a:t>
            </a:r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31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7K</a:t>
            </a:r>
            <a:endParaRPr lang="en-US" altLang="zh-CN" i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oleracea</a:t>
            </a:r>
            <a:endParaRPr lang="en-US" altLang="zh-CN" b="1" i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SNP: 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~</a:t>
            </a:r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.5M</a:t>
            </a:r>
            <a:endParaRPr lang="en-US" altLang="zh-CN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en-US" altLang="zh-CN" dirty="0" err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InDel</a:t>
            </a:r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~</a:t>
            </a:r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277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</a:t>
            </a:r>
            <a:endParaRPr lang="en-US" altLang="zh-CN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785813"/>
          </a:xfrm>
        </p:spPr>
        <p:txBody>
          <a:bodyPr/>
          <a:lstStyle/>
          <a:p>
            <a:pPr eaLnBrk="1" hangingPunct="1"/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测序材料的亲缘关系</a:t>
            </a:r>
            <a:endParaRPr lang="zh-CN" altLang="en-US" sz="36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400" y="1052513"/>
            <a:ext cx="6021388" cy="539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57250" y="1214438"/>
            <a:ext cx="1054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i="1">
                <a:latin typeface="Calibri" panose="020F0502020204030204" pitchFamily="34" charset="0"/>
              </a:rPr>
              <a:t>B. rapa</a:t>
            </a:r>
            <a:endParaRPr lang="zh-CN" altLang="en-US" sz="2000" b="1" i="1">
              <a:latin typeface="Calibri" panose="020F0502020204030204" pitchFamily="34" charset="0"/>
            </a:endParaRP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6500813" y="1214438"/>
            <a:ext cx="1552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i="1">
                <a:latin typeface="Calibri" panose="020F0502020204030204" pitchFamily="34" charset="0"/>
              </a:rPr>
              <a:t>B. oleracea</a:t>
            </a:r>
            <a:endParaRPr lang="zh-CN" altLang="en-US" sz="2000" b="1" i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2571750"/>
            <a:ext cx="5281612" cy="390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457200" y="1028700"/>
            <a:ext cx="8229600" cy="1042988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zh-CN" sz="2400" b="1" i="1" smtClean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ROD</a:t>
            </a:r>
            <a:r>
              <a:rPr lang="zh-CN" altLang="en-US" sz="2400" smtClean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：</a:t>
            </a:r>
            <a:r>
              <a:rPr lang="en-US" altLang="zh-CN" sz="2400" smtClean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en-US" altLang="zh-CN" sz="2400" baseline="-25000" smtClean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altLang="zh-CN" sz="2400" smtClean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- </a:t>
            </a:r>
            <a:r>
              <a:rPr lang="en-US" altLang="zh-CN" sz="2400" b="1" i="1" smtClean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π </a:t>
            </a:r>
            <a:r>
              <a:rPr lang="en-US" altLang="zh-CN" sz="2400" baseline="-25000" smtClean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target</a:t>
            </a:r>
            <a:r>
              <a:rPr lang="en-US" altLang="zh-CN" sz="2400" smtClean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 /</a:t>
            </a:r>
            <a:r>
              <a:rPr lang="zh-CN" altLang="en-US" sz="2400" smtClean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altLang="zh-CN" sz="2400" b="1" i="1" smtClean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π </a:t>
            </a:r>
            <a:r>
              <a:rPr lang="en-US" altLang="zh-CN" sz="2400" baseline="-25000" smtClean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control</a:t>
            </a:r>
            <a:r>
              <a:rPr lang="en-US" altLang="zh-CN" sz="2400" smtClean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, Reduction Of Diversity</a:t>
            </a:r>
            <a:endParaRPr lang="zh-CN" altLang="en-US" sz="2400" smtClean="0">
              <a:latin typeface="Times New Roman" panose="02020603050405020304" pitchFamily="18" charset="0"/>
              <a:ea typeface="黑体" panose="02010609060101010101" pitchFamily="49" charset="-122"/>
              <a:sym typeface="Times New Roman" panose="02020603050405020304" pitchFamily="18" charset="0"/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zh-CN" sz="2400" smtClean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estimates the diversity reduction in a target population comparing to the control population</a:t>
            </a:r>
            <a:endParaRPr lang="zh-CN" altLang="en-US" sz="2400" smtClean="0">
              <a:latin typeface="Times New Roman" panose="02020603050405020304" pitchFamily="18" charset="0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6388" name="TextBox 5"/>
          <p:cNvSpPr>
            <a:spLocks noChangeArrowheads="1"/>
          </p:cNvSpPr>
          <p:nvPr/>
        </p:nvSpPr>
        <p:spPr bwMode="auto">
          <a:xfrm>
            <a:off x="0" y="214313"/>
            <a:ext cx="914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/>
              <a:t>Diversity reduction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143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3200" smtClean="0"/>
              <a:t>Haplotype extension in selected population</a:t>
            </a:r>
            <a:endParaRPr lang="zh-CN" altLang="en-US" sz="3200" smtClean="0"/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2176463"/>
            <a:ext cx="531495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Box 7"/>
          <p:cNvSpPr>
            <a:spLocks noChangeArrowheads="1"/>
          </p:cNvSpPr>
          <p:nvPr/>
        </p:nvSpPr>
        <p:spPr bwMode="auto">
          <a:xfrm>
            <a:off x="5929313" y="2422525"/>
            <a:ext cx="30718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latin typeface="Calibri" panose="020F0502020204030204" pitchFamily="34" charset="0"/>
                <a:sym typeface="Calibri" panose="020F0502020204030204" pitchFamily="34" charset="0"/>
              </a:rPr>
              <a:t>iHS: integrated haplotype score, haplotype extending comparison between two populations</a:t>
            </a:r>
            <a:endParaRPr lang="zh-CN" altLang="en-US"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7413" name="TextBox 9"/>
          <p:cNvSpPr>
            <a:spLocks noChangeArrowheads="1"/>
          </p:cNvSpPr>
          <p:nvPr/>
        </p:nvSpPr>
        <p:spPr bwMode="auto">
          <a:xfrm>
            <a:off x="5715000" y="3851275"/>
            <a:ext cx="28575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200" i="1">
                <a:latin typeface="Calibri" panose="020F0502020204030204" pitchFamily="34" charset="0"/>
                <a:sym typeface="Calibri" panose="020F0502020204030204" pitchFamily="34" charset="0"/>
              </a:rPr>
              <a:t>Pritchard, PLoS bio, 2006</a:t>
            </a:r>
            <a:endParaRPr lang="zh-CN" altLang="en-US" sz="1200" i="1"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7414" name="矩形 8"/>
          <p:cNvSpPr>
            <a:spLocks noChangeArrowheads="1"/>
          </p:cNvSpPr>
          <p:nvPr/>
        </p:nvSpPr>
        <p:spPr bwMode="auto">
          <a:xfrm>
            <a:off x="1071563" y="4378325"/>
            <a:ext cx="70723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00"/>
                </a:solidFill>
                <a:sym typeface="Arial" panose="020B0604020202020204" pitchFamily="34" charset="0"/>
              </a:rPr>
              <a:t>Extending Haplotype length variance estimates population-specific positive selection</a:t>
            </a:r>
            <a:endParaRPr lang="zh-CN" altLang="en-US" sz="24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rgbClr val="0070C0"/>
                </a:solidFill>
              </a:rPr>
              <a:t>Genomic selection sweeps </a:t>
            </a:r>
            <a:br>
              <a:rPr lang="en-US" altLang="zh-CN" sz="3200" b="1" dirty="0" smtClean="0">
                <a:solidFill>
                  <a:srgbClr val="0070C0"/>
                </a:solidFill>
              </a:rPr>
            </a:br>
            <a:r>
              <a:rPr lang="zh-CN" altLang="en-US" sz="3200" b="1" dirty="0" smtClean="0">
                <a:solidFill>
                  <a:srgbClr val="0070C0"/>
                </a:solidFill>
              </a:rPr>
              <a:t>叶球性状</a:t>
            </a:r>
            <a:endParaRPr lang="en-US" altLang="zh-CN" sz="3200" b="1" dirty="0" smtClean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484312"/>
            <a:ext cx="958748" cy="1327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813" y="1627682"/>
            <a:ext cx="980612" cy="937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7036197" cy="4635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1223963"/>
          </a:xfrm>
        </p:spPr>
        <p:txBody>
          <a:bodyPr/>
          <a:lstStyle/>
          <a:p>
            <a:r>
              <a:rPr lang="zh-CN" altLang="en-US" sz="40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高度多样化的白菜类极端表型变异</a:t>
            </a:r>
            <a:r>
              <a:rPr lang="en-US" altLang="zh-CN" sz="40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</a:t>
            </a:r>
            <a:endParaRPr lang="zh-CN" altLang="en-US" sz="40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3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1484313"/>
            <a:ext cx="8712200" cy="411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13" descr="c:\users\wang xiaowu\appdata\roaming\360se6\User Data\temp\eb3YTXBGanxyXURFayRrAzIhLS0lADsWEj0tLRwoARFrRE1BckNrdnJUR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95"/>
          <a:stretch>
            <a:fillRect/>
          </a:stretch>
        </p:blipFill>
        <p:spPr bwMode="auto">
          <a:xfrm>
            <a:off x="7380288" y="1547813"/>
            <a:ext cx="1554162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8968" r="10463"/>
          <a:stretch>
            <a:fillRect/>
          </a:stretch>
        </p:blipFill>
        <p:spPr>
          <a:xfrm>
            <a:off x="4688205" y="1548130"/>
            <a:ext cx="1362075" cy="178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rgbClr val="0070C0"/>
                </a:solidFill>
              </a:rPr>
              <a:t>Genomic selection sweeps </a:t>
            </a:r>
            <a:br>
              <a:rPr lang="en-US" altLang="zh-CN" sz="3200" b="1" dirty="0" smtClean="0">
                <a:solidFill>
                  <a:srgbClr val="0070C0"/>
                </a:solidFill>
              </a:rPr>
            </a:br>
            <a:r>
              <a:rPr lang="zh-CN" altLang="en-US" sz="3200" b="1" dirty="0" smtClean="0">
                <a:solidFill>
                  <a:srgbClr val="0070C0"/>
                </a:solidFill>
              </a:rPr>
              <a:t>膨大根</a:t>
            </a:r>
            <a:r>
              <a:rPr lang="en-US" altLang="zh-CN" sz="3200" b="1" dirty="0" smtClean="0">
                <a:solidFill>
                  <a:srgbClr val="0070C0"/>
                </a:solidFill>
              </a:rPr>
              <a:t>/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茎</a:t>
            </a:r>
            <a:endParaRPr lang="en-US" altLang="zh-CN" sz="3200" b="1" dirty="0" smtClean="0">
              <a:solidFill>
                <a:srgbClr val="0070C0"/>
              </a:solidFill>
            </a:endParaRPr>
          </a:p>
        </p:txBody>
      </p:sp>
      <p:pic>
        <p:nvPicPr>
          <p:cNvPr id="19459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08" b="1241"/>
          <a:stretch>
            <a:fillRect/>
          </a:stretch>
        </p:blipFill>
        <p:spPr bwMode="auto">
          <a:xfrm>
            <a:off x="107950" y="1196975"/>
            <a:ext cx="8731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981075"/>
            <a:ext cx="79057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438" y="1412875"/>
            <a:ext cx="7300912" cy="463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9513" y="1556792"/>
          <a:ext cx="8856983" cy="3856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04673"/>
                <a:gridCol w="1060494"/>
                <a:gridCol w="659553"/>
                <a:gridCol w="922815"/>
                <a:gridCol w="659553"/>
                <a:gridCol w="922815"/>
                <a:gridCol w="659553"/>
                <a:gridCol w="1060494"/>
                <a:gridCol w="2107033"/>
              </a:tblGrid>
              <a:tr h="327544">
                <a:tc gridSpan="4">
                  <a:txBody>
                    <a:bodyPr/>
                    <a:lstStyle/>
                    <a:p>
                      <a:pPr marL="152400" marR="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i="1" dirty="0">
                          <a:effectLst/>
                        </a:rPr>
                        <a:t>B. rapa</a:t>
                      </a:r>
                      <a:endParaRPr lang="zh-CN" sz="3200" i="1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i="1" dirty="0">
                          <a:effectLst/>
                        </a:rPr>
                        <a:t>B. oleracea</a:t>
                      </a:r>
                      <a:endParaRPr lang="zh-CN" sz="3200" i="1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rowSpan="3">
                  <a:txBody>
                    <a:bodyPr/>
                    <a:lstStyle/>
                    <a:p>
                      <a:pPr marL="0" marR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2400" dirty="0" smtClean="0">
                          <a:effectLst/>
                        </a:rPr>
                        <a:t>GO function</a:t>
                      </a:r>
                      <a:endParaRPr lang="zh-CN" altLang="zh-CN" sz="4000" dirty="0" smtClean="0">
                        <a:effectLst/>
                        <a:latin typeface="Times New Roman" panose="02020603050405020304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544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ROD</a:t>
                      </a:r>
                      <a:endParaRPr lang="zh-CN" sz="240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PiHS</a:t>
                      </a:r>
                      <a:endParaRPr lang="zh-CN" sz="24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ROD</a:t>
                      </a:r>
                      <a:endParaRPr lang="zh-CN" sz="24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PiHS</a:t>
                      </a:r>
                      <a:endParaRPr lang="zh-CN" sz="240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vMerge="1">
                  <a:tcPr/>
                </a:tc>
              </a:tr>
              <a:tr h="3275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#gene</a:t>
                      </a:r>
                      <a:endParaRPr lang="zh-CN" sz="24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 value</a:t>
                      </a:r>
                      <a:endParaRPr lang="zh-CN" sz="240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#gene</a:t>
                      </a:r>
                      <a:endParaRPr lang="zh-CN" sz="240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 value</a:t>
                      </a:r>
                      <a:endParaRPr lang="zh-CN" sz="240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#gene</a:t>
                      </a:r>
                      <a:endParaRPr lang="zh-CN" sz="240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 value</a:t>
                      </a:r>
                      <a:endParaRPr lang="zh-CN" sz="240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#gene</a:t>
                      </a:r>
                      <a:endParaRPr lang="zh-CN" sz="24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 value</a:t>
                      </a:r>
                      <a:endParaRPr lang="zh-CN" sz="24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7141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 (58)</a:t>
                      </a:r>
                      <a:r>
                        <a:rPr lang="en-US" sz="1400" baseline="30000" dirty="0">
                          <a:effectLst/>
                        </a:rPr>
                        <a:t> a</a:t>
                      </a:r>
                      <a:endParaRPr lang="zh-CN" sz="24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7.10E-03**</a:t>
                      </a:r>
                      <a:endParaRPr lang="zh-CN" sz="240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 (58)</a:t>
                      </a:r>
                      <a:endParaRPr lang="zh-CN" sz="24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1.52E-02*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/</a:t>
                      </a:r>
                      <a:endParaRPr lang="zh-CN" sz="24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/</a:t>
                      </a:r>
                      <a:endParaRPr lang="zh-CN" sz="20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 (69)</a:t>
                      </a:r>
                      <a:endParaRPr lang="zh-CN" sz="24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3.19E-01</a:t>
                      </a:r>
                      <a:endParaRPr lang="zh-CN" sz="24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</a:rPr>
                        <a:t>cytokinin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1600" dirty="0">
                          <a:effectLst/>
                        </a:rPr>
                        <a:t>mediated signaling pathway</a:t>
                      </a:r>
                      <a:endParaRPr lang="zh-CN" sz="28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1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 (44)</a:t>
                      </a:r>
                      <a:endParaRPr lang="zh-CN" sz="240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3.84E-02*</a:t>
                      </a:r>
                      <a:endParaRPr lang="zh-CN" sz="240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 (44)</a:t>
                      </a:r>
                      <a:endParaRPr lang="zh-CN" sz="240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3.26E-02*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 (53)</a:t>
                      </a:r>
                      <a:endParaRPr lang="zh-CN" sz="240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3.38E-02*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 (53)</a:t>
                      </a:r>
                      <a:endParaRPr lang="zh-CN" sz="24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2.01E-01</a:t>
                      </a:r>
                      <a:endParaRPr lang="zh-CN" sz="24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auxin </a:t>
                      </a:r>
                      <a:r>
                        <a:rPr lang="en-US" sz="1600" dirty="0">
                          <a:effectLst/>
                        </a:rPr>
                        <a:t>mediated signaling pathway</a:t>
                      </a:r>
                      <a:endParaRPr lang="zh-CN" sz="28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1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 (47)</a:t>
                      </a:r>
                      <a:endParaRPr lang="zh-CN" sz="240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4.64E-02*</a:t>
                      </a:r>
                      <a:endParaRPr lang="zh-CN" sz="240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(47)</a:t>
                      </a:r>
                      <a:endParaRPr lang="zh-CN" sz="24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1.80E-01</a:t>
                      </a:r>
                      <a:endParaRPr lang="zh-CN" sz="200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 (59)</a:t>
                      </a:r>
                      <a:endParaRPr lang="zh-CN" sz="240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4.33E-03*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7 (59)</a:t>
                      </a:r>
                      <a:endParaRPr lang="zh-CN" sz="24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2.31E-03**</a:t>
                      </a:r>
                      <a:endParaRPr lang="zh-CN" sz="240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</a:rPr>
                        <a:t>jasmonic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1600" dirty="0">
                          <a:effectLst/>
                        </a:rPr>
                        <a:t>acid mediated signaling pathway</a:t>
                      </a:r>
                      <a:endParaRPr lang="zh-CN" sz="28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1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 (32)</a:t>
                      </a:r>
                      <a:endParaRPr lang="zh-CN" sz="24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2.85E-03**</a:t>
                      </a:r>
                      <a:endParaRPr lang="zh-CN" sz="240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(32)</a:t>
                      </a:r>
                      <a:endParaRPr lang="zh-CN" sz="24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9.02E-02</a:t>
                      </a:r>
                      <a:endParaRPr lang="zh-CN" sz="20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 (34)</a:t>
                      </a:r>
                      <a:endParaRPr lang="zh-CN" sz="240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1.67E-01</a:t>
                      </a:r>
                      <a:endParaRPr lang="zh-CN" sz="20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 (34)</a:t>
                      </a:r>
                      <a:endParaRPr lang="zh-CN" sz="240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6.24E-01</a:t>
                      </a:r>
                      <a:endParaRPr lang="zh-CN" sz="24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gibberellin</a:t>
                      </a:r>
                      <a:r>
                        <a:rPr lang="en-US" sz="1600" dirty="0">
                          <a:effectLst/>
                        </a:rPr>
                        <a:t> biosynthetic process</a:t>
                      </a:r>
                      <a:endParaRPr lang="zh-CN" sz="28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95536" y="142399"/>
            <a:ext cx="8352928" cy="1025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lnSpc>
                <a:spcPct val="200000"/>
              </a:lnSpc>
              <a:spcAft>
                <a:spcPts val="0"/>
              </a:spcAft>
            </a:pPr>
            <a:r>
              <a:rPr lang="zh-CN" altLang="en-US" sz="3600" b="1" dirty="0" smtClean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多种激素相关的</a:t>
            </a:r>
            <a:r>
              <a:rPr lang="en-US" altLang="zh-CN" sz="3600" b="1" dirty="0" smtClean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GO </a:t>
            </a:r>
            <a:r>
              <a:rPr lang="zh-CN" altLang="en-US" sz="3600" b="1" dirty="0" smtClean="0">
                <a:solidFill>
                  <a:srgbClr val="0070C0"/>
                </a:solidFill>
                <a:latin typeface="Arial" panose="020B0604020202020204"/>
                <a:ea typeface="宋体" panose="02010600030101010101" pitchFamily="2" charset="-122"/>
              </a:rPr>
              <a:t>注释显著富集</a:t>
            </a:r>
            <a:endParaRPr lang="zh-CN" altLang="en-US" sz="5400" b="1" dirty="0">
              <a:solidFill>
                <a:srgbClr val="0070C0"/>
              </a:solidFill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32550"/>
            <a:ext cx="2473846" cy="339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520" y="2420888"/>
            <a:ext cx="2304256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标题 1"/>
          <p:cNvSpPr txBox="1">
            <a:spLocks noChangeArrowheads="1"/>
          </p:cNvSpPr>
          <p:nvPr/>
        </p:nvSpPr>
        <p:spPr>
          <a:xfrm>
            <a:off x="-33338" y="-9525"/>
            <a:ext cx="9144001" cy="1223963"/>
          </a:xfrm>
          <a:prstGeom prst="rect">
            <a:avLst/>
          </a:prstGeo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大白菜和甘蓝叶球叶片特征</a:t>
            </a:r>
            <a:endParaRPr lang="zh-CN" altLang="en-US" sz="36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9752" y="5517232"/>
            <a:ext cx="56166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叶片由叶背面向叶腹面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弯曲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折叠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任意多边形 9"/>
          <p:cNvSpPr>
            <a:spLocks noChangeArrowheads="1"/>
          </p:cNvSpPr>
          <p:nvPr/>
        </p:nvSpPr>
        <p:spPr bwMode="auto">
          <a:xfrm>
            <a:off x="2017688" y="1715542"/>
            <a:ext cx="4319588" cy="4273550"/>
          </a:xfrm>
          <a:custGeom>
            <a:avLst/>
            <a:gdLst>
              <a:gd name="T0" fmla="*/ 13503800 w 2505075"/>
              <a:gd name="T1" fmla="*/ 5059136 h 3330237"/>
              <a:gd name="T2" fmla="*/ 15827026 w 2505075"/>
              <a:gd name="T3" fmla="*/ 4959699 h 3330237"/>
              <a:gd name="T4" fmla="*/ 16698244 w 2505075"/>
              <a:gd name="T5" fmla="*/ 4860260 h 3330237"/>
              <a:gd name="T6" fmla="*/ 17859856 w 2505075"/>
              <a:gd name="T7" fmla="*/ 4694531 h 3330237"/>
              <a:gd name="T8" fmla="*/ 19747487 w 2505075"/>
              <a:gd name="T9" fmla="*/ 4329922 h 3330237"/>
              <a:gd name="T10" fmla="*/ 21054302 w 2505075"/>
              <a:gd name="T11" fmla="*/ 3932169 h 3330237"/>
              <a:gd name="T12" fmla="*/ 21780313 w 2505075"/>
              <a:gd name="T13" fmla="*/ 3766436 h 3330237"/>
              <a:gd name="T14" fmla="*/ 22506320 w 2505075"/>
              <a:gd name="T15" fmla="*/ 3468121 h 3330237"/>
              <a:gd name="T16" fmla="*/ 23377538 w 2505075"/>
              <a:gd name="T17" fmla="*/ 2904637 h 3330237"/>
              <a:gd name="T18" fmla="*/ 23813145 w 2505075"/>
              <a:gd name="T19" fmla="*/ 2540030 h 3330237"/>
              <a:gd name="T20" fmla="*/ 24248750 w 2505075"/>
              <a:gd name="T21" fmla="*/ 2175421 h 3330237"/>
              <a:gd name="T22" fmla="*/ 24829561 w 2505075"/>
              <a:gd name="T23" fmla="*/ 1744522 h 3330237"/>
              <a:gd name="T24" fmla="*/ 25410365 w 2505075"/>
              <a:gd name="T25" fmla="*/ 1214184 h 3330237"/>
              <a:gd name="T26" fmla="*/ 25991173 w 2505075"/>
              <a:gd name="T27" fmla="*/ 716992 h 3330237"/>
              <a:gd name="T28" fmla="*/ 27152788 w 2505075"/>
              <a:gd name="T29" fmla="*/ 219798 h 3330237"/>
              <a:gd name="T30" fmla="*/ 28604807 w 2505075"/>
              <a:gd name="T31" fmla="*/ 20920 h 3330237"/>
              <a:gd name="T32" fmla="*/ 33832080 w 2505075"/>
              <a:gd name="T33" fmla="*/ 319237 h 3330237"/>
              <a:gd name="T34" fmla="*/ 34703298 w 2505075"/>
              <a:gd name="T35" fmla="*/ 518114 h 3330237"/>
              <a:gd name="T36" fmla="*/ 35284103 w 2505075"/>
              <a:gd name="T37" fmla="*/ 716992 h 3330237"/>
              <a:gd name="T38" fmla="*/ 36155321 w 2505075"/>
              <a:gd name="T39" fmla="*/ 1015307 h 3330237"/>
              <a:gd name="T40" fmla="*/ 36881325 w 2505075"/>
              <a:gd name="T41" fmla="*/ 1346769 h 3330237"/>
              <a:gd name="T42" fmla="*/ 37316933 w 2505075"/>
              <a:gd name="T43" fmla="*/ 3899021 h 3330237"/>
              <a:gd name="T44" fmla="*/ 37752541 w 2505075"/>
              <a:gd name="T45" fmla="*/ 4727675 h 3330237"/>
              <a:gd name="T46" fmla="*/ 38188146 w 2505075"/>
              <a:gd name="T47" fmla="*/ 5158576 h 3330237"/>
              <a:gd name="T48" fmla="*/ 37752541 w 2505075"/>
              <a:gd name="T49" fmla="*/ 6252399 h 3330237"/>
              <a:gd name="T50" fmla="*/ 37316933 w 2505075"/>
              <a:gd name="T51" fmla="*/ 6617010 h 3330237"/>
              <a:gd name="T52" fmla="*/ 36881325 w 2505075"/>
              <a:gd name="T53" fmla="*/ 6849030 h 3330237"/>
              <a:gd name="T54" fmla="*/ 36155321 w 2505075"/>
              <a:gd name="T55" fmla="*/ 7147346 h 3330237"/>
              <a:gd name="T56" fmla="*/ 35429314 w 2505075"/>
              <a:gd name="T57" fmla="*/ 7545101 h 3330237"/>
              <a:gd name="T58" fmla="*/ 34703298 w 2505075"/>
              <a:gd name="T59" fmla="*/ 8009146 h 3330237"/>
              <a:gd name="T60" fmla="*/ 33977291 w 2505075"/>
              <a:gd name="T61" fmla="*/ 8208024 h 3330237"/>
              <a:gd name="T62" fmla="*/ 33106073 w 2505075"/>
              <a:gd name="T63" fmla="*/ 8440048 h 3330237"/>
              <a:gd name="T64" fmla="*/ 32089664 w 2505075"/>
              <a:gd name="T65" fmla="*/ 8705215 h 3330237"/>
              <a:gd name="T66" fmla="*/ 31218445 w 2505075"/>
              <a:gd name="T67" fmla="*/ 8870945 h 3330237"/>
              <a:gd name="T68" fmla="*/ 29911634 w 2505075"/>
              <a:gd name="T69" fmla="*/ 9069822 h 3330237"/>
              <a:gd name="T70" fmla="*/ 28459611 w 2505075"/>
              <a:gd name="T71" fmla="*/ 9434429 h 3330237"/>
              <a:gd name="T72" fmla="*/ 27588391 w 2505075"/>
              <a:gd name="T73" fmla="*/ 9600164 h 3330237"/>
              <a:gd name="T74" fmla="*/ 26717180 w 2505075"/>
              <a:gd name="T75" fmla="*/ 9765893 h 3330237"/>
              <a:gd name="T76" fmla="*/ 25410365 w 2505075"/>
              <a:gd name="T77" fmla="*/ 9964769 h 3330237"/>
              <a:gd name="T78" fmla="*/ 24539150 w 2505075"/>
              <a:gd name="T79" fmla="*/ 10064208 h 3330237"/>
              <a:gd name="T80" fmla="*/ 22796727 w 2505075"/>
              <a:gd name="T81" fmla="*/ 10329377 h 3330237"/>
              <a:gd name="T82" fmla="*/ 21054302 w 2505075"/>
              <a:gd name="T83" fmla="*/ 10627691 h 3330237"/>
              <a:gd name="T84" fmla="*/ 19021468 w 2505075"/>
              <a:gd name="T85" fmla="*/ 11025448 h 3330237"/>
              <a:gd name="T86" fmla="*/ 17424250 w 2505075"/>
              <a:gd name="T87" fmla="*/ 10660837 h 3330237"/>
              <a:gd name="T88" fmla="*/ 16843442 w 2505075"/>
              <a:gd name="T89" fmla="*/ 9931623 h 3330237"/>
              <a:gd name="T90" fmla="*/ 16117435 w 2505075"/>
              <a:gd name="T91" fmla="*/ 9533871 h 3330237"/>
              <a:gd name="T92" fmla="*/ 15827026 w 2505075"/>
              <a:gd name="T93" fmla="*/ 9235553 h 3330237"/>
              <a:gd name="T94" fmla="*/ 15536627 w 2505075"/>
              <a:gd name="T95" fmla="*/ 8904092 h 3330237"/>
              <a:gd name="T96" fmla="*/ 15246222 w 2505075"/>
              <a:gd name="T97" fmla="*/ 7611390 h 3330237"/>
              <a:gd name="T98" fmla="*/ 14810608 w 2505075"/>
              <a:gd name="T99" fmla="*/ 6318691 h 3330237"/>
              <a:gd name="T100" fmla="*/ 13648996 w 2505075"/>
              <a:gd name="T101" fmla="*/ 5158576 h 3330237"/>
              <a:gd name="T102" fmla="*/ 13213388 w 2505075"/>
              <a:gd name="T103" fmla="*/ 4959699 h 3330237"/>
              <a:gd name="T104" fmla="*/ 12487384 w 2505075"/>
              <a:gd name="T105" fmla="*/ 4760821 h 3330237"/>
              <a:gd name="T106" fmla="*/ 11616169 w 2505075"/>
              <a:gd name="T107" fmla="*/ 4495654 h 3330237"/>
              <a:gd name="T108" fmla="*/ 10890154 w 2505075"/>
              <a:gd name="T109" fmla="*/ 4363069 h 3330237"/>
              <a:gd name="T110" fmla="*/ 9583339 w 2505075"/>
              <a:gd name="T111" fmla="*/ 4230484 h 3330237"/>
              <a:gd name="T112" fmla="*/ 8712126 w 2505075"/>
              <a:gd name="T113" fmla="*/ 4164191 h 3330237"/>
              <a:gd name="T114" fmla="*/ 5662878 w 2505075"/>
              <a:gd name="T115" fmla="*/ 4031606 h 3330237"/>
              <a:gd name="T116" fmla="*/ 4791664 w 2505075"/>
              <a:gd name="T117" fmla="*/ 3932169 h 3330237"/>
              <a:gd name="T118" fmla="*/ 726007 w 2505075"/>
              <a:gd name="T119" fmla="*/ 3865876 h 3330237"/>
              <a:gd name="T120" fmla="*/ 0 w 2505075"/>
              <a:gd name="T121" fmla="*/ 11588930 h 333023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505075" h="3330237">
                <a:moveTo>
                  <a:pt x="885825" y="1453812"/>
                </a:moveTo>
                <a:lnTo>
                  <a:pt x="885825" y="1453812"/>
                </a:lnTo>
                <a:cubicBezTo>
                  <a:pt x="917575" y="1450637"/>
                  <a:pt x="949713" y="1450167"/>
                  <a:pt x="981075" y="1444287"/>
                </a:cubicBezTo>
                <a:cubicBezTo>
                  <a:pt x="1000812" y="1440586"/>
                  <a:pt x="1019175" y="1431587"/>
                  <a:pt x="1038225" y="1425237"/>
                </a:cubicBezTo>
                <a:lnTo>
                  <a:pt x="1066800" y="1415712"/>
                </a:lnTo>
                <a:cubicBezTo>
                  <a:pt x="1076325" y="1409362"/>
                  <a:pt x="1084914" y="1401311"/>
                  <a:pt x="1095375" y="1396662"/>
                </a:cubicBezTo>
                <a:cubicBezTo>
                  <a:pt x="1113725" y="1388507"/>
                  <a:pt x="1152525" y="1377612"/>
                  <a:pt x="1152525" y="1377612"/>
                </a:cubicBezTo>
                <a:cubicBezTo>
                  <a:pt x="1158875" y="1368087"/>
                  <a:pt x="1163480" y="1357132"/>
                  <a:pt x="1171575" y="1349037"/>
                </a:cubicBezTo>
                <a:cubicBezTo>
                  <a:pt x="1179670" y="1340942"/>
                  <a:pt x="1190835" y="1336641"/>
                  <a:pt x="1200150" y="1329987"/>
                </a:cubicBezTo>
                <a:cubicBezTo>
                  <a:pt x="1231452" y="1307629"/>
                  <a:pt x="1275138" y="1274655"/>
                  <a:pt x="1295400" y="1244262"/>
                </a:cubicBezTo>
                <a:cubicBezTo>
                  <a:pt x="1363473" y="1142152"/>
                  <a:pt x="1257462" y="1297121"/>
                  <a:pt x="1343025" y="1187112"/>
                </a:cubicBezTo>
                <a:cubicBezTo>
                  <a:pt x="1357081" y="1169040"/>
                  <a:pt x="1368425" y="1149012"/>
                  <a:pt x="1381125" y="1129962"/>
                </a:cubicBezTo>
                <a:cubicBezTo>
                  <a:pt x="1387475" y="1120437"/>
                  <a:pt x="1390650" y="1107737"/>
                  <a:pt x="1400175" y="1101387"/>
                </a:cubicBezTo>
                <a:lnTo>
                  <a:pt x="1428750" y="1082337"/>
                </a:lnTo>
                <a:cubicBezTo>
                  <a:pt x="1431925" y="1072812"/>
                  <a:pt x="1433399" y="1062539"/>
                  <a:pt x="1438275" y="1053762"/>
                </a:cubicBezTo>
                <a:cubicBezTo>
                  <a:pt x="1449394" y="1033748"/>
                  <a:pt x="1469135" y="1018332"/>
                  <a:pt x="1476375" y="996612"/>
                </a:cubicBezTo>
                <a:cubicBezTo>
                  <a:pt x="1499045" y="928602"/>
                  <a:pt x="1484286" y="956170"/>
                  <a:pt x="1514475" y="910887"/>
                </a:cubicBezTo>
                <a:lnTo>
                  <a:pt x="1533525" y="834687"/>
                </a:lnTo>
                <a:cubicBezTo>
                  <a:pt x="1537452" y="818981"/>
                  <a:pt x="1538790" y="802681"/>
                  <a:pt x="1543050" y="787062"/>
                </a:cubicBezTo>
                <a:cubicBezTo>
                  <a:pt x="1548334" y="767689"/>
                  <a:pt x="1557230" y="749393"/>
                  <a:pt x="1562100" y="729912"/>
                </a:cubicBezTo>
                <a:cubicBezTo>
                  <a:pt x="1591877" y="610805"/>
                  <a:pt x="1553821" y="758890"/>
                  <a:pt x="1581150" y="663237"/>
                </a:cubicBezTo>
                <a:cubicBezTo>
                  <a:pt x="1584746" y="650650"/>
                  <a:pt x="1586913" y="637676"/>
                  <a:pt x="1590675" y="625137"/>
                </a:cubicBezTo>
                <a:lnTo>
                  <a:pt x="1619250" y="539412"/>
                </a:lnTo>
                <a:cubicBezTo>
                  <a:pt x="1623390" y="526993"/>
                  <a:pt x="1625013" y="513851"/>
                  <a:pt x="1628775" y="501312"/>
                </a:cubicBezTo>
                <a:cubicBezTo>
                  <a:pt x="1634545" y="482078"/>
                  <a:pt x="1647825" y="444162"/>
                  <a:pt x="1647825" y="444162"/>
                </a:cubicBezTo>
                <a:cubicBezTo>
                  <a:pt x="1671161" y="280809"/>
                  <a:pt x="1644709" y="437576"/>
                  <a:pt x="1666875" y="348912"/>
                </a:cubicBezTo>
                <a:cubicBezTo>
                  <a:pt x="1680470" y="294530"/>
                  <a:pt x="1671258" y="312077"/>
                  <a:pt x="1685925" y="263187"/>
                </a:cubicBezTo>
                <a:cubicBezTo>
                  <a:pt x="1691695" y="243953"/>
                  <a:pt x="1693836" y="222745"/>
                  <a:pt x="1704975" y="206037"/>
                </a:cubicBezTo>
                <a:cubicBezTo>
                  <a:pt x="1711325" y="196512"/>
                  <a:pt x="1719376" y="187923"/>
                  <a:pt x="1724025" y="177462"/>
                </a:cubicBezTo>
                <a:cubicBezTo>
                  <a:pt x="1776605" y="59156"/>
                  <a:pt x="1701961" y="181983"/>
                  <a:pt x="1781175" y="63162"/>
                </a:cubicBezTo>
                <a:cubicBezTo>
                  <a:pt x="1796697" y="39879"/>
                  <a:pt x="1800578" y="26120"/>
                  <a:pt x="1828800" y="15537"/>
                </a:cubicBezTo>
                <a:cubicBezTo>
                  <a:pt x="1843959" y="9853"/>
                  <a:pt x="1860550" y="9187"/>
                  <a:pt x="1876425" y="6012"/>
                </a:cubicBezTo>
                <a:cubicBezTo>
                  <a:pt x="1881587" y="6211"/>
                  <a:pt x="2094303" y="-19711"/>
                  <a:pt x="2162175" y="34587"/>
                </a:cubicBezTo>
                <a:cubicBezTo>
                  <a:pt x="2183212" y="51417"/>
                  <a:pt x="2200275" y="72687"/>
                  <a:pt x="2219325" y="91737"/>
                </a:cubicBezTo>
                <a:lnTo>
                  <a:pt x="2247900" y="120312"/>
                </a:lnTo>
                <a:lnTo>
                  <a:pt x="2276475" y="148887"/>
                </a:lnTo>
                <a:lnTo>
                  <a:pt x="2305050" y="177462"/>
                </a:lnTo>
                <a:cubicBezTo>
                  <a:pt x="2308225" y="186987"/>
                  <a:pt x="2310085" y="197057"/>
                  <a:pt x="2314575" y="206037"/>
                </a:cubicBezTo>
                <a:cubicBezTo>
                  <a:pt x="2327836" y="232559"/>
                  <a:pt x="2341134" y="242121"/>
                  <a:pt x="2362200" y="263187"/>
                </a:cubicBezTo>
                <a:cubicBezTo>
                  <a:pt x="2365375" y="272712"/>
                  <a:pt x="2367235" y="282782"/>
                  <a:pt x="2371725" y="291762"/>
                </a:cubicBezTo>
                <a:cubicBezTo>
                  <a:pt x="2419554" y="387421"/>
                  <a:pt x="2359728" y="241545"/>
                  <a:pt x="2409825" y="358437"/>
                </a:cubicBezTo>
                <a:cubicBezTo>
                  <a:pt x="2413780" y="367665"/>
                  <a:pt x="2416592" y="377358"/>
                  <a:pt x="2419350" y="387012"/>
                </a:cubicBezTo>
                <a:cubicBezTo>
                  <a:pt x="2433335" y="435960"/>
                  <a:pt x="2430670" y="439469"/>
                  <a:pt x="2438400" y="501312"/>
                </a:cubicBezTo>
                <a:cubicBezTo>
                  <a:pt x="2441575" y="707687"/>
                  <a:pt x="2442767" y="914102"/>
                  <a:pt x="2447925" y="1120437"/>
                </a:cubicBezTo>
                <a:cubicBezTo>
                  <a:pt x="2451231" y="1252669"/>
                  <a:pt x="2443805" y="1222377"/>
                  <a:pt x="2466975" y="1291887"/>
                </a:cubicBezTo>
                <a:cubicBezTo>
                  <a:pt x="2470150" y="1314112"/>
                  <a:pt x="2472097" y="1336547"/>
                  <a:pt x="2476500" y="1358562"/>
                </a:cubicBezTo>
                <a:cubicBezTo>
                  <a:pt x="2478469" y="1368407"/>
                  <a:pt x="2483267" y="1377483"/>
                  <a:pt x="2486025" y="1387137"/>
                </a:cubicBezTo>
                <a:cubicBezTo>
                  <a:pt x="2497392" y="1426922"/>
                  <a:pt x="2497590" y="1437479"/>
                  <a:pt x="2505075" y="1482387"/>
                </a:cubicBezTo>
                <a:cubicBezTo>
                  <a:pt x="2501900" y="1564937"/>
                  <a:pt x="2501045" y="1647609"/>
                  <a:pt x="2495550" y="1730037"/>
                </a:cubicBezTo>
                <a:cubicBezTo>
                  <a:pt x="2493930" y="1754332"/>
                  <a:pt x="2482234" y="1773776"/>
                  <a:pt x="2476500" y="1796712"/>
                </a:cubicBezTo>
                <a:cubicBezTo>
                  <a:pt x="2472573" y="1812418"/>
                  <a:pt x="2471235" y="1828718"/>
                  <a:pt x="2466975" y="1844337"/>
                </a:cubicBezTo>
                <a:cubicBezTo>
                  <a:pt x="2461691" y="1863710"/>
                  <a:pt x="2454275" y="1882437"/>
                  <a:pt x="2447925" y="1901487"/>
                </a:cubicBezTo>
                <a:lnTo>
                  <a:pt x="2438400" y="1930062"/>
                </a:lnTo>
                <a:cubicBezTo>
                  <a:pt x="2433910" y="1943532"/>
                  <a:pt x="2424943" y="1955111"/>
                  <a:pt x="2419350" y="1968162"/>
                </a:cubicBezTo>
                <a:cubicBezTo>
                  <a:pt x="2415395" y="1977390"/>
                  <a:pt x="2414701" y="1987960"/>
                  <a:pt x="2409825" y="1996737"/>
                </a:cubicBezTo>
                <a:cubicBezTo>
                  <a:pt x="2398706" y="2016751"/>
                  <a:pt x="2384425" y="2034837"/>
                  <a:pt x="2371725" y="2053887"/>
                </a:cubicBezTo>
                <a:cubicBezTo>
                  <a:pt x="2360586" y="2070595"/>
                  <a:pt x="2363814" y="2094329"/>
                  <a:pt x="2352675" y="2111037"/>
                </a:cubicBezTo>
                <a:cubicBezTo>
                  <a:pt x="2298080" y="2192929"/>
                  <a:pt x="2363535" y="2089317"/>
                  <a:pt x="2324100" y="2168187"/>
                </a:cubicBezTo>
                <a:cubicBezTo>
                  <a:pt x="2318980" y="2178426"/>
                  <a:pt x="2311400" y="2187237"/>
                  <a:pt x="2305050" y="2196762"/>
                </a:cubicBezTo>
                <a:cubicBezTo>
                  <a:pt x="2301330" y="2215362"/>
                  <a:pt x="2288560" y="2289452"/>
                  <a:pt x="2276475" y="2301537"/>
                </a:cubicBezTo>
                <a:cubicBezTo>
                  <a:pt x="2266950" y="2311062"/>
                  <a:pt x="2256524" y="2319764"/>
                  <a:pt x="2247900" y="2330112"/>
                </a:cubicBezTo>
                <a:cubicBezTo>
                  <a:pt x="2240571" y="2338906"/>
                  <a:pt x="2235504" y="2349372"/>
                  <a:pt x="2228850" y="2358687"/>
                </a:cubicBezTo>
                <a:cubicBezTo>
                  <a:pt x="2219623" y="2371605"/>
                  <a:pt x="2210606" y="2384734"/>
                  <a:pt x="2200275" y="2396787"/>
                </a:cubicBezTo>
                <a:cubicBezTo>
                  <a:pt x="2191509" y="2407014"/>
                  <a:pt x="2180324" y="2415014"/>
                  <a:pt x="2171700" y="2425362"/>
                </a:cubicBezTo>
                <a:cubicBezTo>
                  <a:pt x="2132013" y="2472987"/>
                  <a:pt x="2176463" y="2438062"/>
                  <a:pt x="2124075" y="2472987"/>
                </a:cubicBezTo>
                <a:cubicBezTo>
                  <a:pt x="2117725" y="2482512"/>
                  <a:pt x="2113120" y="2493467"/>
                  <a:pt x="2105025" y="2501562"/>
                </a:cubicBezTo>
                <a:cubicBezTo>
                  <a:pt x="2096930" y="2509657"/>
                  <a:pt x="2085244" y="2513283"/>
                  <a:pt x="2076450" y="2520612"/>
                </a:cubicBezTo>
                <a:cubicBezTo>
                  <a:pt x="2066102" y="2529236"/>
                  <a:pt x="2058223" y="2540563"/>
                  <a:pt x="2047875" y="2549187"/>
                </a:cubicBezTo>
                <a:cubicBezTo>
                  <a:pt x="2039081" y="2556516"/>
                  <a:pt x="2028094" y="2560908"/>
                  <a:pt x="2019300" y="2568237"/>
                </a:cubicBezTo>
                <a:cubicBezTo>
                  <a:pt x="1971734" y="2607875"/>
                  <a:pt x="2012368" y="2589598"/>
                  <a:pt x="1962150" y="2606337"/>
                </a:cubicBezTo>
                <a:cubicBezTo>
                  <a:pt x="1949450" y="2625387"/>
                  <a:pt x="1943100" y="2650787"/>
                  <a:pt x="1924050" y="2663487"/>
                </a:cubicBezTo>
                <a:cubicBezTo>
                  <a:pt x="1853104" y="2710785"/>
                  <a:pt x="1940239" y="2649996"/>
                  <a:pt x="1866900" y="2711112"/>
                </a:cubicBezTo>
                <a:cubicBezTo>
                  <a:pt x="1858106" y="2718441"/>
                  <a:pt x="1847119" y="2722833"/>
                  <a:pt x="1838325" y="2730162"/>
                </a:cubicBezTo>
                <a:cubicBezTo>
                  <a:pt x="1827977" y="2738786"/>
                  <a:pt x="1820098" y="2750113"/>
                  <a:pt x="1809750" y="2758737"/>
                </a:cubicBezTo>
                <a:cubicBezTo>
                  <a:pt x="1800956" y="2766066"/>
                  <a:pt x="1789969" y="2770458"/>
                  <a:pt x="1781175" y="2777787"/>
                </a:cubicBezTo>
                <a:cubicBezTo>
                  <a:pt x="1770827" y="2786411"/>
                  <a:pt x="1763233" y="2798092"/>
                  <a:pt x="1752600" y="2806362"/>
                </a:cubicBezTo>
                <a:cubicBezTo>
                  <a:pt x="1734528" y="2820418"/>
                  <a:pt x="1714500" y="2831762"/>
                  <a:pt x="1695450" y="2844462"/>
                </a:cubicBezTo>
                <a:lnTo>
                  <a:pt x="1666875" y="2863512"/>
                </a:lnTo>
                <a:cubicBezTo>
                  <a:pt x="1657350" y="2869862"/>
                  <a:pt x="1649160" y="2878942"/>
                  <a:pt x="1638300" y="2882562"/>
                </a:cubicBezTo>
                <a:lnTo>
                  <a:pt x="1609725" y="2892087"/>
                </a:lnTo>
                <a:cubicBezTo>
                  <a:pt x="1544221" y="2935756"/>
                  <a:pt x="1574295" y="2922947"/>
                  <a:pt x="1524000" y="2939712"/>
                </a:cubicBezTo>
                <a:cubicBezTo>
                  <a:pt x="1514475" y="2949237"/>
                  <a:pt x="1506058" y="2960017"/>
                  <a:pt x="1495425" y="2968287"/>
                </a:cubicBezTo>
                <a:lnTo>
                  <a:pt x="1409700" y="3025437"/>
                </a:lnTo>
                <a:cubicBezTo>
                  <a:pt x="1398492" y="3032909"/>
                  <a:pt x="1392086" y="3046182"/>
                  <a:pt x="1381125" y="3054012"/>
                </a:cubicBezTo>
                <a:cubicBezTo>
                  <a:pt x="1360527" y="3068725"/>
                  <a:pt x="1337769" y="3074814"/>
                  <a:pt x="1314450" y="3082587"/>
                </a:cubicBezTo>
                <a:cubicBezTo>
                  <a:pt x="1287899" y="3122413"/>
                  <a:pt x="1281348" y="3140334"/>
                  <a:pt x="1247775" y="3168312"/>
                </a:cubicBezTo>
                <a:cubicBezTo>
                  <a:pt x="1183153" y="3222164"/>
                  <a:pt x="1239968" y="3166594"/>
                  <a:pt x="1209675" y="3196887"/>
                </a:cubicBezTo>
                <a:lnTo>
                  <a:pt x="1143000" y="3063537"/>
                </a:lnTo>
                <a:cubicBezTo>
                  <a:pt x="1136650" y="3034962"/>
                  <a:pt x="1129345" y="3006583"/>
                  <a:pt x="1123950" y="2977812"/>
                </a:cubicBezTo>
                <a:cubicBezTo>
                  <a:pt x="1119418" y="2953642"/>
                  <a:pt x="1111471" y="2880271"/>
                  <a:pt x="1104900" y="2853987"/>
                </a:cubicBezTo>
                <a:cubicBezTo>
                  <a:pt x="1100030" y="2834506"/>
                  <a:pt x="1096989" y="2813545"/>
                  <a:pt x="1085850" y="2796837"/>
                </a:cubicBezTo>
                <a:cubicBezTo>
                  <a:pt x="1068725" y="2771149"/>
                  <a:pt x="1063848" y="2769263"/>
                  <a:pt x="1057275" y="2739687"/>
                </a:cubicBezTo>
                <a:cubicBezTo>
                  <a:pt x="1053085" y="2720834"/>
                  <a:pt x="1051940" y="2701390"/>
                  <a:pt x="1047750" y="2682537"/>
                </a:cubicBezTo>
                <a:cubicBezTo>
                  <a:pt x="1045572" y="2672736"/>
                  <a:pt x="1040403" y="2663763"/>
                  <a:pt x="1038225" y="2653962"/>
                </a:cubicBezTo>
                <a:cubicBezTo>
                  <a:pt x="1034035" y="2635109"/>
                  <a:pt x="1032488" y="2615750"/>
                  <a:pt x="1028700" y="2596812"/>
                </a:cubicBezTo>
                <a:cubicBezTo>
                  <a:pt x="1026133" y="2583975"/>
                  <a:pt x="1021742" y="2571549"/>
                  <a:pt x="1019175" y="2558712"/>
                </a:cubicBezTo>
                <a:cubicBezTo>
                  <a:pt x="1015387" y="2539774"/>
                  <a:pt x="1012825" y="2520612"/>
                  <a:pt x="1009650" y="2501562"/>
                </a:cubicBezTo>
                <a:cubicBezTo>
                  <a:pt x="1006475" y="2396787"/>
                  <a:pt x="1004779" y="2291957"/>
                  <a:pt x="1000125" y="2187237"/>
                </a:cubicBezTo>
                <a:cubicBezTo>
                  <a:pt x="992970" y="2026255"/>
                  <a:pt x="991244" y="2124494"/>
                  <a:pt x="981075" y="1987212"/>
                </a:cubicBezTo>
                <a:cubicBezTo>
                  <a:pt x="976847" y="1930130"/>
                  <a:pt x="974911" y="1872901"/>
                  <a:pt x="971550" y="1815762"/>
                </a:cubicBezTo>
                <a:cubicBezTo>
                  <a:pt x="969469" y="1780386"/>
                  <a:pt x="965322" y="1652249"/>
                  <a:pt x="952500" y="1596687"/>
                </a:cubicBezTo>
                <a:cubicBezTo>
                  <a:pt x="938582" y="1536374"/>
                  <a:pt x="930483" y="1535086"/>
                  <a:pt x="895350" y="1482387"/>
                </a:cubicBezTo>
                <a:cubicBezTo>
                  <a:pt x="889000" y="1472862"/>
                  <a:pt x="879920" y="1464672"/>
                  <a:pt x="876300" y="1453812"/>
                </a:cubicBezTo>
                <a:cubicBezTo>
                  <a:pt x="873125" y="1444287"/>
                  <a:pt x="872344" y="1433591"/>
                  <a:pt x="866775" y="1425237"/>
                </a:cubicBezTo>
                <a:cubicBezTo>
                  <a:pt x="859303" y="1414029"/>
                  <a:pt x="846824" y="1407010"/>
                  <a:pt x="838200" y="1396662"/>
                </a:cubicBezTo>
                <a:cubicBezTo>
                  <a:pt x="830871" y="1387868"/>
                  <a:pt x="824270" y="1378326"/>
                  <a:pt x="819150" y="1368087"/>
                </a:cubicBezTo>
                <a:cubicBezTo>
                  <a:pt x="803656" y="1337099"/>
                  <a:pt x="817872" y="1338234"/>
                  <a:pt x="790575" y="1310937"/>
                </a:cubicBezTo>
                <a:cubicBezTo>
                  <a:pt x="782480" y="1302842"/>
                  <a:pt x="771525" y="1298237"/>
                  <a:pt x="762000" y="1291887"/>
                </a:cubicBezTo>
                <a:cubicBezTo>
                  <a:pt x="755650" y="1282362"/>
                  <a:pt x="751889" y="1270463"/>
                  <a:pt x="742950" y="1263312"/>
                </a:cubicBezTo>
                <a:cubicBezTo>
                  <a:pt x="735110" y="1257040"/>
                  <a:pt x="723355" y="1258277"/>
                  <a:pt x="714375" y="1253787"/>
                </a:cubicBezTo>
                <a:cubicBezTo>
                  <a:pt x="704136" y="1248667"/>
                  <a:pt x="696261" y="1239386"/>
                  <a:pt x="685800" y="1234737"/>
                </a:cubicBezTo>
                <a:cubicBezTo>
                  <a:pt x="667450" y="1226582"/>
                  <a:pt x="647700" y="1222037"/>
                  <a:pt x="628650" y="1215687"/>
                </a:cubicBezTo>
                <a:lnTo>
                  <a:pt x="600075" y="1206162"/>
                </a:lnTo>
                <a:lnTo>
                  <a:pt x="571500" y="1196637"/>
                </a:lnTo>
                <a:cubicBezTo>
                  <a:pt x="565150" y="1187112"/>
                  <a:pt x="563695" y="1170204"/>
                  <a:pt x="552450" y="1168062"/>
                </a:cubicBezTo>
                <a:cubicBezTo>
                  <a:pt x="493108" y="1156759"/>
                  <a:pt x="431635" y="1164006"/>
                  <a:pt x="371475" y="1158537"/>
                </a:cubicBezTo>
                <a:cubicBezTo>
                  <a:pt x="361476" y="1157628"/>
                  <a:pt x="352425" y="1152187"/>
                  <a:pt x="342900" y="1149012"/>
                </a:cubicBezTo>
                <a:cubicBezTo>
                  <a:pt x="333375" y="1142662"/>
                  <a:pt x="324786" y="1134611"/>
                  <a:pt x="314325" y="1129962"/>
                </a:cubicBezTo>
                <a:cubicBezTo>
                  <a:pt x="274775" y="1112384"/>
                  <a:pt x="250294" y="1109536"/>
                  <a:pt x="209550" y="1101387"/>
                </a:cubicBezTo>
                <a:cubicBezTo>
                  <a:pt x="155575" y="1104562"/>
                  <a:pt x="101425" y="1105532"/>
                  <a:pt x="47625" y="1110912"/>
                </a:cubicBezTo>
                <a:cubicBezTo>
                  <a:pt x="37635" y="1111911"/>
                  <a:pt x="19050" y="1120437"/>
                  <a:pt x="19050" y="1120437"/>
                </a:cubicBezTo>
                <a:lnTo>
                  <a:pt x="0" y="3330237"/>
                </a:lnTo>
                <a:lnTo>
                  <a:pt x="1228725" y="3215937"/>
                </a:lnTo>
              </a:path>
            </a:pathLst>
          </a:custGeom>
          <a:solidFill>
            <a:srgbClr val="FFFF00"/>
          </a:solidFill>
          <a:ln w="127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78" name="任意多边形 95"/>
          <p:cNvSpPr>
            <a:spLocks noChangeArrowheads="1"/>
          </p:cNvSpPr>
          <p:nvPr/>
        </p:nvSpPr>
        <p:spPr bwMode="auto">
          <a:xfrm>
            <a:off x="3749651" y="1729829"/>
            <a:ext cx="2590800" cy="4124325"/>
          </a:xfrm>
          <a:custGeom>
            <a:avLst/>
            <a:gdLst>
              <a:gd name="T0" fmla="*/ 0 w 2590800"/>
              <a:gd name="T1" fmla="*/ 3048000 h 4124325"/>
              <a:gd name="T2" fmla="*/ 28575 w 2590800"/>
              <a:gd name="T3" fmla="*/ 3276600 h 4124325"/>
              <a:gd name="T4" fmla="*/ 114300 w 2590800"/>
              <a:gd name="T5" fmla="*/ 3533775 h 4124325"/>
              <a:gd name="T6" fmla="*/ 190500 w 2590800"/>
              <a:gd name="T7" fmla="*/ 3667125 h 4124325"/>
              <a:gd name="T8" fmla="*/ 238125 w 2590800"/>
              <a:gd name="T9" fmla="*/ 3943350 h 4124325"/>
              <a:gd name="T10" fmla="*/ 361950 w 2590800"/>
              <a:gd name="T11" fmla="*/ 4124325 h 4124325"/>
              <a:gd name="T12" fmla="*/ 542925 w 2590800"/>
              <a:gd name="T13" fmla="*/ 3952875 h 4124325"/>
              <a:gd name="T14" fmla="*/ 923925 w 2590800"/>
              <a:gd name="T15" fmla="*/ 3752850 h 4124325"/>
              <a:gd name="T16" fmla="*/ 1390650 w 2590800"/>
              <a:gd name="T17" fmla="*/ 3552825 h 4124325"/>
              <a:gd name="T18" fmla="*/ 2190750 w 2590800"/>
              <a:gd name="T19" fmla="*/ 2962275 h 4124325"/>
              <a:gd name="T20" fmla="*/ 2266950 w 2590800"/>
              <a:gd name="T21" fmla="*/ 2790825 h 4124325"/>
              <a:gd name="T22" fmla="*/ 2505075 w 2590800"/>
              <a:gd name="T23" fmla="*/ 2390775 h 4124325"/>
              <a:gd name="T24" fmla="*/ 2590800 w 2590800"/>
              <a:gd name="T25" fmla="*/ 2228850 h 4124325"/>
              <a:gd name="T26" fmla="*/ 2590800 w 2590800"/>
              <a:gd name="T27" fmla="*/ 1828800 h 4124325"/>
              <a:gd name="T28" fmla="*/ 2495550 w 2590800"/>
              <a:gd name="T29" fmla="*/ 1609725 h 4124325"/>
              <a:gd name="T30" fmla="*/ 2466975 w 2590800"/>
              <a:gd name="T31" fmla="*/ 581025 h 4124325"/>
              <a:gd name="T32" fmla="*/ 2400300 w 2590800"/>
              <a:gd name="T33" fmla="*/ 361950 h 4124325"/>
              <a:gd name="T34" fmla="*/ 2257425 w 2590800"/>
              <a:gd name="T35" fmla="*/ 238125 h 4124325"/>
              <a:gd name="T36" fmla="*/ 1990725 w 2590800"/>
              <a:gd name="T37" fmla="*/ 28575 h 4124325"/>
              <a:gd name="T38" fmla="*/ 1838325 w 2590800"/>
              <a:gd name="T39" fmla="*/ 0 h 4124325"/>
              <a:gd name="T40" fmla="*/ 1714500 w 2590800"/>
              <a:gd name="T41" fmla="*/ 9525 h 4124325"/>
              <a:gd name="T42" fmla="*/ 1800225 w 2590800"/>
              <a:gd name="T43" fmla="*/ 971550 h 4124325"/>
              <a:gd name="T44" fmla="*/ 1657350 w 2590800"/>
              <a:gd name="T45" fmla="*/ 1752600 h 4124325"/>
              <a:gd name="T46" fmla="*/ 1352550 w 2590800"/>
              <a:gd name="T47" fmla="*/ 2352675 h 4124325"/>
              <a:gd name="T48" fmla="*/ 514350 w 2590800"/>
              <a:gd name="T49" fmla="*/ 2952750 h 4124325"/>
              <a:gd name="T50" fmla="*/ 0 w 2590800"/>
              <a:gd name="T51" fmla="*/ 3048000 h 412432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590800" h="4124325">
                <a:moveTo>
                  <a:pt x="0" y="3048000"/>
                </a:moveTo>
                <a:lnTo>
                  <a:pt x="28575" y="3276600"/>
                </a:lnTo>
                <a:lnTo>
                  <a:pt x="114300" y="3533775"/>
                </a:lnTo>
                <a:lnTo>
                  <a:pt x="190500" y="3667125"/>
                </a:lnTo>
                <a:lnTo>
                  <a:pt x="238125" y="3943350"/>
                </a:lnTo>
                <a:lnTo>
                  <a:pt x="361950" y="4124325"/>
                </a:lnTo>
                <a:lnTo>
                  <a:pt x="542925" y="3952875"/>
                </a:lnTo>
                <a:lnTo>
                  <a:pt x="923925" y="3752850"/>
                </a:lnTo>
                <a:lnTo>
                  <a:pt x="1390650" y="3552825"/>
                </a:lnTo>
                <a:lnTo>
                  <a:pt x="2190750" y="2962275"/>
                </a:lnTo>
                <a:lnTo>
                  <a:pt x="2266950" y="2790825"/>
                </a:lnTo>
                <a:lnTo>
                  <a:pt x="2505075" y="2390775"/>
                </a:lnTo>
                <a:lnTo>
                  <a:pt x="2590800" y="2228850"/>
                </a:lnTo>
                <a:lnTo>
                  <a:pt x="2590800" y="1828800"/>
                </a:lnTo>
                <a:lnTo>
                  <a:pt x="2495550" y="1609725"/>
                </a:lnTo>
                <a:lnTo>
                  <a:pt x="2466975" y="581025"/>
                </a:lnTo>
                <a:lnTo>
                  <a:pt x="2400300" y="361950"/>
                </a:lnTo>
                <a:lnTo>
                  <a:pt x="2257425" y="238125"/>
                </a:lnTo>
                <a:lnTo>
                  <a:pt x="1990725" y="28575"/>
                </a:lnTo>
                <a:lnTo>
                  <a:pt x="1838325" y="0"/>
                </a:lnTo>
                <a:lnTo>
                  <a:pt x="1714500" y="9525"/>
                </a:lnTo>
                <a:lnTo>
                  <a:pt x="1800225" y="971550"/>
                </a:lnTo>
                <a:lnTo>
                  <a:pt x="1657350" y="1752600"/>
                </a:lnTo>
                <a:lnTo>
                  <a:pt x="1352550" y="2352675"/>
                </a:lnTo>
                <a:lnTo>
                  <a:pt x="514350" y="2952750"/>
                </a:lnTo>
                <a:lnTo>
                  <a:pt x="0" y="3048000"/>
                </a:lnTo>
                <a:close/>
              </a:path>
            </a:pathLst>
          </a:custGeom>
          <a:solidFill>
            <a:srgbClr val="00B050"/>
          </a:solidFill>
          <a:ln w="127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79" name="任意多边形 94"/>
          <p:cNvSpPr>
            <a:spLocks noChangeArrowheads="1"/>
          </p:cNvSpPr>
          <p:nvPr/>
        </p:nvSpPr>
        <p:spPr bwMode="auto">
          <a:xfrm>
            <a:off x="3521051" y="1720304"/>
            <a:ext cx="2028825" cy="3057525"/>
          </a:xfrm>
          <a:custGeom>
            <a:avLst/>
            <a:gdLst>
              <a:gd name="T0" fmla="*/ 0 w 2028825"/>
              <a:gd name="T1" fmla="*/ 1857375 h 3057525"/>
              <a:gd name="T2" fmla="*/ 142875 w 2028825"/>
              <a:gd name="T3" fmla="*/ 2038350 h 3057525"/>
              <a:gd name="T4" fmla="*/ 190500 w 2028825"/>
              <a:gd name="T5" fmla="*/ 2609850 h 3057525"/>
              <a:gd name="T6" fmla="*/ 247650 w 2028825"/>
              <a:gd name="T7" fmla="*/ 3057525 h 3057525"/>
              <a:gd name="T8" fmla="*/ 752475 w 2028825"/>
              <a:gd name="T9" fmla="*/ 2952750 h 3057525"/>
              <a:gd name="T10" fmla="*/ 1552575 w 2028825"/>
              <a:gd name="T11" fmla="*/ 2371725 h 3057525"/>
              <a:gd name="T12" fmla="*/ 1876425 w 2028825"/>
              <a:gd name="T13" fmla="*/ 1743075 h 3057525"/>
              <a:gd name="T14" fmla="*/ 2028825 w 2028825"/>
              <a:gd name="T15" fmla="*/ 952500 h 3057525"/>
              <a:gd name="T16" fmla="*/ 1952625 w 2028825"/>
              <a:gd name="T17" fmla="*/ 0 h 3057525"/>
              <a:gd name="T18" fmla="*/ 1704975 w 2028825"/>
              <a:gd name="T19" fmla="*/ 9525 h 3057525"/>
              <a:gd name="T20" fmla="*/ 1657350 w 2028825"/>
              <a:gd name="T21" fmla="*/ 19050 h 3057525"/>
              <a:gd name="T22" fmla="*/ 1504950 w 2028825"/>
              <a:gd name="T23" fmla="*/ 142875 h 3057525"/>
              <a:gd name="T24" fmla="*/ 1485900 w 2028825"/>
              <a:gd name="T25" fmla="*/ 228600 h 3057525"/>
              <a:gd name="T26" fmla="*/ 1428750 w 2028825"/>
              <a:gd name="T27" fmla="*/ 285750 h 3057525"/>
              <a:gd name="T28" fmla="*/ 1133475 w 2028825"/>
              <a:gd name="T29" fmla="*/ 1133475 h 3057525"/>
              <a:gd name="T30" fmla="*/ 962025 w 2028825"/>
              <a:gd name="T31" fmla="*/ 1381125 h 3057525"/>
              <a:gd name="T32" fmla="*/ 771525 w 2028825"/>
              <a:gd name="T33" fmla="*/ 1552575 h 3057525"/>
              <a:gd name="T34" fmla="*/ 533400 w 2028825"/>
              <a:gd name="T35" fmla="*/ 1743075 h 3057525"/>
              <a:gd name="T36" fmla="*/ 304800 w 2028825"/>
              <a:gd name="T37" fmla="*/ 1828800 h 3057525"/>
              <a:gd name="T38" fmla="*/ 0 w 2028825"/>
              <a:gd name="T39" fmla="*/ 1857375 h 305752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028825" h="3057525">
                <a:moveTo>
                  <a:pt x="0" y="1857375"/>
                </a:moveTo>
                <a:lnTo>
                  <a:pt x="142875" y="2038350"/>
                </a:lnTo>
                <a:lnTo>
                  <a:pt x="190500" y="2609850"/>
                </a:lnTo>
                <a:lnTo>
                  <a:pt x="247650" y="3057525"/>
                </a:lnTo>
                <a:lnTo>
                  <a:pt x="752475" y="2952750"/>
                </a:lnTo>
                <a:lnTo>
                  <a:pt x="1552575" y="2371725"/>
                </a:lnTo>
                <a:lnTo>
                  <a:pt x="1876425" y="1743075"/>
                </a:lnTo>
                <a:lnTo>
                  <a:pt x="2028825" y="952500"/>
                </a:lnTo>
                <a:lnTo>
                  <a:pt x="1952625" y="0"/>
                </a:lnTo>
                <a:lnTo>
                  <a:pt x="1704975" y="9525"/>
                </a:lnTo>
                <a:lnTo>
                  <a:pt x="1657350" y="19050"/>
                </a:lnTo>
                <a:lnTo>
                  <a:pt x="1504950" y="142875"/>
                </a:lnTo>
                <a:lnTo>
                  <a:pt x="1485900" y="228600"/>
                </a:lnTo>
                <a:lnTo>
                  <a:pt x="1428750" y="285750"/>
                </a:lnTo>
                <a:lnTo>
                  <a:pt x="1133475" y="1133475"/>
                </a:lnTo>
                <a:lnTo>
                  <a:pt x="962025" y="1381125"/>
                </a:lnTo>
                <a:lnTo>
                  <a:pt x="771525" y="1552575"/>
                </a:lnTo>
                <a:lnTo>
                  <a:pt x="533400" y="1743075"/>
                </a:lnTo>
                <a:lnTo>
                  <a:pt x="304800" y="1828800"/>
                </a:lnTo>
                <a:lnTo>
                  <a:pt x="0" y="1857375"/>
                </a:lnTo>
                <a:close/>
              </a:path>
            </a:pathLst>
          </a:custGeom>
          <a:solidFill>
            <a:srgbClr val="92D050"/>
          </a:solidFill>
          <a:ln w="127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0" name="标题 1"/>
          <p:cNvSpPr>
            <a:spLocks noGrp="1" noChangeArrowheads="1"/>
          </p:cNvSpPr>
          <p:nvPr>
            <p:ph type="ctrTitle"/>
          </p:nvPr>
        </p:nvSpPr>
        <p:spPr>
          <a:xfrm>
            <a:off x="-33338" y="-9525"/>
            <a:ext cx="9144001" cy="1223963"/>
          </a:xfrm>
        </p:spPr>
        <p:txBody>
          <a:bodyPr anchor="ctr"/>
          <a:lstStyle/>
          <a:p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叶片的背腹性及其基因调控网络</a:t>
            </a:r>
            <a:endParaRPr lang="zh-CN" altLang="en-US" sz="36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2" name="任意多边形 10"/>
          <p:cNvSpPr>
            <a:spLocks noChangeArrowheads="1"/>
          </p:cNvSpPr>
          <p:nvPr/>
        </p:nvSpPr>
        <p:spPr bwMode="auto">
          <a:xfrm>
            <a:off x="3746476" y="1729829"/>
            <a:ext cx="1792287" cy="3035300"/>
          </a:xfrm>
          <a:custGeom>
            <a:avLst/>
            <a:gdLst>
              <a:gd name="T0" fmla="*/ 3468456 w 1504950"/>
              <a:gd name="T1" fmla="*/ 0 h 2714625"/>
              <a:gd name="T2" fmla="*/ 3605369 w 1504950"/>
              <a:gd name="T3" fmla="*/ 1464894 h 2714625"/>
              <a:gd name="T4" fmla="*/ 3354362 w 1504950"/>
              <a:gd name="T5" fmla="*/ 2696740 h 2714625"/>
              <a:gd name="T6" fmla="*/ 2669800 w 1504950"/>
              <a:gd name="T7" fmla="*/ 3678884 h 2714625"/>
              <a:gd name="T8" fmla="*/ 1004027 w 1504950"/>
              <a:gd name="T9" fmla="*/ 4594443 h 2714625"/>
              <a:gd name="T10" fmla="*/ 0 w 1504950"/>
              <a:gd name="T11" fmla="*/ 4744263 h 271462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504950" h="2714625">
                <a:moveTo>
                  <a:pt x="1447800" y="0"/>
                </a:moveTo>
                <a:lnTo>
                  <a:pt x="1504950" y="838200"/>
                </a:lnTo>
                <a:lnTo>
                  <a:pt x="1400175" y="1543050"/>
                </a:lnTo>
                <a:lnTo>
                  <a:pt x="1114425" y="2105025"/>
                </a:lnTo>
                <a:lnTo>
                  <a:pt x="419100" y="2628900"/>
                </a:lnTo>
                <a:lnTo>
                  <a:pt x="0" y="2714625"/>
                </a:lnTo>
              </a:path>
            </a:pathLst>
          </a:custGeom>
          <a:noFill/>
          <a:ln w="127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3" name="TextBox 11"/>
          <p:cNvSpPr>
            <a:spLocks noChangeArrowheads="1"/>
          </p:cNvSpPr>
          <p:nvPr/>
        </p:nvSpPr>
        <p:spPr bwMode="auto">
          <a:xfrm>
            <a:off x="4298926" y="4765129"/>
            <a:ext cx="10017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100" b="1">
                <a:solidFill>
                  <a:srgbClr val="000000"/>
                </a:solidFill>
                <a:sym typeface="Arial" panose="020B0604020202020204" pitchFamily="34" charset="0"/>
              </a:rPr>
              <a:t>ARF3, ARF4</a:t>
            </a:r>
            <a:endParaRPr lang="zh-CN" altLang="en-US" sz="1100" b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24584" name="TextBox 12"/>
          <p:cNvSpPr>
            <a:spLocks noChangeArrowheads="1"/>
          </p:cNvSpPr>
          <p:nvPr/>
        </p:nvSpPr>
        <p:spPr bwMode="auto">
          <a:xfrm>
            <a:off x="5416526" y="3939629"/>
            <a:ext cx="6858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100" b="1">
                <a:solidFill>
                  <a:srgbClr val="000000"/>
                </a:solidFill>
                <a:sym typeface="Arial" panose="020B0604020202020204" pitchFamily="34" charset="0"/>
              </a:rPr>
              <a:t>miR166</a:t>
            </a:r>
            <a:endParaRPr lang="zh-CN" altLang="en-US" sz="1100" b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24585" name="TextBox 13"/>
          <p:cNvSpPr>
            <a:spLocks noChangeArrowheads="1"/>
          </p:cNvSpPr>
          <p:nvPr/>
        </p:nvSpPr>
        <p:spPr bwMode="auto">
          <a:xfrm>
            <a:off x="5491138" y="3188742"/>
            <a:ext cx="7350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100" b="1">
                <a:solidFill>
                  <a:srgbClr val="000000"/>
                </a:solidFill>
                <a:sym typeface="Arial" panose="020B0604020202020204" pitchFamily="34" charset="0"/>
              </a:rPr>
              <a:t>KANADI</a:t>
            </a:r>
            <a:endParaRPr lang="zh-CN" altLang="en-US" sz="1100" b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24586" name="TextBox 14"/>
          <p:cNvSpPr>
            <a:spLocks noChangeArrowheads="1"/>
          </p:cNvSpPr>
          <p:nvPr/>
        </p:nvSpPr>
        <p:spPr bwMode="auto">
          <a:xfrm>
            <a:off x="6407126" y="2593429"/>
            <a:ext cx="498475" cy="2603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100" b="1">
                <a:solidFill>
                  <a:srgbClr val="000000"/>
                </a:solidFill>
                <a:sym typeface="Arial" panose="020B0604020202020204" pitchFamily="34" charset="0"/>
              </a:rPr>
              <a:t>PIN1</a:t>
            </a:r>
            <a:endParaRPr lang="zh-CN" altLang="en-US" sz="1100" b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24587" name="TextBox 15"/>
          <p:cNvSpPr>
            <a:spLocks noChangeArrowheads="1"/>
          </p:cNvSpPr>
          <p:nvPr/>
        </p:nvSpPr>
        <p:spPr bwMode="auto">
          <a:xfrm>
            <a:off x="2657451" y="4549229"/>
            <a:ext cx="681037" cy="2603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100" b="1">
                <a:solidFill>
                  <a:srgbClr val="000000"/>
                </a:solidFill>
                <a:sym typeface="Arial" panose="020B0604020202020204" pitchFamily="34" charset="0"/>
              </a:rPr>
              <a:t>YABBY</a:t>
            </a:r>
            <a:endParaRPr lang="zh-CN" altLang="en-US" sz="1100" b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24588" name="TextBox 16"/>
          <p:cNvSpPr>
            <a:spLocks noChangeArrowheads="1"/>
          </p:cNvSpPr>
          <p:nvPr/>
        </p:nvSpPr>
        <p:spPr bwMode="auto">
          <a:xfrm>
            <a:off x="2736826" y="5131842"/>
            <a:ext cx="520700" cy="2619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100" b="1">
                <a:solidFill>
                  <a:srgbClr val="000000"/>
                </a:solidFill>
                <a:sym typeface="Arial" panose="020B0604020202020204" pitchFamily="34" charset="0"/>
              </a:rPr>
              <a:t>WOX</a:t>
            </a:r>
            <a:endParaRPr lang="zh-CN" altLang="en-US" sz="1100" b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24589" name="TextBox 17"/>
          <p:cNvSpPr>
            <a:spLocks noChangeArrowheads="1"/>
          </p:cNvSpPr>
          <p:nvPr/>
        </p:nvSpPr>
        <p:spPr bwMode="auto">
          <a:xfrm>
            <a:off x="3794101" y="3855492"/>
            <a:ext cx="8667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100" b="1">
                <a:solidFill>
                  <a:srgbClr val="000000"/>
                </a:solidFill>
                <a:sym typeface="Arial" panose="020B0604020202020204" pitchFamily="34" charset="0"/>
              </a:rPr>
              <a:t>tasiR-ARF</a:t>
            </a:r>
            <a:endParaRPr lang="zh-CN" altLang="en-US" sz="1100" b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24590" name="TextBox 18"/>
          <p:cNvSpPr>
            <a:spLocks noChangeArrowheads="1"/>
          </p:cNvSpPr>
          <p:nvPr/>
        </p:nvSpPr>
        <p:spPr bwMode="auto">
          <a:xfrm>
            <a:off x="4365601" y="3422104"/>
            <a:ext cx="7715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100" b="1">
                <a:solidFill>
                  <a:srgbClr val="000000"/>
                </a:solidFill>
                <a:sym typeface="Arial" panose="020B0604020202020204" pitchFamily="34" charset="0"/>
              </a:rPr>
              <a:t>HD-ZIPIII</a:t>
            </a:r>
            <a:endParaRPr lang="zh-CN" altLang="en-US" sz="1100" b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24591" name="TextBox 19"/>
          <p:cNvSpPr>
            <a:spLocks noChangeArrowheads="1"/>
          </p:cNvSpPr>
          <p:nvPr/>
        </p:nvSpPr>
        <p:spPr bwMode="auto">
          <a:xfrm rot="-4385759">
            <a:off x="4661669" y="2633911"/>
            <a:ext cx="78263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100" b="1">
                <a:solidFill>
                  <a:srgbClr val="000000"/>
                </a:solidFill>
                <a:sym typeface="Arial" panose="020B0604020202020204" pitchFamily="34" charset="0"/>
              </a:rPr>
              <a:t>AS2-AS1</a:t>
            </a:r>
            <a:endParaRPr lang="zh-CN" altLang="en-US" sz="1100" b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24592" name="TextBox 20"/>
          <p:cNvSpPr>
            <a:spLocks noChangeArrowheads="1"/>
          </p:cNvSpPr>
          <p:nvPr/>
        </p:nvSpPr>
        <p:spPr bwMode="auto">
          <a:xfrm>
            <a:off x="4143351" y="2228304"/>
            <a:ext cx="490537" cy="2603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100" b="1">
                <a:solidFill>
                  <a:srgbClr val="000000"/>
                </a:solidFill>
                <a:sym typeface="Arial" panose="020B0604020202020204" pitchFamily="34" charset="0"/>
              </a:rPr>
              <a:t>BOP</a:t>
            </a:r>
            <a:endParaRPr lang="zh-CN" altLang="en-US" sz="1100" b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24593" name="TextBox 21"/>
          <p:cNvSpPr>
            <a:spLocks noChangeArrowheads="1"/>
          </p:cNvSpPr>
          <p:nvPr/>
        </p:nvSpPr>
        <p:spPr bwMode="auto">
          <a:xfrm>
            <a:off x="3419451" y="1785392"/>
            <a:ext cx="685800" cy="2619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100" b="1">
                <a:solidFill>
                  <a:srgbClr val="000000"/>
                </a:solidFill>
                <a:sym typeface="Arial" panose="020B0604020202020204" pitchFamily="34" charset="0"/>
              </a:rPr>
              <a:t>miR390</a:t>
            </a:r>
            <a:endParaRPr lang="zh-CN" altLang="en-US" sz="1100" b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24594" name="TextBox 22"/>
          <p:cNvSpPr>
            <a:spLocks noChangeArrowheads="1"/>
          </p:cNvSpPr>
          <p:nvPr/>
        </p:nvSpPr>
        <p:spPr bwMode="auto">
          <a:xfrm>
            <a:off x="3457551" y="2445792"/>
            <a:ext cx="547687" cy="2619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100" b="1">
                <a:solidFill>
                  <a:srgbClr val="000000"/>
                </a:solidFill>
                <a:sym typeface="Arial" panose="020B0604020202020204" pitchFamily="34" charset="0"/>
              </a:rPr>
              <a:t>TAS3</a:t>
            </a:r>
            <a:endParaRPr lang="zh-CN" altLang="en-US" sz="1100" b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grpSp>
        <p:nvGrpSpPr>
          <p:cNvPr id="24595" name="组合 35"/>
          <p:cNvGrpSpPr/>
          <p:nvPr/>
        </p:nvGrpSpPr>
        <p:grpSpPr bwMode="auto">
          <a:xfrm rot="1757148">
            <a:off x="4321151" y="4255542"/>
            <a:ext cx="417512" cy="357187"/>
            <a:chOff x="0" y="0"/>
            <a:chExt cx="574244" cy="349309"/>
          </a:xfrm>
        </p:grpSpPr>
        <p:sp>
          <p:nvSpPr>
            <p:cNvPr id="24641" name="直接连接符 30"/>
            <p:cNvSpPr>
              <a:spLocks noChangeShapeType="1"/>
            </p:cNvSpPr>
            <p:nvPr/>
          </p:nvSpPr>
          <p:spPr bwMode="auto">
            <a:xfrm>
              <a:off x="0" y="0"/>
              <a:ext cx="545248" cy="2748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2" name="直接连接符 32"/>
            <p:cNvSpPr>
              <a:spLocks noChangeShapeType="1"/>
            </p:cNvSpPr>
            <p:nvPr/>
          </p:nvSpPr>
          <p:spPr bwMode="auto">
            <a:xfrm flipH="1">
              <a:off x="512372" y="231388"/>
              <a:ext cx="61872" cy="1179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6" name="组合 36"/>
          <p:cNvGrpSpPr/>
          <p:nvPr/>
        </p:nvGrpSpPr>
        <p:grpSpPr bwMode="auto">
          <a:xfrm rot="-789998">
            <a:off x="4751363" y="3884067"/>
            <a:ext cx="560388" cy="387350"/>
            <a:chOff x="0" y="0"/>
            <a:chExt cx="574244" cy="349309"/>
          </a:xfrm>
        </p:grpSpPr>
        <p:sp>
          <p:nvSpPr>
            <p:cNvPr id="24639" name="直接连接符 37"/>
            <p:cNvSpPr>
              <a:spLocks noChangeShapeType="1"/>
            </p:cNvSpPr>
            <p:nvPr/>
          </p:nvSpPr>
          <p:spPr bwMode="auto">
            <a:xfrm>
              <a:off x="0" y="0"/>
              <a:ext cx="545248" cy="2748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0" name="直接连接符 38"/>
            <p:cNvSpPr>
              <a:spLocks noChangeShapeType="1"/>
            </p:cNvSpPr>
            <p:nvPr/>
          </p:nvSpPr>
          <p:spPr bwMode="auto">
            <a:xfrm flipH="1">
              <a:off x="512372" y="231388"/>
              <a:ext cx="61872" cy="1179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7" name="组合 39"/>
          <p:cNvGrpSpPr/>
          <p:nvPr/>
        </p:nvGrpSpPr>
        <p:grpSpPr bwMode="auto">
          <a:xfrm rot="10375704">
            <a:off x="5073626" y="3664992"/>
            <a:ext cx="304800" cy="336550"/>
            <a:chOff x="0" y="0"/>
            <a:chExt cx="574244" cy="349309"/>
          </a:xfrm>
        </p:grpSpPr>
        <p:sp>
          <p:nvSpPr>
            <p:cNvPr id="24637" name="直接连接符 40"/>
            <p:cNvSpPr>
              <a:spLocks noChangeShapeType="1"/>
            </p:cNvSpPr>
            <p:nvPr/>
          </p:nvSpPr>
          <p:spPr bwMode="auto">
            <a:xfrm>
              <a:off x="0" y="0"/>
              <a:ext cx="545248" cy="2748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8" name="直接连接符 41"/>
            <p:cNvSpPr>
              <a:spLocks noChangeShapeType="1"/>
            </p:cNvSpPr>
            <p:nvPr/>
          </p:nvSpPr>
          <p:spPr bwMode="auto">
            <a:xfrm flipH="1">
              <a:off x="512372" y="231388"/>
              <a:ext cx="61872" cy="1179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8" name="组合 42"/>
          <p:cNvGrpSpPr/>
          <p:nvPr/>
        </p:nvGrpSpPr>
        <p:grpSpPr bwMode="auto">
          <a:xfrm rot="-3086268">
            <a:off x="5212532" y="3478460"/>
            <a:ext cx="401638" cy="257175"/>
            <a:chOff x="0" y="0"/>
            <a:chExt cx="574244" cy="349309"/>
          </a:xfrm>
        </p:grpSpPr>
        <p:sp>
          <p:nvSpPr>
            <p:cNvPr id="24635" name="直接连接符 43"/>
            <p:cNvSpPr>
              <a:spLocks noChangeShapeType="1"/>
            </p:cNvSpPr>
            <p:nvPr/>
          </p:nvSpPr>
          <p:spPr bwMode="auto">
            <a:xfrm>
              <a:off x="0" y="0"/>
              <a:ext cx="545248" cy="2748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6" name="直接连接符 44"/>
            <p:cNvSpPr>
              <a:spLocks noChangeShapeType="1"/>
            </p:cNvSpPr>
            <p:nvPr/>
          </p:nvSpPr>
          <p:spPr bwMode="auto">
            <a:xfrm flipH="1">
              <a:off x="512372" y="231388"/>
              <a:ext cx="61872" cy="1179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9" name="组合 45"/>
          <p:cNvGrpSpPr/>
          <p:nvPr/>
        </p:nvGrpSpPr>
        <p:grpSpPr bwMode="auto">
          <a:xfrm rot="8022156">
            <a:off x="5135538" y="3337967"/>
            <a:ext cx="412750" cy="279400"/>
            <a:chOff x="0" y="0"/>
            <a:chExt cx="574244" cy="349309"/>
          </a:xfrm>
        </p:grpSpPr>
        <p:sp>
          <p:nvSpPr>
            <p:cNvPr id="24633" name="直接连接符 46"/>
            <p:cNvSpPr>
              <a:spLocks noChangeShapeType="1"/>
            </p:cNvSpPr>
            <p:nvPr/>
          </p:nvSpPr>
          <p:spPr bwMode="auto">
            <a:xfrm>
              <a:off x="0" y="0"/>
              <a:ext cx="545248" cy="2748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4" name="直接连接符 47"/>
            <p:cNvSpPr>
              <a:spLocks noChangeShapeType="1"/>
            </p:cNvSpPr>
            <p:nvPr/>
          </p:nvSpPr>
          <p:spPr bwMode="auto">
            <a:xfrm flipH="1">
              <a:off x="512372" y="231388"/>
              <a:ext cx="61872" cy="1179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00" name="组合 48"/>
          <p:cNvGrpSpPr/>
          <p:nvPr/>
        </p:nvGrpSpPr>
        <p:grpSpPr bwMode="auto">
          <a:xfrm rot="-10630272">
            <a:off x="5230788" y="2731542"/>
            <a:ext cx="363538" cy="449262"/>
            <a:chOff x="0" y="0"/>
            <a:chExt cx="574244" cy="349309"/>
          </a:xfrm>
        </p:grpSpPr>
        <p:sp>
          <p:nvSpPr>
            <p:cNvPr id="24631" name="直接连接符 49"/>
            <p:cNvSpPr>
              <a:spLocks noChangeShapeType="1"/>
            </p:cNvSpPr>
            <p:nvPr/>
          </p:nvSpPr>
          <p:spPr bwMode="auto">
            <a:xfrm>
              <a:off x="0" y="0"/>
              <a:ext cx="545248" cy="2748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2" name="直接连接符 50"/>
            <p:cNvSpPr>
              <a:spLocks noChangeShapeType="1"/>
            </p:cNvSpPr>
            <p:nvPr/>
          </p:nvSpPr>
          <p:spPr bwMode="auto">
            <a:xfrm flipH="1">
              <a:off x="512372" y="231388"/>
              <a:ext cx="61872" cy="1179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01" name="组合 51"/>
          <p:cNvGrpSpPr/>
          <p:nvPr/>
        </p:nvGrpSpPr>
        <p:grpSpPr bwMode="auto">
          <a:xfrm rot="-5871714">
            <a:off x="6272188" y="2791867"/>
            <a:ext cx="247650" cy="482600"/>
            <a:chOff x="0" y="0"/>
            <a:chExt cx="583532" cy="329939"/>
          </a:xfrm>
        </p:grpSpPr>
        <p:sp>
          <p:nvSpPr>
            <p:cNvPr id="24629" name="直接连接符 52"/>
            <p:cNvSpPr>
              <a:spLocks noChangeShapeType="1"/>
            </p:cNvSpPr>
            <p:nvPr/>
          </p:nvSpPr>
          <p:spPr bwMode="auto">
            <a:xfrm>
              <a:off x="0" y="0"/>
              <a:ext cx="545248" cy="2748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0" name="直接连接符 53"/>
            <p:cNvSpPr>
              <a:spLocks noChangeShapeType="1"/>
            </p:cNvSpPr>
            <p:nvPr/>
          </p:nvSpPr>
          <p:spPr bwMode="auto">
            <a:xfrm flipH="1">
              <a:off x="521661" y="212018"/>
              <a:ext cx="61871" cy="1179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602" name="TextBox 54"/>
          <p:cNvSpPr>
            <a:spLocks noChangeArrowheads="1"/>
          </p:cNvSpPr>
          <p:nvPr/>
        </p:nvSpPr>
        <p:spPr bwMode="auto">
          <a:xfrm>
            <a:off x="6375376" y="2091779"/>
            <a:ext cx="577850" cy="2619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100" b="1">
                <a:solidFill>
                  <a:srgbClr val="000000"/>
                </a:solidFill>
                <a:sym typeface="Arial" panose="020B0604020202020204" pitchFamily="34" charset="0"/>
              </a:rPr>
              <a:t>Auxin</a:t>
            </a:r>
            <a:endParaRPr lang="zh-CN" altLang="en-US"/>
          </a:p>
        </p:txBody>
      </p:sp>
      <p:sp>
        <p:nvSpPr>
          <p:cNvPr id="24603" name="TextBox 55"/>
          <p:cNvSpPr>
            <a:spLocks noChangeArrowheads="1"/>
          </p:cNvSpPr>
          <p:nvPr/>
        </p:nvSpPr>
        <p:spPr bwMode="auto">
          <a:xfrm>
            <a:off x="5813401" y="5020717"/>
            <a:ext cx="577850" cy="2619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100" b="1">
                <a:solidFill>
                  <a:srgbClr val="000000"/>
                </a:solidFill>
                <a:sym typeface="Arial" panose="020B0604020202020204" pitchFamily="34" charset="0"/>
              </a:rPr>
              <a:t>Auxin</a:t>
            </a:r>
            <a:endParaRPr lang="zh-CN" altLang="en-US"/>
          </a:p>
        </p:txBody>
      </p:sp>
      <p:sp>
        <p:nvSpPr>
          <p:cNvPr id="24604" name="任意多边形 60"/>
          <p:cNvSpPr>
            <a:spLocks noChangeArrowheads="1"/>
          </p:cNvSpPr>
          <p:nvPr/>
        </p:nvSpPr>
        <p:spPr bwMode="auto">
          <a:xfrm>
            <a:off x="6292826" y="2929979"/>
            <a:ext cx="363537" cy="2074863"/>
          </a:xfrm>
          <a:custGeom>
            <a:avLst/>
            <a:gdLst>
              <a:gd name="T0" fmla="*/ 172287 w 438150"/>
              <a:gd name="T1" fmla="*/ 0 h 2009775"/>
              <a:gd name="T2" fmla="*/ 119852 w 438150"/>
              <a:gd name="T3" fmla="*/ 1664413 h 2009775"/>
              <a:gd name="T4" fmla="*/ 3745 w 438150"/>
              <a:gd name="T5" fmla="*/ 2323478 h 2009775"/>
              <a:gd name="T6" fmla="*/ 0 w 438150"/>
              <a:gd name="T7" fmla="*/ 2356988 h 20097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38150" h="2009775">
                <a:moveTo>
                  <a:pt x="438150" y="0"/>
                </a:moveTo>
                <a:lnTo>
                  <a:pt x="304800" y="1419225"/>
                </a:lnTo>
                <a:lnTo>
                  <a:pt x="9525" y="1981200"/>
                </a:lnTo>
                <a:lnTo>
                  <a:pt x="0" y="2009775"/>
                </a:lnTo>
              </a:path>
            </a:pathLst>
          </a:custGeom>
          <a:noFill/>
          <a:ln w="12700">
            <a:solidFill>
              <a:schemeClr val="tx1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5" name="任意多边形 61"/>
          <p:cNvSpPr>
            <a:spLocks noChangeArrowheads="1"/>
          </p:cNvSpPr>
          <p:nvPr/>
        </p:nvSpPr>
        <p:spPr bwMode="auto">
          <a:xfrm>
            <a:off x="4806926" y="5120729"/>
            <a:ext cx="1152525" cy="409575"/>
          </a:xfrm>
          <a:custGeom>
            <a:avLst/>
            <a:gdLst>
              <a:gd name="T0" fmla="*/ 1152525 w 1152525"/>
              <a:gd name="T1" fmla="*/ 161925 h 409575"/>
              <a:gd name="T2" fmla="*/ 209550 w 1152525"/>
              <a:gd name="T3" fmla="*/ 409575 h 409575"/>
              <a:gd name="T4" fmla="*/ 0 w 1152525"/>
              <a:gd name="T5" fmla="*/ 0 h 40957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152525" h="409575">
                <a:moveTo>
                  <a:pt x="1152525" y="161925"/>
                </a:moveTo>
                <a:lnTo>
                  <a:pt x="209550" y="409575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6" name="直接连接符 63"/>
          <p:cNvSpPr>
            <a:spLocks noChangeShapeType="1"/>
          </p:cNvSpPr>
          <p:nvPr/>
        </p:nvSpPr>
        <p:spPr bwMode="auto">
          <a:xfrm flipH="1" flipV="1">
            <a:off x="3365476" y="4809579"/>
            <a:ext cx="458787" cy="3492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4607" name="直接连接符 65"/>
          <p:cNvCxnSpPr>
            <a:cxnSpLocks noChangeShapeType="1"/>
          </p:cNvCxnSpPr>
          <p:nvPr/>
        </p:nvCxnSpPr>
        <p:spPr bwMode="auto">
          <a:xfrm>
            <a:off x="2997176" y="4809579"/>
            <a:ext cx="1587" cy="3222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608" name="直接连接符 69"/>
          <p:cNvSpPr>
            <a:spLocks noChangeShapeType="1"/>
          </p:cNvSpPr>
          <p:nvPr/>
        </p:nvSpPr>
        <p:spPr bwMode="auto">
          <a:xfrm flipH="1">
            <a:off x="3338488" y="4265067"/>
            <a:ext cx="369888" cy="284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9" name="任意多边形 70"/>
          <p:cNvSpPr>
            <a:spLocks noChangeArrowheads="1"/>
          </p:cNvSpPr>
          <p:nvPr/>
        </p:nvSpPr>
        <p:spPr bwMode="auto">
          <a:xfrm>
            <a:off x="4740251" y="1606004"/>
            <a:ext cx="1838325" cy="971550"/>
          </a:xfrm>
          <a:custGeom>
            <a:avLst/>
            <a:gdLst>
              <a:gd name="T0" fmla="*/ 1838325 w 1838325"/>
              <a:gd name="T1" fmla="*/ 504825 h 971550"/>
              <a:gd name="T2" fmla="*/ 1085850 w 1838325"/>
              <a:gd name="T3" fmla="*/ 0 h 971550"/>
              <a:gd name="T4" fmla="*/ 142875 w 1838325"/>
              <a:gd name="T5" fmla="*/ 28575 h 971550"/>
              <a:gd name="T6" fmla="*/ 0 w 1838325"/>
              <a:gd name="T7" fmla="*/ 371475 h 971550"/>
              <a:gd name="T8" fmla="*/ 180975 w 1838325"/>
              <a:gd name="T9" fmla="*/ 971550 h 9715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38325" h="971550">
                <a:moveTo>
                  <a:pt x="1838325" y="504825"/>
                </a:moveTo>
                <a:lnTo>
                  <a:pt x="1085850" y="0"/>
                </a:lnTo>
                <a:lnTo>
                  <a:pt x="142875" y="28575"/>
                </a:lnTo>
                <a:lnTo>
                  <a:pt x="0" y="371475"/>
                </a:lnTo>
                <a:lnTo>
                  <a:pt x="180975" y="971550"/>
                </a:lnTo>
              </a:path>
            </a:pathLst>
          </a:custGeom>
          <a:noFill/>
          <a:ln w="12700">
            <a:solidFill>
              <a:schemeClr val="tx1"/>
            </a:solidFill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4610" name="直接连接符 74"/>
          <p:cNvCxnSpPr>
            <a:cxnSpLocks noChangeShapeType="1"/>
          </p:cNvCxnSpPr>
          <p:nvPr/>
        </p:nvCxnSpPr>
        <p:spPr bwMode="auto">
          <a:xfrm flipV="1">
            <a:off x="6656363" y="2353717"/>
            <a:ext cx="7938" cy="239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611" name="直接箭头连接符 77"/>
          <p:cNvCxnSpPr>
            <a:cxnSpLocks noChangeShapeType="1"/>
          </p:cNvCxnSpPr>
          <p:nvPr/>
        </p:nvCxnSpPr>
        <p:spPr bwMode="auto">
          <a:xfrm>
            <a:off x="3762351" y="2047329"/>
            <a:ext cx="0" cy="3111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612" name="TextBox 78"/>
          <p:cNvSpPr>
            <a:spLocks noChangeArrowheads="1"/>
          </p:cNvSpPr>
          <p:nvPr/>
        </p:nvSpPr>
        <p:spPr bwMode="auto">
          <a:xfrm>
            <a:off x="3194026" y="2101304"/>
            <a:ext cx="584200" cy="2603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100" b="1">
                <a:solidFill>
                  <a:srgbClr val="000000"/>
                </a:solidFill>
                <a:sym typeface="Arial" panose="020B0604020202020204" pitchFamily="34" charset="0"/>
              </a:rPr>
              <a:t>AGO7</a:t>
            </a:r>
            <a:endParaRPr lang="zh-CN" altLang="en-US" sz="1100" b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24613" name="TextBox 79"/>
          <p:cNvSpPr>
            <a:spLocks noChangeArrowheads="1"/>
          </p:cNvSpPr>
          <p:nvPr/>
        </p:nvSpPr>
        <p:spPr bwMode="auto">
          <a:xfrm>
            <a:off x="2378051" y="2820442"/>
            <a:ext cx="1393825" cy="2619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100" b="1">
                <a:solidFill>
                  <a:srgbClr val="000000"/>
                </a:solidFill>
                <a:sym typeface="Arial" panose="020B0604020202020204" pitchFamily="34" charset="0"/>
              </a:rPr>
              <a:t>SGS3,RDR6,DCL4</a:t>
            </a:r>
            <a:endParaRPr lang="zh-CN" altLang="en-US" sz="1100" b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cxnSp>
        <p:nvCxnSpPr>
          <p:cNvPr id="24614" name="直接箭头连接符 82"/>
          <p:cNvCxnSpPr>
            <a:cxnSpLocks noChangeShapeType="1"/>
          </p:cNvCxnSpPr>
          <p:nvPr/>
        </p:nvCxnSpPr>
        <p:spPr bwMode="auto">
          <a:xfrm>
            <a:off x="3746476" y="2734717"/>
            <a:ext cx="358775" cy="106203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615" name="TextBox 84"/>
          <p:cNvSpPr>
            <a:spLocks noChangeArrowheads="1"/>
          </p:cNvSpPr>
          <p:nvPr/>
        </p:nvSpPr>
        <p:spPr bwMode="auto">
          <a:xfrm>
            <a:off x="4127476" y="1667917"/>
            <a:ext cx="474662" cy="2619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100" b="1">
                <a:solidFill>
                  <a:srgbClr val="000000"/>
                </a:solidFill>
                <a:sym typeface="Arial" panose="020B0604020202020204" pitchFamily="34" charset="0"/>
              </a:rPr>
              <a:t>JAG</a:t>
            </a:r>
            <a:endParaRPr lang="zh-CN" altLang="en-US" sz="1100" b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cxnSp>
        <p:nvCxnSpPr>
          <p:cNvPr id="24616" name="直接连接符 89"/>
          <p:cNvCxnSpPr>
            <a:cxnSpLocks noChangeShapeType="1"/>
          </p:cNvCxnSpPr>
          <p:nvPr/>
        </p:nvCxnSpPr>
        <p:spPr bwMode="auto">
          <a:xfrm>
            <a:off x="4364013" y="1929854"/>
            <a:ext cx="23813" cy="298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617" name="直接连接符 91"/>
          <p:cNvSpPr>
            <a:spLocks noChangeShapeType="1"/>
          </p:cNvSpPr>
          <p:nvPr/>
        </p:nvSpPr>
        <p:spPr bwMode="auto">
          <a:xfrm flipV="1">
            <a:off x="4297338" y="1917154"/>
            <a:ext cx="174625" cy="12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4618" name="直接箭头连接符 92"/>
          <p:cNvCxnSpPr>
            <a:cxnSpLocks noChangeShapeType="1"/>
          </p:cNvCxnSpPr>
          <p:nvPr/>
        </p:nvCxnSpPr>
        <p:spPr bwMode="auto">
          <a:xfrm>
            <a:off x="4452913" y="2468017"/>
            <a:ext cx="363538" cy="2667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619" name="TextBox 96"/>
          <p:cNvSpPr>
            <a:spLocks noChangeArrowheads="1"/>
          </p:cNvSpPr>
          <p:nvPr/>
        </p:nvSpPr>
        <p:spPr bwMode="auto">
          <a:xfrm>
            <a:off x="3957613" y="2774404"/>
            <a:ext cx="468313" cy="2619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100" b="1">
                <a:solidFill>
                  <a:srgbClr val="000000"/>
                </a:solidFill>
                <a:sym typeface="Arial" panose="020B0604020202020204" pitchFamily="34" charset="0"/>
              </a:rPr>
              <a:t>ZPR</a:t>
            </a:r>
            <a:endParaRPr lang="zh-CN" altLang="en-US" sz="1100" b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cxnSp>
        <p:nvCxnSpPr>
          <p:cNvPr id="24620" name="直接箭头连接符 101"/>
          <p:cNvCxnSpPr>
            <a:cxnSpLocks noChangeShapeType="1"/>
          </p:cNvCxnSpPr>
          <p:nvPr/>
        </p:nvCxnSpPr>
        <p:spPr bwMode="auto">
          <a:xfrm flipH="1" flipV="1">
            <a:off x="4192563" y="3036342"/>
            <a:ext cx="279400" cy="3619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4621" name="组合 104"/>
          <p:cNvGrpSpPr/>
          <p:nvPr/>
        </p:nvGrpSpPr>
        <p:grpSpPr bwMode="auto">
          <a:xfrm rot="1272984">
            <a:off x="4298926" y="3034754"/>
            <a:ext cx="485775" cy="320675"/>
            <a:chOff x="0" y="0"/>
            <a:chExt cx="583155" cy="316201"/>
          </a:xfrm>
        </p:grpSpPr>
        <p:sp>
          <p:nvSpPr>
            <p:cNvPr id="24627" name="直接连接符 105"/>
            <p:cNvSpPr>
              <a:spLocks noChangeShapeType="1"/>
            </p:cNvSpPr>
            <p:nvPr/>
          </p:nvSpPr>
          <p:spPr bwMode="auto">
            <a:xfrm>
              <a:off x="0" y="0"/>
              <a:ext cx="545248" cy="2748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8" name="直接连接符 106"/>
            <p:cNvSpPr>
              <a:spLocks noChangeShapeType="1"/>
            </p:cNvSpPr>
            <p:nvPr/>
          </p:nvSpPr>
          <p:spPr bwMode="auto">
            <a:xfrm flipH="1">
              <a:off x="521283" y="198280"/>
              <a:ext cx="61872" cy="1179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622" name="TextBox 107"/>
          <p:cNvSpPr>
            <a:spLocks noChangeArrowheads="1"/>
          </p:cNvSpPr>
          <p:nvPr/>
        </p:nvSpPr>
        <p:spPr bwMode="auto">
          <a:xfrm>
            <a:off x="1763688" y="1659979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92D05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腹性</a:t>
            </a:r>
            <a:endParaRPr lang="zh-CN" altLang="en-US" sz="2800" b="1" dirty="0">
              <a:solidFill>
                <a:srgbClr val="92D05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4623" name="TextBox 108"/>
          <p:cNvSpPr>
            <a:spLocks noChangeArrowheads="1"/>
          </p:cNvSpPr>
          <p:nvPr/>
        </p:nvSpPr>
        <p:spPr bwMode="auto">
          <a:xfrm>
            <a:off x="7097688" y="1731417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背性</a:t>
            </a:r>
            <a:endParaRPr lang="zh-CN" altLang="en-US" sz="28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4624" name="矩形 64"/>
          <p:cNvSpPr>
            <a:spLocks noChangeArrowheads="1"/>
          </p:cNvSpPr>
          <p:nvPr/>
        </p:nvSpPr>
        <p:spPr bwMode="auto">
          <a:xfrm>
            <a:off x="5572101" y="5827167"/>
            <a:ext cx="25304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  <a:sym typeface="Arial" panose="020B0604020202020204" pitchFamily="34" charset="0"/>
              </a:rPr>
              <a:t>Catherine et al., 2010.</a:t>
            </a:r>
            <a:endParaRPr lang="zh-CN" altLang="en-US" sz="16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3997871" y="2822632"/>
            <a:ext cx="1400536" cy="1261640"/>
          </a:xfrm>
          <a:custGeom>
            <a:avLst/>
            <a:gdLst>
              <a:gd name="connsiteX0" fmla="*/ 0 w 1400536"/>
              <a:gd name="connsiteY0" fmla="*/ 0 h 1261640"/>
              <a:gd name="connsiteX1" fmla="*/ 601883 w 1400536"/>
              <a:gd name="connsiteY1" fmla="*/ 798653 h 1261640"/>
              <a:gd name="connsiteX2" fmla="*/ 1400536 w 1400536"/>
              <a:gd name="connsiteY2" fmla="*/ 1261640 h 1261640"/>
              <a:gd name="connsiteX3" fmla="*/ 1400536 w 1400536"/>
              <a:gd name="connsiteY3" fmla="*/ 1261640 h 126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0536" h="1261640">
                <a:moveTo>
                  <a:pt x="0" y="0"/>
                </a:moveTo>
                <a:cubicBezTo>
                  <a:pt x="184230" y="294190"/>
                  <a:pt x="368460" y="588380"/>
                  <a:pt x="601883" y="798653"/>
                </a:cubicBezTo>
                <a:cubicBezTo>
                  <a:pt x="835306" y="1008926"/>
                  <a:pt x="1400536" y="1261640"/>
                  <a:pt x="1400536" y="1261640"/>
                </a:cubicBezTo>
                <a:lnTo>
                  <a:pt x="1400536" y="1261640"/>
                </a:ln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4259973" y="2005058"/>
            <a:ext cx="1250066" cy="1319514"/>
          </a:xfrm>
          <a:custGeom>
            <a:avLst/>
            <a:gdLst>
              <a:gd name="connsiteX0" fmla="*/ 0 w 1250066"/>
              <a:gd name="connsiteY0" fmla="*/ 0 h 1319514"/>
              <a:gd name="connsiteX1" fmla="*/ 208344 w 1250066"/>
              <a:gd name="connsiteY1" fmla="*/ 648183 h 1319514"/>
              <a:gd name="connsiteX2" fmla="*/ 1250066 w 1250066"/>
              <a:gd name="connsiteY2" fmla="*/ 1319514 h 1319514"/>
              <a:gd name="connsiteX3" fmla="*/ 1250066 w 1250066"/>
              <a:gd name="connsiteY3" fmla="*/ 1319514 h 1319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0066" h="1319514">
                <a:moveTo>
                  <a:pt x="0" y="0"/>
                </a:moveTo>
                <a:cubicBezTo>
                  <a:pt x="0" y="214132"/>
                  <a:pt x="0" y="428264"/>
                  <a:pt x="208344" y="648183"/>
                </a:cubicBezTo>
                <a:cubicBezTo>
                  <a:pt x="416688" y="868102"/>
                  <a:pt x="1250066" y="1319514"/>
                  <a:pt x="1250066" y="1319514"/>
                </a:cubicBezTo>
                <a:lnTo>
                  <a:pt x="1250066" y="1319514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637831" y="1966105"/>
            <a:ext cx="777329" cy="2870522"/>
          </a:xfrm>
          <a:custGeom>
            <a:avLst/>
            <a:gdLst>
              <a:gd name="connsiteX0" fmla="*/ 129147 w 777329"/>
              <a:gd name="connsiteY0" fmla="*/ 0 h 2870522"/>
              <a:gd name="connsiteX1" fmla="*/ 48124 w 777329"/>
              <a:gd name="connsiteY1" fmla="*/ 763929 h 2870522"/>
              <a:gd name="connsiteX2" fmla="*/ 777329 w 777329"/>
              <a:gd name="connsiteY2" fmla="*/ 2870522 h 2870522"/>
              <a:gd name="connsiteX3" fmla="*/ 777329 w 777329"/>
              <a:gd name="connsiteY3" fmla="*/ 2870522 h 287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7329" h="2870522">
                <a:moveTo>
                  <a:pt x="129147" y="0"/>
                </a:moveTo>
                <a:cubicBezTo>
                  <a:pt x="34620" y="142754"/>
                  <a:pt x="-59906" y="285509"/>
                  <a:pt x="48124" y="763929"/>
                </a:cubicBezTo>
                <a:cubicBezTo>
                  <a:pt x="156154" y="1242349"/>
                  <a:pt x="777329" y="2870522"/>
                  <a:pt x="777329" y="2870522"/>
                </a:cubicBezTo>
                <a:lnTo>
                  <a:pt x="777329" y="2870522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3379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受选择的背腹性相关基因</a:t>
            </a:r>
            <a:endParaRPr lang="en-US" altLang="zh-CN" sz="40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3795" name="表格占位符 33794"/>
          <p:cNvGraphicFramePr>
            <a:graphicFrameLocks noGrp="1"/>
          </p:cNvGraphicFramePr>
          <p:nvPr>
            <p:ph type="tbl" idx="4294967295"/>
          </p:nvPr>
        </p:nvGraphicFramePr>
        <p:xfrm>
          <a:off x="1184275" y="2060575"/>
          <a:ext cx="6745288" cy="2736852"/>
        </p:xfrm>
        <a:graphic>
          <a:graphicData uri="http://schemas.openxmlformats.org/drawingml/2006/table">
            <a:tbl>
              <a:tblPr/>
              <a:tblGrid>
                <a:gridCol w="1012825"/>
                <a:gridCol w="1320800"/>
                <a:gridCol w="1106488"/>
                <a:gridCol w="763587"/>
                <a:gridCol w="2541588"/>
              </a:tblGrid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Morph.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Genes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ortholog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PiHS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nnoations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Chinese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cabbage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BrARF3.1</a:t>
                      </a:r>
                      <a:endParaRPr kumimoji="0" lang="en-US" sz="14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AT2G33860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12.24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Auxin response factor, ARF3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7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BrKAN2.1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(LF1)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AT1G32240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15.07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KANADI 2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BrKAN2.</a:t>
                      </a:r>
                      <a:r>
                        <a:rPr kumimoji="0" lang="zh-CN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(MF2)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AT1G32240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8.28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KANADI 2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Cabbage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BoKAN2.2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(MF1)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AT1G32240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13.3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KANADI 2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BoKNAT2.2</a:t>
                      </a:r>
                      <a:endParaRPr kumimoji="0" lang="en-US" sz="14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AT1G70510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6.15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KNOTTED-LIKE (KNOX)</a:t>
                      </a:r>
                      <a:endParaRPr kumimoji="0" lang="zh-CN" altLang="en-US" sz="14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BoATHB15.2</a:t>
                      </a:r>
                      <a:endParaRPr kumimoji="0" lang="en-US" altLang="zh-CN" sz="14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AT1G52150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9.57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HD-ZIPIII</a:t>
                      </a:r>
                      <a:endParaRPr kumimoji="0" lang="zh-CN" altLang="en-US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选择信号的验证（</a:t>
            </a:r>
            <a:r>
              <a:rPr lang="en-US" altLang="zh-CN" sz="4000" b="1" i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BrARF3.1</a:t>
            </a:r>
            <a:r>
              <a:rPr lang="zh-CN" altLang="en-US" sz="4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40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1"/>
          <p:cNvPicPr>
            <a:picLocks noChangeAspect="1" noChangeArrowheads="1"/>
          </p:cNvPicPr>
          <p:nvPr/>
        </p:nvPicPr>
        <p:blipFill>
          <a:blip r:embed="rId1"/>
          <a:srcRect l="48561" t="70673"/>
          <a:stretch>
            <a:fillRect/>
          </a:stretch>
        </p:blipFill>
        <p:spPr bwMode="auto">
          <a:xfrm>
            <a:off x="3632574" y="4107666"/>
            <a:ext cx="2576757" cy="2355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1"/>
          <p:cNvPicPr>
            <a:picLocks noChangeAspect="1" noChangeArrowheads="1"/>
          </p:cNvPicPr>
          <p:nvPr/>
        </p:nvPicPr>
        <p:blipFill rotWithShape="1">
          <a:blip r:embed="rId1"/>
          <a:srcRect l="47572" b="33067"/>
          <a:stretch>
            <a:fillRect/>
          </a:stretch>
        </p:blipFill>
        <p:spPr bwMode="auto">
          <a:xfrm>
            <a:off x="251520" y="1628800"/>
            <a:ext cx="291301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"/>
          <a:stretch>
            <a:fillRect/>
          </a:stretch>
        </p:blipFill>
        <p:spPr bwMode="auto">
          <a:xfrm>
            <a:off x="6445624" y="4091776"/>
            <a:ext cx="2602854" cy="2387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88487" y="5425499"/>
            <a:ext cx="1119217" cy="338554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r>
              <a:rPr lang="en-US" altLang="zh-CN" sz="1600" dirty="0"/>
              <a:t>Glutamine</a:t>
            </a:r>
            <a:endParaRPr lang="zh-CN" altLang="en-US" sz="1600" dirty="0"/>
          </a:p>
        </p:txBody>
      </p:sp>
      <p:sp>
        <p:nvSpPr>
          <p:cNvPr id="4" name="矩形 3"/>
          <p:cNvSpPr/>
          <p:nvPr/>
        </p:nvSpPr>
        <p:spPr>
          <a:xfrm>
            <a:off x="950086" y="5782328"/>
            <a:ext cx="968535" cy="338554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r>
              <a:rPr lang="en-US" altLang="zh-CN" sz="1600" dirty="0" err="1"/>
              <a:t>Histidine</a:t>
            </a:r>
            <a:endParaRPr lang="zh-CN" altLang="en-US" sz="16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624" y="1634594"/>
            <a:ext cx="2118352" cy="2088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491" y="1580075"/>
            <a:ext cx="2481661" cy="214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1500188"/>
            <a:ext cx="9015412" cy="450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Box 8"/>
          <p:cNvSpPr txBox="1">
            <a:spLocks noChangeArrowheads="1"/>
          </p:cNvSpPr>
          <p:nvPr/>
        </p:nvSpPr>
        <p:spPr bwMode="auto">
          <a:xfrm>
            <a:off x="1357313" y="6000750"/>
            <a:ext cx="1103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i="1">
                <a:latin typeface="Calibri" panose="020F0502020204030204" pitchFamily="34" charset="0"/>
              </a:rPr>
              <a:t>B. rapa</a:t>
            </a:r>
            <a:endParaRPr lang="zh-CN" altLang="en-US" sz="2400" b="1" i="1">
              <a:latin typeface="Calibri" panose="020F0502020204030204" pitchFamily="34" charset="0"/>
            </a:endParaRPr>
          </a:p>
        </p:txBody>
      </p:sp>
      <p:sp>
        <p:nvSpPr>
          <p:cNvPr id="26629" name="TextBox 9"/>
          <p:cNvSpPr txBox="1">
            <a:spLocks noChangeArrowheads="1"/>
          </p:cNvSpPr>
          <p:nvPr/>
        </p:nvSpPr>
        <p:spPr bwMode="auto">
          <a:xfrm>
            <a:off x="6286500" y="6000750"/>
            <a:ext cx="1603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i="1">
                <a:latin typeface="Calibri" panose="020F0502020204030204" pitchFamily="34" charset="0"/>
              </a:rPr>
              <a:t>B. oleracae</a:t>
            </a:r>
            <a:endParaRPr lang="zh-CN" altLang="en-US" sz="2400" b="1" i="1">
              <a:latin typeface="Calibri" panose="020F0502020204030204" pitchFamily="34" charset="0"/>
            </a:endParaRPr>
          </a:p>
        </p:txBody>
      </p:sp>
      <p:sp>
        <p:nvSpPr>
          <p:cNvPr id="6" name="标题 33793"/>
          <p:cNvSpPr txBox="1">
            <a:spLocks noChangeArrowheads="1"/>
          </p:cNvSpPr>
          <p:nvPr/>
        </p:nvSpPr>
        <p:spPr>
          <a:xfrm>
            <a:off x="0" y="-26988"/>
            <a:ext cx="9144000" cy="122396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受选择的背腹性相关基因</a:t>
            </a:r>
            <a:endParaRPr lang="en-US" altLang="zh-CN" sz="40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284984"/>
            <a:ext cx="2449513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08" b="1241"/>
          <a:stretch>
            <a:fillRect/>
          </a:stretch>
        </p:blipFill>
        <p:spPr bwMode="auto">
          <a:xfrm>
            <a:off x="5292725" y="3654871"/>
            <a:ext cx="1885950" cy="170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TextBox 3"/>
          <p:cNvSpPr txBox="1">
            <a:spLocks noChangeArrowheads="1"/>
          </p:cNvSpPr>
          <p:nvPr/>
        </p:nvSpPr>
        <p:spPr bwMode="auto">
          <a:xfrm>
            <a:off x="1822450" y="1773238"/>
            <a:ext cx="46085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快速生长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富含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纤维多糖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7" name="标题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膨大根</a:t>
            </a:r>
            <a:r>
              <a:rPr lang="en-US" altLang="zh-CN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茎的特征</a:t>
            </a:r>
            <a:endParaRPr lang="zh-CN" altLang="en-US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368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>
                <a:solidFill>
                  <a:srgbClr val="0070C0"/>
                </a:solidFill>
              </a:rPr>
              <a:t>芜菁和苤蓝显著富集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EXPANSINs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选择信号</a:t>
            </a:r>
            <a:endParaRPr lang="en-US" altLang="zh-CN" sz="3600" b="1" dirty="0" smtClean="0">
              <a:solidFill>
                <a:srgbClr val="0070C0"/>
              </a:solidFill>
            </a:endParaRPr>
          </a:p>
        </p:txBody>
      </p:sp>
      <p:graphicFrame>
        <p:nvGraphicFramePr>
          <p:cNvPr id="36867" name="表格占位符 36866"/>
          <p:cNvGraphicFramePr>
            <a:graphicFrameLocks noGrp="1"/>
          </p:cNvGraphicFramePr>
          <p:nvPr>
            <p:ph type="tbl" idx="4294967295"/>
          </p:nvPr>
        </p:nvGraphicFramePr>
        <p:xfrm>
          <a:off x="539552" y="1916830"/>
          <a:ext cx="8136903" cy="3312369"/>
        </p:xfrm>
        <a:graphic>
          <a:graphicData uri="http://schemas.openxmlformats.org/drawingml/2006/table">
            <a:tbl>
              <a:tblPr/>
              <a:tblGrid>
                <a:gridCol w="984205"/>
                <a:gridCol w="976104"/>
                <a:gridCol w="939652"/>
                <a:gridCol w="1196841"/>
                <a:gridCol w="4040101"/>
              </a:tblGrid>
              <a:tr h="30199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Morph.</a:t>
                      </a:r>
                      <a:endParaRPr kumimoji="0" lang="zh-CN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Gene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Chr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Annotation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75">
                <a:tc rowSpan="7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turnip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Bra014739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A04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AT3G55500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ATEXPA16, (ARABIDOPSIS THALIANA EXPANSIN A16)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999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Bra033099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A02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AT3G29030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ATEXPA5, (EXPANSIN A5)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Bra033068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A02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AT3G29030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ATEXPA5,  (EXPANSIN A5)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999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Bra024215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A03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(MF1)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AT4G28250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ATEXPB3, (ARABIDOPSIS THALIANA EXPANSIN B3)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Bra014484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A04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AT3G60570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ATEXPB5,  (ARABIDOPSIS THALIANA EXPANSIN B5)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999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Bra024686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A09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AT1G26770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ATEXPA10, (ARABIDOPSIS THALIANA EXPANSIN A 10)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999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Bra026965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A09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AT1G12560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ATEXPA7, (ARABIDOPSIS THALIANA EXPANSIN A7)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75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kohlrabi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Bol038778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C09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AT2G20750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ATEXPB1,  (ARABIDOPSIS THALIANA EXPANSIN B1)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999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Bol042385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C06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(MF1)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AT4G28250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ATEXPB3,  (ARABIDOPSIS THALIANA EXPANSIN B3)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Bol007218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C07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AT2G03090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ATEXPA15,  (ARABIDOPSIS THALIANA EXPANSIN A15)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0" marR="90170" marT="46990" marB="469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358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糖转运蛋白基因信号富集</a:t>
            </a:r>
            <a:endParaRPr lang="en-US" altLang="zh-CN" sz="36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5843" name="表格占位符 35842"/>
          <p:cNvGraphicFramePr>
            <a:graphicFrameLocks noGrp="1"/>
          </p:cNvGraphicFramePr>
          <p:nvPr>
            <p:ph type="tbl" idx="4294967295"/>
          </p:nvPr>
        </p:nvGraphicFramePr>
        <p:xfrm>
          <a:off x="251520" y="2333625"/>
          <a:ext cx="8784977" cy="2407202"/>
        </p:xfrm>
        <a:graphic>
          <a:graphicData uri="http://schemas.openxmlformats.org/drawingml/2006/table">
            <a:tbl>
              <a:tblPr/>
              <a:tblGrid>
                <a:gridCol w="903379"/>
                <a:gridCol w="1092858"/>
                <a:gridCol w="1043097"/>
                <a:gridCol w="1211523"/>
                <a:gridCol w="4534120"/>
              </a:tblGrid>
              <a:tr h="29518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Morph.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Gene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Chr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Annotation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184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turnip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Bra019870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A06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(LF)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AT1G11260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STP1,  (SUGAR TRANSPORTER 1)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184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Bra031762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A09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(MF2)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AT1G11260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STP1,  (SUGAR TRANSPORTER 1)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184">
                <a:tc rowSpan="4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kohlrabi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Bol031302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C08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(MF2)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AT1G11260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STP1,  (SUGAR TRANSPORTER 1)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771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Bol023380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C08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AT1G07340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STP2;  (SUGAR TRANSPORTER 2)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736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Bol02668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0/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Bol02668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1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C03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AT3G19930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STP4,  (SUGAR TRANSPORTER 4)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3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Bol007207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C07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AT2G02860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SUT2,  (SUCROSE TRANSPORTER 2)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0176" marR="90176" marT="46975" marB="4697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1223963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高度多样化的甘蓝类极端表型变异</a:t>
            </a:r>
            <a:r>
              <a:rPr lang="en-US" altLang="zh-CN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</a:t>
            </a:r>
            <a:endParaRPr lang="zh-CN" altLang="en-US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7" name="TextBox 5"/>
          <p:cNvSpPr txBox="1">
            <a:spLocks noChangeArrowheads="1"/>
          </p:cNvSpPr>
          <p:nvPr/>
        </p:nvSpPr>
        <p:spPr bwMode="auto">
          <a:xfrm>
            <a:off x="1403350" y="5516563"/>
            <a:ext cx="6775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/>
              <a:t>A screen of image search for ‘Brassica oleracea’</a:t>
            </a:r>
            <a:endParaRPr lang="zh-CN" altLang="en-US" sz="2400"/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916113"/>
            <a:ext cx="9056688" cy="3595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5841"/>
          <p:cNvSpPr txBox="1">
            <a:spLocks noChangeArrowheads="1"/>
          </p:cNvSpPr>
          <p:nvPr/>
        </p:nvSpPr>
        <p:spPr>
          <a:xfrm>
            <a:off x="0" y="261044"/>
            <a:ext cx="9144000" cy="8637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基因组水平的平行选择</a:t>
            </a:r>
            <a:endParaRPr lang="en-US" altLang="zh-CN" sz="36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8390" y="4807288"/>
            <a:ext cx="3669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结球性状：</a:t>
            </a:r>
            <a:r>
              <a:rPr lang="en-US" altLang="zh-CN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平行选择的信号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24" y="1628800"/>
            <a:ext cx="4189660" cy="3074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00808"/>
            <a:ext cx="3963999" cy="3074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860032" y="4807288"/>
            <a:ext cx="3799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膨大根</a:t>
            </a:r>
            <a:r>
              <a:rPr lang="en-US" altLang="zh-CN" sz="20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茎：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平行选择的信号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49482" y="5517232"/>
            <a:ext cx="6062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基因组水平平行选择是趋同驯化的重要原因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 结</a:t>
            </a:r>
            <a:endParaRPr lang="zh-CN" altLang="en-US" sz="40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50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确定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了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一批与白菜和甘蓝叶球形成和根茎膨大有关的重要基因位点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1500"/>
              </a:spcBef>
              <a:buFont typeface="Wingdings" panose="05000000000000000000" pitchFamily="2" charset="2"/>
              <a:buChar char="Ø"/>
            </a:pP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150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发现叶球形成，根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茎膨大在白菜类和甘蓝类中存在基因组水平的平行选择现象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5148263" y="3432175"/>
            <a:ext cx="2741456" cy="2239871"/>
            <a:chOff x="5148064" y="3432175"/>
            <a:chExt cx="2741127" cy="2239315"/>
          </a:xfrm>
        </p:grpSpPr>
        <p:graphicFrame>
          <p:nvGraphicFramePr>
            <p:cNvPr id="13357" name="表格 13356"/>
            <p:cNvGraphicFramePr/>
            <p:nvPr/>
          </p:nvGraphicFramePr>
          <p:xfrm>
            <a:off x="5219700" y="3432175"/>
            <a:ext cx="2643188" cy="1838326"/>
          </p:xfrm>
          <a:graphic>
            <a:graphicData uri="http://schemas.openxmlformats.org/drawingml/2006/table">
              <a:tbl>
                <a:tblPr/>
                <a:tblGrid>
                  <a:gridCol w="1320958"/>
                  <a:gridCol w="1322547"/>
                </a:tblGrid>
                <a:tr h="406501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1pPr>
                        <a:lvl2pPr marL="742950" lvl="1" indent="-285750" algn="l">
                          <a:defRPr sz="2400" kern="1200"/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 eaLnBrk="1" hangingPunct="1">
                          <a:spcBef>
                            <a:spcPct val="0"/>
                          </a:spcBef>
                          <a:buNone/>
                        </a:pPr>
                        <a:r>
                          <a:rPr lang="en-US" altLang="x-none" sz="1800" b="1" i="1" dirty="0">
                            <a:latin typeface="Calibri" panose="020F0502020204030204" pitchFamily="34" charset="0"/>
                          </a:rPr>
                          <a:t>B. rapa</a:t>
                        </a:r>
                        <a:endParaRPr lang="en-US" altLang="x-none" sz="1800" b="1" i="1" dirty="0">
                          <a:latin typeface="Calibri" panose="020F0502020204030204" pitchFamily="34" charset="0"/>
                        </a:endParaRPr>
                      </a:p>
                    </a:txBody>
                    <a:tcPr marL="91450" marR="91450" marT="45731" marB="45731">
                      <a:lnL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1pPr>
                        <a:lvl2pPr marL="742950" lvl="1" indent="-285750" algn="l">
                          <a:defRPr sz="2400" kern="1200"/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 eaLnBrk="1" hangingPunct="1">
                          <a:spcBef>
                            <a:spcPct val="0"/>
                          </a:spcBef>
                          <a:buNone/>
                        </a:pPr>
                        <a:r>
                          <a:rPr lang="en-US" altLang="x-none" sz="1800" b="1" i="1" dirty="0">
                            <a:latin typeface="Calibri" panose="020F0502020204030204" pitchFamily="34" charset="0"/>
                          </a:rPr>
                          <a:t>B. oleracea</a:t>
                        </a:r>
                        <a:endParaRPr lang="en-US" altLang="x-none" sz="1800" b="1" i="1" dirty="0">
                          <a:latin typeface="Calibri" panose="020F0502020204030204" pitchFamily="34" charset="0"/>
                        </a:endParaRPr>
                      </a:p>
                    </a:txBody>
                    <a:tcPr marL="91450" marR="91450" marT="45731" marB="45731">
                      <a:lnL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716141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1pPr>
                        <a:lvl2pPr marL="742950" lvl="1" indent="-285750" algn="l">
                          <a:defRPr sz="2400" kern="1200"/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eaLnBrk="1" hangingPunct="1">
                          <a:spcBef>
                            <a:spcPct val="0"/>
                          </a:spcBef>
                          <a:buNone/>
                        </a:pPr>
                        <a:endParaRPr lang="zh-CN" alt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endParaRPr>
                      </a:p>
                    </a:txBody>
                    <a:tcPr marL="91450" marR="91450" marT="45731" marB="45731">
                      <a:lnL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1pPr>
                        <a:lvl2pPr marL="742950" lvl="1" indent="-285750" algn="l">
                          <a:defRPr sz="2400" kern="1200"/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eaLnBrk="1" hangingPunct="1">
                          <a:spcBef>
                            <a:spcPct val="0"/>
                          </a:spcBef>
                          <a:buNone/>
                        </a:pPr>
                        <a:endParaRPr lang="zh-CN" alt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endParaRPr>
                      </a:p>
                    </a:txBody>
                    <a:tcPr marL="91450" marR="91450" marT="45731" marB="45731">
                      <a:lnL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716140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1pPr>
                        <a:lvl2pPr marL="742950" lvl="1" indent="-285750" algn="l">
                          <a:defRPr sz="2400" kern="1200"/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eaLnBrk="1" hangingPunct="1">
                          <a:spcBef>
                            <a:spcPct val="0"/>
                          </a:spcBef>
                          <a:buNone/>
                        </a:pPr>
                        <a:endParaRPr lang="zh-CN" alt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endParaRPr>
                      </a:p>
                    </a:txBody>
                    <a:tcPr marL="91450" marR="91450" marT="45731" marB="45731">
                      <a:lnL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 sz="2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宋体" panose="02010600030101010101" pitchFamily="2" charset="-122"/>
                          </a:defRPr>
                        </a:lvl1pPr>
                        <a:lvl2pPr marL="742950" lvl="1" indent="-285750" algn="l">
                          <a:defRPr sz="2400" kern="1200"/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eaLnBrk="1" hangingPunct="1">
                          <a:spcBef>
                            <a:spcPct val="0"/>
                          </a:spcBef>
                          <a:buNone/>
                        </a:pPr>
                        <a:endParaRPr lang="zh-CN" alt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endParaRPr>
                      </a:p>
                    </a:txBody>
                    <a:tcPr marL="91450" marR="91450" marT="45731" marB="45731">
                      <a:lnL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chemeClr val="tx1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pic>
          <p:nvPicPr>
            <p:cNvPr id="10294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1500" y="3863975"/>
              <a:ext cx="433388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9413" y="3935413"/>
              <a:ext cx="757237" cy="51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6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708" b="1241"/>
            <a:stretch>
              <a:fillRect/>
            </a:stretch>
          </p:blipFill>
          <p:spPr bwMode="auto">
            <a:xfrm>
              <a:off x="5580063" y="4638675"/>
              <a:ext cx="646112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7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3875" y="4584700"/>
              <a:ext cx="601663" cy="600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98" name="文本框 13375"/>
            <p:cNvSpPr txBox="1">
              <a:spLocks noChangeArrowheads="1"/>
            </p:cNvSpPr>
            <p:nvPr/>
          </p:nvSpPr>
          <p:spPr bwMode="auto">
            <a:xfrm>
              <a:off x="5148064" y="5302250"/>
              <a:ext cx="2741127" cy="369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chemeClr val="hlink"/>
                  </a:solidFill>
                </a:rPr>
                <a:t>产品器官</a:t>
              </a:r>
              <a:r>
                <a:rPr lang="zh-CN" altLang="en-US" b="1" dirty="0" smtClean="0">
                  <a:solidFill>
                    <a:schemeClr val="hlink"/>
                  </a:solidFill>
                </a:rPr>
                <a:t>的趋同驯化现象</a:t>
              </a:r>
              <a:endParaRPr lang="zh-CN" altLang="en-US" b="1" dirty="0">
                <a:solidFill>
                  <a:schemeClr val="hlin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971549" y="2490787"/>
            <a:ext cx="2300288" cy="1368425"/>
            <a:chOff x="971549" y="2490787"/>
            <a:chExt cx="2300288" cy="1368425"/>
          </a:xfrm>
        </p:grpSpPr>
        <p:grpSp>
          <p:nvGrpSpPr>
            <p:cNvPr id="10251" name="组合 13313"/>
            <p:cNvGrpSpPr/>
            <p:nvPr/>
          </p:nvGrpSpPr>
          <p:grpSpPr bwMode="auto">
            <a:xfrm rot="-5340000">
              <a:off x="1008062" y="2922586"/>
              <a:ext cx="431800" cy="504825"/>
              <a:chOff x="0" y="0"/>
              <a:chExt cx="680" cy="794"/>
            </a:xfrm>
          </p:grpSpPr>
          <p:grpSp>
            <p:nvGrpSpPr>
              <p:cNvPr id="10283" name="组合 13314"/>
              <p:cNvGrpSpPr/>
              <p:nvPr/>
            </p:nvGrpSpPr>
            <p:grpSpPr bwMode="auto">
              <a:xfrm>
                <a:off x="87" y="153"/>
                <a:ext cx="497" cy="452"/>
                <a:chOff x="0" y="0"/>
                <a:chExt cx="497" cy="452"/>
              </a:xfrm>
            </p:grpSpPr>
            <p:sp>
              <p:nvSpPr>
                <p:cNvPr id="10285" name="直接连接符 13315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86" name="直接连接符 13316"/>
                <p:cNvSpPr>
                  <a:spLocks noChangeShapeType="1"/>
                </p:cNvSpPr>
                <p:nvPr/>
              </p:nvSpPr>
              <p:spPr bwMode="auto">
                <a:xfrm>
                  <a:off x="142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87" name="直接连接符 13317"/>
                <p:cNvSpPr>
                  <a:spLocks noChangeShapeType="1"/>
                </p:cNvSpPr>
                <p:nvPr/>
              </p:nvSpPr>
              <p:spPr bwMode="auto">
                <a:xfrm>
                  <a:off x="284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88" name="直接连接符 13318"/>
                <p:cNvSpPr>
                  <a:spLocks noChangeShapeType="1"/>
                </p:cNvSpPr>
                <p:nvPr/>
              </p:nvSpPr>
              <p:spPr bwMode="auto">
                <a:xfrm>
                  <a:off x="71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89" name="直接连接符 13319"/>
                <p:cNvSpPr>
                  <a:spLocks noChangeShapeType="1"/>
                </p:cNvSpPr>
                <p:nvPr/>
              </p:nvSpPr>
              <p:spPr bwMode="auto">
                <a:xfrm>
                  <a:off x="213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90" name="直接连接符 13320"/>
                <p:cNvSpPr>
                  <a:spLocks noChangeShapeType="1"/>
                </p:cNvSpPr>
                <p:nvPr/>
              </p:nvSpPr>
              <p:spPr bwMode="auto">
                <a:xfrm>
                  <a:off x="426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91" name="直接连接符 13321"/>
                <p:cNvSpPr>
                  <a:spLocks noChangeShapeType="1"/>
                </p:cNvSpPr>
                <p:nvPr/>
              </p:nvSpPr>
              <p:spPr bwMode="auto">
                <a:xfrm>
                  <a:off x="355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92" name="直接连接符 13322"/>
                <p:cNvSpPr>
                  <a:spLocks noChangeShapeType="1"/>
                </p:cNvSpPr>
                <p:nvPr/>
              </p:nvSpPr>
              <p:spPr bwMode="auto">
                <a:xfrm>
                  <a:off x="497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284" name="圆角矩形 133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" cy="794"/>
              </a:xfrm>
              <a:prstGeom prst="roundRect">
                <a:avLst>
                  <a:gd name="adj" fmla="val 16667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252" name="组合 13324"/>
            <p:cNvGrpSpPr/>
            <p:nvPr/>
          </p:nvGrpSpPr>
          <p:grpSpPr bwMode="auto">
            <a:xfrm rot="-5400000">
              <a:off x="2335212" y="2922587"/>
              <a:ext cx="1368425" cy="504825"/>
              <a:chOff x="0" y="0"/>
              <a:chExt cx="2154" cy="794"/>
            </a:xfrm>
          </p:grpSpPr>
          <p:grpSp>
            <p:nvGrpSpPr>
              <p:cNvPr id="10255" name="组合 13325"/>
              <p:cNvGrpSpPr/>
              <p:nvPr/>
            </p:nvGrpSpPr>
            <p:grpSpPr bwMode="auto">
              <a:xfrm>
                <a:off x="1475" y="164"/>
                <a:ext cx="497" cy="452"/>
                <a:chOff x="0" y="0"/>
                <a:chExt cx="497" cy="452"/>
              </a:xfrm>
            </p:grpSpPr>
            <p:sp>
              <p:nvSpPr>
                <p:cNvPr id="10275" name="直接连接符 13326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6" name="直接连接符 13327"/>
                <p:cNvSpPr>
                  <a:spLocks noChangeShapeType="1"/>
                </p:cNvSpPr>
                <p:nvPr/>
              </p:nvSpPr>
              <p:spPr bwMode="auto">
                <a:xfrm>
                  <a:off x="142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7" name="直接连接符 13328"/>
                <p:cNvSpPr>
                  <a:spLocks noChangeShapeType="1"/>
                </p:cNvSpPr>
                <p:nvPr/>
              </p:nvSpPr>
              <p:spPr bwMode="auto">
                <a:xfrm>
                  <a:off x="284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8" name="直接连接符 13329"/>
                <p:cNvSpPr>
                  <a:spLocks noChangeShapeType="1"/>
                </p:cNvSpPr>
                <p:nvPr/>
              </p:nvSpPr>
              <p:spPr bwMode="auto">
                <a:xfrm>
                  <a:off x="71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9" name="直接连接符 13330"/>
                <p:cNvSpPr>
                  <a:spLocks noChangeShapeType="1"/>
                </p:cNvSpPr>
                <p:nvPr/>
              </p:nvSpPr>
              <p:spPr bwMode="auto">
                <a:xfrm>
                  <a:off x="213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80" name="直接连接符 13331"/>
                <p:cNvSpPr>
                  <a:spLocks noChangeShapeType="1"/>
                </p:cNvSpPr>
                <p:nvPr/>
              </p:nvSpPr>
              <p:spPr bwMode="auto">
                <a:xfrm>
                  <a:off x="426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81" name="直接连接符 13332"/>
                <p:cNvSpPr>
                  <a:spLocks noChangeShapeType="1"/>
                </p:cNvSpPr>
                <p:nvPr/>
              </p:nvSpPr>
              <p:spPr bwMode="auto">
                <a:xfrm>
                  <a:off x="355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82" name="直接连接符 13333"/>
                <p:cNvSpPr>
                  <a:spLocks noChangeShapeType="1"/>
                </p:cNvSpPr>
                <p:nvPr/>
              </p:nvSpPr>
              <p:spPr bwMode="auto">
                <a:xfrm>
                  <a:off x="497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256" name="组合 13334"/>
              <p:cNvGrpSpPr/>
              <p:nvPr/>
            </p:nvGrpSpPr>
            <p:grpSpPr bwMode="auto">
              <a:xfrm>
                <a:off x="144" y="155"/>
                <a:ext cx="497" cy="452"/>
                <a:chOff x="0" y="0"/>
                <a:chExt cx="497" cy="452"/>
              </a:xfrm>
            </p:grpSpPr>
            <p:sp>
              <p:nvSpPr>
                <p:cNvPr id="10267" name="直接连接符 13335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8" name="直接连接符 13336"/>
                <p:cNvSpPr>
                  <a:spLocks noChangeShapeType="1"/>
                </p:cNvSpPr>
                <p:nvPr/>
              </p:nvSpPr>
              <p:spPr bwMode="auto">
                <a:xfrm>
                  <a:off x="142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9" name="直接连接符 13337"/>
                <p:cNvSpPr>
                  <a:spLocks noChangeShapeType="1"/>
                </p:cNvSpPr>
                <p:nvPr/>
              </p:nvSpPr>
              <p:spPr bwMode="auto">
                <a:xfrm>
                  <a:off x="284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0" name="直接连接符 13338"/>
                <p:cNvSpPr>
                  <a:spLocks noChangeShapeType="1"/>
                </p:cNvSpPr>
                <p:nvPr/>
              </p:nvSpPr>
              <p:spPr bwMode="auto">
                <a:xfrm>
                  <a:off x="71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1" name="直接连接符 13339"/>
                <p:cNvSpPr>
                  <a:spLocks noChangeShapeType="1"/>
                </p:cNvSpPr>
                <p:nvPr/>
              </p:nvSpPr>
              <p:spPr bwMode="auto">
                <a:xfrm>
                  <a:off x="213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2" name="直接连接符 13340"/>
                <p:cNvSpPr>
                  <a:spLocks noChangeShapeType="1"/>
                </p:cNvSpPr>
                <p:nvPr/>
              </p:nvSpPr>
              <p:spPr bwMode="auto">
                <a:xfrm>
                  <a:off x="426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3" name="直接连接符 13341"/>
                <p:cNvSpPr>
                  <a:spLocks noChangeShapeType="1"/>
                </p:cNvSpPr>
                <p:nvPr/>
              </p:nvSpPr>
              <p:spPr bwMode="auto">
                <a:xfrm>
                  <a:off x="355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4" name="直接连接符 13342"/>
                <p:cNvSpPr>
                  <a:spLocks noChangeShapeType="1"/>
                </p:cNvSpPr>
                <p:nvPr/>
              </p:nvSpPr>
              <p:spPr bwMode="auto">
                <a:xfrm>
                  <a:off x="497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257" name="组合 13343"/>
              <p:cNvGrpSpPr/>
              <p:nvPr/>
            </p:nvGrpSpPr>
            <p:grpSpPr bwMode="auto">
              <a:xfrm>
                <a:off x="795" y="164"/>
                <a:ext cx="497" cy="452"/>
                <a:chOff x="0" y="0"/>
                <a:chExt cx="497" cy="452"/>
              </a:xfrm>
            </p:grpSpPr>
            <p:sp>
              <p:nvSpPr>
                <p:cNvPr id="10259" name="直接连接符 13344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0" name="直接连接符 13345"/>
                <p:cNvSpPr>
                  <a:spLocks noChangeShapeType="1"/>
                </p:cNvSpPr>
                <p:nvPr/>
              </p:nvSpPr>
              <p:spPr bwMode="auto">
                <a:xfrm>
                  <a:off x="142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1" name="直接连接符 13346"/>
                <p:cNvSpPr>
                  <a:spLocks noChangeShapeType="1"/>
                </p:cNvSpPr>
                <p:nvPr/>
              </p:nvSpPr>
              <p:spPr bwMode="auto">
                <a:xfrm>
                  <a:off x="284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2" name="直接连接符 13347"/>
                <p:cNvSpPr>
                  <a:spLocks noChangeShapeType="1"/>
                </p:cNvSpPr>
                <p:nvPr/>
              </p:nvSpPr>
              <p:spPr bwMode="auto">
                <a:xfrm>
                  <a:off x="71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3" name="直接连接符 13348"/>
                <p:cNvSpPr>
                  <a:spLocks noChangeShapeType="1"/>
                </p:cNvSpPr>
                <p:nvPr/>
              </p:nvSpPr>
              <p:spPr bwMode="auto">
                <a:xfrm>
                  <a:off x="213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4" name="直接连接符 13349"/>
                <p:cNvSpPr>
                  <a:spLocks noChangeShapeType="1"/>
                </p:cNvSpPr>
                <p:nvPr/>
              </p:nvSpPr>
              <p:spPr bwMode="auto">
                <a:xfrm>
                  <a:off x="426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5" name="直接连接符 13350"/>
                <p:cNvSpPr>
                  <a:spLocks noChangeShapeType="1"/>
                </p:cNvSpPr>
                <p:nvPr/>
              </p:nvSpPr>
              <p:spPr bwMode="auto">
                <a:xfrm>
                  <a:off x="355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6" name="直接连接符 13351"/>
                <p:cNvSpPr>
                  <a:spLocks noChangeShapeType="1"/>
                </p:cNvSpPr>
                <p:nvPr/>
              </p:nvSpPr>
              <p:spPr bwMode="auto">
                <a:xfrm>
                  <a:off x="497" y="0"/>
                  <a:ext cx="1" cy="4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258" name="圆角矩形 133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55" cy="794"/>
              </a:xfrm>
              <a:prstGeom prst="roundRect">
                <a:avLst>
                  <a:gd name="adj" fmla="val 16667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53" name="分段箭头1 450"/>
            <p:cNvSpPr>
              <a:spLocks noChangeArrowheads="1"/>
            </p:cNvSpPr>
            <p:nvPr/>
          </p:nvSpPr>
          <p:spPr bwMode="auto">
            <a:xfrm rot="-60000">
              <a:off x="1641475" y="3103563"/>
              <a:ext cx="757238" cy="144462"/>
            </a:xfrm>
            <a:custGeom>
              <a:avLst/>
              <a:gdLst>
                <a:gd name="T0" fmla="*/ 34031 w 1437086"/>
                <a:gd name="T1" fmla="*/ 0 h 619125"/>
                <a:gd name="T2" fmla="*/ 45862 w 1437086"/>
                <a:gd name="T3" fmla="*/ 0 h 619125"/>
                <a:gd name="T4" fmla="*/ 58375 w 1437086"/>
                <a:gd name="T5" fmla="*/ 218 h 619125"/>
                <a:gd name="T6" fmla="*/ 45744 w 1437086"/>
                <a:gd name="T7" fmla="*/ 428 h 619125"/>
                <a:gd name="T8" fmla="*/ 33976 w 1437086"/>
                <a:gd name="T9" fmla="*/ 428 h 619125"/>
                <a:gd name="T10" fmla="*/ 46576 w 1437086"/>
                <a:gd name="T11" fmla="*/ 218 h 619125"/>
                <a:gd name="T12" fmla="*/ 34031 w 1437086"/>
                <a:gd name="T13" fmla="*/ 0 h 619125"/>
                <a:gd name="T14" fmla="*/ 19346 w 1437086"/>
                <a:gd name="T15" fmla="*/ 0 h 619125"/>
                <a:gd name="T16" fmla="*/ 31176 w 1437086"/>
                <a:gd name="T17" fmla="*/ 0 h 619125"/>
                <a:gd name="T18" fmla="*/ 43690 w 1437086"/>
                <a:gd name="T19" fmla="*/ 218 h 619125"/>
                <a:gd name="T20" fmla="*/ 31058 w 1437086"/>
                <a:gd name="T21" fmla="*/ 428 h 619125"/>
                <a:gd name="T22" fmla="*/ 19290 w 1437086"/>
                <a:gd name="T23" fmla="*/ 428 h 619125"/>
                <a:gd name="T24" fmla="*/ 31890 w 1437086"/>
                <a:gd name="T25" fmla="*/ 218 h 619125"/>
                <a:gd name="T26" fmla="*/ 19346 w 1437086"/>
                <a:gd name="T27" fmla="*/ 0 h 619125"/>
                <a:gd name="T28" fmla="*/ 0 w 1437086"/>
                <a:gd name="T29" fmla="*/ 0 h 619125"/>
                <a:gd name="T30" fmla="*/ 16490 w 1437086"/>
                <a:gd name="T31" fmla="*/ 0 h 619125"/>
                <a:gd name="T32" fmla="*/ 29004 w 1437086"/>
                <a:gd name="T33" fmla="*/ 218 h 619125"/>
                <a:gd name="T34" fmla="*/ 16373 w 1437086"/>
                <a:gd name="T35" fmla="*/ 428 h 619125"/>
                <a:gd name="T36" fmla="*/ 0 w 1437086"/>
                <a:gd name="T37" fmla="*/ 428 h 619125"/>
                <a:gd name="T38" fmla="*/ 0 w 1437086"/>
                <a:gd name="T39" fmla="*/ 0 h 6191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4" name="文本框 13376"/>
            <p:cNvSpPr txBox="1">
              <a:spLocks noChangeArrowheads="1"/>
            </p:cNvSpPr>
            <p:nvPr/>
          </p:nvSpPr>
          <p:spPr bwMode="auto">
            <a:xfrm>
              <a:off x="1476375" y="2493963"/>
              <a:ext cx="107940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 smtClean="0">
                  <a:solidFill>
                    <a:srgbClr val="FF0000"/>
                  </a:solidFill>
                </a:rPr>
                <a:t>基因组三倍化复制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3297238" y="2638425"/>
            <a:ext cx="1490662" cy="1222375"/>
            <a:chOff x="3297238" y="2638425"/>
            <a:chExt cx="1490662" cy="1222375"/>
          </a:xfrm>
        </p:grpSpPr>
        <p:sp>
          <p:nvSpPr>
            <p:cNvPr id="10248" name="虚箭头 465"/>
            <p:cNvSpPr>
              <a:spLocks noChangeArrowheads="1"/>
            </p:cNvSpPr>
            <p:nvPr/>
          </p:nvSpPr>
          <p:spPr bwMode="auto">
            <a:xfrm rot="-1860000">
              <a:off x="3778250" y="2638425"/>
              <a:ext cx="1009650" cy="215900"/>
            </a:xfrm>
            <a:custGeom>
              <a:avLst/>
              <a:gdLst>
                <a:gd name="T0" fmla="*/ 10994449 w 494328"/>
                <a:gd name="T1" fmla="*/ 42550 h 324036"/>
                <a:gd name="T2" fmla="*/ 11508721 w 494328"/>
                <a:gd name="T3" fmla="*/ 31979 h 324036"/>
                <a:gd name="T4" fmla="*/ 11508721 w 494328"/>
                <a:gd name="T5" fmla="*/ 36154 h 324036"/>
                <a:gd name="T6" fmla="*/ 10994449 w 494328"/>
                <a:gd name="T7" fmla="*/ 31979 h 324036"/>
                <a:gd name="T8" fmla="*/ 9864608 w 494328"/>
                <a:gd name="T9" fmla="*/ 31979 h 324036"/>
                <a:gd name="T10" fmla="*/ 14282679 w 494328"/>
                <a:gd name="T11" fmla="*/ 29758 h 324036"/>
                <a:gd name="T12" fmla="*/ 11508721 w 494328"/>
                <a:gd name="T13" fmla="*/ 25583 h 324036"/>
                <a:gd name="T14" fmla="*/ 11508721 w 494328"/>
                <a:gd name="T15" fmla="*/ 29758 h 324036"/>
                <a:gd name="T16" fmla="*/ 10994449 w 494328"/>
                <a:gd name="T17" fmla="*/ 25583 h 324036"/>
                <a:gd name="T18" fmla="*/ 9864608 w 494328"/>
                <a:gd name="T19" fmla="*/ 25583 h 324036"/>
                <a:gd name="T20" fmla="*/ 9350351 w 494328"/>
                <a:gd name="T21" fmla="*/ 29758 h 324036"/>
                <a:gd name="T22" fmla="*/ 6576395 w 494328"/>
                <a:gd name="T23" fmla="*/ 25583 h 324036"/>
                <a:gd name="T24" fmla="*/ 6576395 w 494328"/>
                <a:gd name="T25" fmla="*/ 29758 h 324036"/>
                <a:gd name="T26" fmla="*/ 6062157 w 494328"/>
                <a:gd name="T27" fmla="*/ 25583 h 324036"/>
                <a:gd name="T28" fmla="*/ 4932293 w 494328"/>
                <a:gd name="T29" fmla="*/ 25583 h 324036"/>
                <a:gd name="T30" fmla="*/ 4418034 w 494328"/>
                <a:gd name="T31" fmla="*/ 29758 h 324036"/>
                <a:gd name="T32" fmla="*/ 1644090 w 494328"/>
                <a:gd name="T33" fmla="*/ 25583 h 324036"/>
                <a:gd name="T34" fmla="*/ 1644090 w 494328"/>
                <a:gd name="T35" fmla="*/ 29758 h 324036"/>
                <a:gd name="T36" fmla="*/ 1129868 w 494328"/>
                <a:gd name="T37" fmla="*/ 25583 h 324036"/>
                <a:gd name="T38" fmla="*/ 0 w 494328"/>
                <a:gd name="T39" fmla="*/ 25583 h 324036"/>
                <a:gd name="T40" fmla="*/ 15926779 w 494328"/>
                <a:gd name="T41" fmla="*/ 26559 h 324036"/>
                <a:gd name="T42" fmla="*/ 16441040 w 494328"/>
                <a:gd name="T43" fmla="*/ 19188 h 324036"/>
                <a:gd name="T44" fmla="*/ 16441040 w 494328"/>
                <a:gd name="T45" fmla="*/ 23362 h 324036"/>
                <a:gd name="T46" fmla="*/ 14282679 w 494328"/>
                <a:gd name="T47" fmla="*/ 19188 h 324036"/>
                <a:gd name="T48" fmla="*/ 13152811 w 494328"/>
                <a:gd name="T49" fmla="*/ 19188 h 324036"/>
                <a:gd name="T50" fmla="*/ 12638556 w 494328"/>
                <a:gd name="T51" fmla="*/ 23362 h 324036"/>
                <a:gd name="T52" fmla="*/ 9864608 w 494328"/>
                <a:gd name="T53" fmla="*/ 19188 h 324036"/>
                <a:gd name="T54" fmla="*/ 9864608 w 494328"/>
                <a:gd name="T55" fmla="*/ 23362 h 324036"/>
                <a:gd name="T56" fmla="*/ 9350351 w 494328"/>
                <a:gd name="T57" fmla="*/ 19188 h 324036"/>
                <a:gd name="T58" fmla="*/ 8220518 w 494328"/>
                <a:gd name="T59" fmla="*/ 19188 h 324036"/>
                <a:gd name="T60" fmla="*/ 7706263 w 494328"/>
                <a:gd name="T61" fmla="*/ 23362 h 324036"/>
                <a:gd name="T62" fmla="*/ 4932293 w 494328"/>
                <a:gd name="T63" fmla="*/ 19188 h 324036"/>
                <a:gd name="T64" fmla="*/ 4932293 w 494328"/>
                <a:gd name="T65" fmla="*/ 23362 h 324036"/>
                <a:gd name="T66" fmla="*/ 4418034 w 494328"/>
                <a:gd name="T67" fmla="*/ 19188 h 324036"/>
                <a:gd name="T68" fmla="*/ 3288195 w 494328"/>
                <a:gd name="T69" fmla="*/ 19188 h 324036"/>
                <a:gd name="T70" fmla="*/ 2773919 w 494328"/>
                <a:gd name="T71" fmla="*/ 23362 h 324036"/>
                <a:gd name="T72" fmla="*/ 0 w 494328"/>
                <a:gd name="T73" fmla="*/ 19188 h 324036"/>
                <a:gd name="T74" fmla="*/ 0 w 494328"/>
                <a:gd name="T75" fmla="*/ 23362 h 324036"/>
                <a:gd name="T76" fmla="*/ 15926779 w 494328"/>
                <a:gd name="T77" fmla="*/ 15989 h 324036"/>
                <a:gd name="T78" fmla="*/ 14796917 w 494328"/>
                <a:gd name="T79" fmla="*/ 15989 h 324036"/>
                <a:gd name="T80" fmla="*/ 14282679 w 494328"/>
                <a:gd name="T81" fmla="*/ 16966 h 324036"/>
                <a:gd name="T82" fmla="*/ 11508721 w 494328"/>
                <a:gd name="T83" fmla="*/ 12791 h 324036"/>
                <a:gd name="T84" fmla="*/ 11508721 w 494328"/>
                <a:gd name="T85" fmla="*/ 16966 h 324036"/>
                <a:gd name="T86" fmla="*/ 10994449 w 494328"/>
                <a:gd name="T87" fmla="*/ 12791 h 324036"/>
                <a:gd name="T88" fmla="*/ 9864608 w 494328"/>
                <a:gd name="T89" fmla="*/ 12791 h 324036"/>
                <a:gd name="T90" fmla="*/ 9350351 w 494328"/>
                <a:gd name="T91" fmla="*/ 16966 h 324036"/>
                <a:gd name="T92" fmla="*/ 6576395 w 494328"/>
                <a:gd name="T93" fmla="*/ 12791 h 324036"/>
                <a:gd name="T94" fmla="*/ 6576395 w 494328"/>
                <a:gd name="T95" fmla="*/ 16966 h 324036"/>
                <a:gd name="T96" fmla="*/ 6062157 w 494328"/>
                <a:gd name="T97" fmla="*/ 12791 h 324036"/>
                <a:gd name="T98" fmla="*/ 4932293 w 494328"/>
                <a:gd name="T99" fmla="*/ 12791 h 324036"/>
                <a:gd name="T100" fmla="*/ 4418034 w 494328"/>
                <a:gd name="T101" fmla="*/ 16966 h 324036"/>
                <a:gd name="T102" fmla="*/ 1644090 w 494328"/>
                <a:gd name="T103" fmla="*/ 12791 h 324036"/>
                <a:gd name="T104" fmla="*/ 1644090 w 494328"/>
                <a:gd name="T105" fmla="*/ 16966 h 324036"/>
                <a:gd name="T106" fmla="*/ 1129868 w 494328"/>
                <a:gd name="T107" fmla="*/ 12791 h 324036"/>
                <a:gd name="T108" fmla="*/ 0 w 494328"/>
                <a:gd name="T109" fmla="*/ 12791 h 324036"/>
                <a:gd name="T110" fmla="*/ 12638556 w 494328"/>
                <a:gd name="T111" fmla="*/ 10570 h 324036"/>
                <a:gd name="T112" fmla="*/ 9864608 w 494328"/>
                <a:gd name="T113" fmla="*/ 6396 h 324036"/>
                <a:gd name="T114" fmla="*/ 9864608 w 494328"/>
                <a:gd name="T115" fmla="*/ 10570 h 324036"/>
                <a:gd name="T116" fmla="*/ 10994449 w 494328"/>
                <a:gd name="T117" fmla="*/ 0 h 324036"/>
                <a:gd name="T118" fmla="*/ 9864608 w 494328"/>
                <a:gd name="T119" fmla="*/ 0 h 3240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94328" h="324036">
                  <a:moveTo>
                    <a:pt x="277525" y="292250"/>
                  </a:moveTo>
                  <a:lnTo>
                    <a:pt x="309311" y="292250"/>
                  </a:lnTo>
                  <a:lnTo>
                    <a:pt x="309311" y="324036"/>
                  </a:lnTo>
                  <a:lnTo>
                    <a:pt x="277525" y="324036"/>
                  </a:lnTo>
                  <a:lnTo>
                    <a:pt x="277525" y="292250"/>
                  </a:lnTo>
                  <a:close/>
                  <a:moveTo>
                    <a:pt x="323779" y="243541"/>
                  </a:moveTo>
                  <a:lnTo>
                    <a:pt x="355565" y="243541"/>
                  </a:lnTo>
                  <a:lnTo>
                    <a:pt x="355565" y="275328"/>
                  </a:lnTo>
                  <a:lnTo>
                    <a:pt x="323779" y="275328"/>
                  </a:lnTo>
                  <a:lnTo>
                    <a:pt x="323779" y="243541"/>
                  </a:lnTo>
                  <a:close/>
                  <a:moveTo>
                    <a:pt x="277525" y="243541"/>
                  </a:moveTo>
                  <a:lnTo>
                    <a:pt x="309311" y="243541"/>
                  </a:lnTo>
                  <a:lnTo>
                    <a:pt x="309311" y="275328"/>
                  </a:lnTo>
                  <a:lnTo>
                    <a:pt x="277525" y="275328"/>
                  </a:lnTo>
                  <a:lnTo>
                    <a:pt x="277525" y="243541"/>
                  </a:lnTo>
                  <a:close/>
                  <a:moveTo>
                    <a:pt x="370033" y="194833"/>
                  </a:moveTo>
                  <a:lnTo>
                    <a:pt x="401820" y="194833"/>
                  </a:lnTo>
                  <a:lnTo>
                    <a:pt x="401820" y="226620"/>
                  </a:lnTo>
                  <a:lnTo>
                    <a:pt x="370033" y="226620"/>
                  </a:lnTo>
                  <a:lnTo>
                    <a:pt x="370033" y="194833"/>
                  </a:lnTo>
                  <a:close/>
                  <a:moveTo>
                    <a:pt x="323779" y="194833"/>
                  </a:moveTo>
                  <a:lnTo>
                    <a:pt x="355565" y="194833"/>
                  </a:lnTo>
                  <a:lnTo>
                    <a:pt x="355565" y="226620"/>
                  </a:lnTo>
                  <a:lnTo>
                    <a:pt x="323779" y="226620"/>
                  </a:lnTo>
                  <a:lnTo>
                    <a:pt x="323779" y="194833"/>
                  </a:lnTo>
                  <a:close/>
                  <a:moveTo>
                    <a:pt x="277525" y="194833"/>
                  </a:moveTo>
                  <a:lnTo>
                    <a:pt x="309311" y="194833"/>
                  </a:lnTo>
                  <a:lnTo>
                    <a:pt x="309311" y="226620"/>
                  </a:lnTo>
                  <a:lnTo>
                    <a:pt x="277525" y="226620"/>
                  </a:lnTo>
                  <a:lnTo>
                    <a:pt x="277525" y="194833"/>
                  </a:lnTo>
                  <a:close/>
                  <a:moveTo>
                    <a:pt x="231271" y="194833"/>
                  </a:moveTo>
                  <a:lnTo>
                    <a:pt x="263057" y="194833"/>
                  </a:lnTo>
                  <a:lnTo>
                    <a:pt x="263057" y="226620"/>
                  </a:lnTo>
                  <a:lnTo>
                    <a:pt x="231271" y="226620"/>
                  </a:lnTo>
                  <a:lnTo>
                    <a:pt x="231271" y="194833"/>
                  </a:lnTo>
                  <a:close/>
                  <a:moveTo>
                    <a:pt x="185016" y="194833"/>
                  </a:moveTo>
                  <a:lnTo>
                    <a:pt x="216803" y="194833"/>
                  </a:lnTo>
                  <a:lnTo>
                    <a:pt x="216803" y="226620"/>
                  </a:lnTo>
                  <a:lnTo>
                    <a:pt x="185016" y="226620"/>
                  </a:lnTo>
                  <a:lnTo>
                    <a:pt x="185016" y="194833"/>
                  </a:lnTo>
                  <a:close/>
                  <a:moveTo>
                    <a:pt x="138762" y="194833"/>
                  </a:moveTo>
                  <a:lnTo>
                    <a:pt x="170549" y="194833"/>
                  </a:lnTo>
                  <a:lnTo>
                    <a:pt x="170549" y="226620"/>
                  </a:lnTo>
                  <a:lnTo>
                    <a:pt x="138762" y="226620"/>
                  </a:lnTo>
                  <a:lnTo>
                    <a:pt x="138762" y="194833"/>
                  </a:lnTo>
                  <a:close/>
                  <a:moveTo>
                    <a:pt x="92508" y="194833"/>
                  </a:moveTo>
                  <a:lnTo>
                    <a:pt x="124294" y="194833"/>
                  </a:lnTo>
                  <a:lnTo>
                    <a:pt x="124294" y="226620"/>
                  </a:lnTo>
                  <a:lnTo>
                    <a:pt x="92508" y="226620"/>
                  </a:lnTo>
                  <a:lnTo>
                    <a:pt x="92508" y="194833"/>
                  </a:lnTo>
                  <a:close/>
                  <a:moveTo>
                    <a:pt x="46254" y="194833"/>
                  </a:moveTo>
                  <a:lnTo>
                    <a:pt x="78040" y="194833"/>
                  </a:lnTo>
                  <a:lnTo>
                    <a:pt x="78040" y="226620"/>
                  </a:lnTo>
                  <a:lnTo>
                    <a:pt x="46254" y="226620"/>
                  </a:lnTo>
                  <a:lnTo>
                    <a:pt x="46254" y="194833"/>
                  </a:lnTo>
                  <a:close/>
                  <a:moveTo>
                    <a:pt x="0" y="194833"/>
                  </a:moveTo>
                  <a:lnTo>
                    <a:pt x="31787" y="194833"/>
                  </a:lnTo>
                  <a:lnTo>
                    <a:pt x="31787" y="226620"/>
                  </a:lnTo>
                  <a:lnTo>
                    <a:pt x="0" y="226620"/>
                  </a:lnTo>
                  <a:lnTo>
                    <a:pt x="0" y="194833"/>
                  </a:lnTo>
                  <a:close/>
                  <a:moveTo>
                    <a:pt x="416287" y="170479"/>
                  </a:moveTo>
                  <a:lnTo>
                    <a:pt x="448074" y="170479"/>
                  </a:lnTo>
                  <a:lnTo>
                    <a:pt x="448074" y="202266"/>
                  </a:lnTo>
                  <a:lnTo>
                    <a:pt x="416287" y="202266"/>
                  </a:lnTo>
                  <a:lnTo>
                    <a:pt x="416287" y="170479"/>
                  </a:lnTo>
                  <a:close/>
                  <a:moveTo>
                    <a:pt x="462542" y="146125"/>
                  </a:moveTo>
                  <a:lnTo>
                    <a:pt x="494328" y="146125"/>
                  </a:lnTo>
                  <a:lnTo>
                    <a:pt x="494328" y="177911"/>
                  </a:lnTo>
                  <a:lnTo>
                    <a:pt x="462542" y="177911"/>
                  </a:lnTo>
                  <a:lnTo>
                    <a:pt x="462542" y="146125"/>
                  </a:lnTo>
                  <a:close/>
                  <a:moveTo>
                    <a:pt x="370033" y="146125"/>
                  </a:moveTo>
                  <a:lnTo>
                    <a:pt x="401820" y="146125"/>
                  </a:lnTo>
                  <a:lnTo>
                    <a:pt x="401820" y="177911"/>
                  </a:lnTo>
                  <a:lnTo>
                    <a:pt x="370033" y="177911"/>
                  </a:lnTo>
                  <a:lnTo>
                    <a:pt x="370033" y="146125"/>
                  </a:lnTo>
                  <a:close/>
                  <a:moveTo>
                    <a:pt x="323779" y="146125"/>
                  </a:moveTo>
                  <a:lnTo>
                    <a:pt x="355565" y="146125"/>
                  </a:lnTo>
                  <a:lnTo>
                    <a:pt x="355565" y="177911"/>
                  </a:lnTo>
                  <a:lnTo>
                    <a:pt x="323779" y="177911"/>
                  </a:lnTo>
                  <a:lnTo>
                    <a:pt x="323779" y="146125"/>
                  </a:lnTo>
                  <a:close/>
                  <a:moveTo>
                    <a:pt x="277525" y="146125"/>
                  </a:moveTo>
                  <a:lnTo>
                    <a:pt x="309311" y="146125"/>
                  </a:lnTo>
                  <a:lnTo>
                    <a:pt x="309311" y="177911"/>
                  </a:lnTo>
                  <a:lnTo>
                    <a:pt x="277525" y="177911"/>
                  </a:lnTo>
                  <a:lnTo>
                    <a:pt x="277525" y="146125"/>
                  </a:lnTo>
                  <a:close/>
                  <a:moveTo>
                    <a:pt x="231271" y="146125"/>
                  </a:moveTo>
                  <a:lnTo>
                    <a:pt x="263057" y="146125"/>
                  </a:lnTo>
                  <a:lnTo>
                    <a:pt x="263057" y="177911"/>
                  </a:lnTo>
                  <a:lnTo>
                    <a:pt x="231271" y="177911"/>
                  </a:lnTo>
                  <a:lnTo>
                    <a:pt x="231271" y="146125"/>
                  </a:lnTo>
                  <a:close/>
                  <a:moveTo>
                    <a:pt x="185016" y="146125"/>
                  </a:moveTo>
                  <a:lnTo>
                    <a:pt x="216803" y="146125"/>
                  </a:lnTo>
                  <a:lnTo>
                    <a:pt x="216803" y="177911"/>
                  </a:lnTo>
                  <a:lnTo>
                    <a:pt x="185016" y="177911"/>
                  </a:lnTo>
                  <a:lnTo>
                    <a:pt x="185016" y="146125"/>
                  </a:lnTo>
                  <a:close/>
                  <a:moveTo>
                    <a:pt x="138762" y="146125"/>
                  </a:moveTo>
                  <a:lnTo>
                    <a:pt x="170549" y="146125"/>
                  </a:lnTo>
                  <a:lnTo>
                    <a:pt x="170549" y="177911"/>
                  </a:lnTo>
                  <a:lnTo>
                    <a:pt x="138762" y="177911"/>
                  </a:lnTo>
                  <a:lnTo>
                    <a:pt x="138762" y="146125"/>
                  </a:lnTo>
                  <a:close/>
                  <a:moveTo>
                    <a:pt x="92508" y="146125"/>
                  </a:moveTo>
                  <a:lnTo>
                    <a:pt x="124294" y="146125"/>
                  </a:lnTo>
                  <a:lnTo>
                    <a:pt x="124294" y="177911"/>
                  </a:lnTo>
                  <a:lnTo>
                    <a:pt x="92508" y="177911"/>
                  </a:lnTo>
                  <a:lnTo>
                    <a:pt x="92508" y="146125"/>
                  </a:lnTo>
                  <a:close/>
                  <a:moveTo>
                    <a:pt x="46254" y="146125"/>
                  </a:moveTo>
                  <a:lnTo>
                    <a:pt x="78040" y="146125"/>
                  </a:lnTo>
                  <a:lnTo>
                    <a:pt x="78040" y="177911"/>
                  </a:lnTo>
                  <a:lnTo>
                    <a:pt x="46254" y="177911"/>
                  </a:lnTo>
                  <a:lnTo>
                    <a:pt x="46254" y="146125"/>
                  </a:lnTo>
                  <a:close/>
                  <a:moveTo>
                    <a:pt x="0" y="146125"/>
                  </a:moveTo>
                  <a:lnTo>
                    <a:pt x="31787" y="146125"/>
                  </a:lnTo>
                  <a:lnTo>
                    <a:pt x="31787" y="177911"/>
                  </a:lnTo>
                  <a:lnTo>
                    <a:pt x="0" y="177911"/>
                  </a:lnTo>
                  <a:lnTo>
                    <a:pt x="0" y="146125"/>
                  </a:lnTo>
                  <a:close/>
                  <a:moveTo>
                    <a:pt x="416287" y="121771"/>
                  </a:moveTo>
                  <a:lnTo>
                    <a:pt x="448074" y="121771"/>
                  </a:lnTo>
                  <a:lnTo>
                    <a:pt x="448074" y="153557"/>
                  </a:lnTo>
                  <a:lnTo>
                    <a:pt x="416287" y="153557"/>
                  </a:lnTo>
                  <a:lnTo>
                    <a:pt x="416287" y="121771"/>
                  </a:lnTo>
                  <a:close/>
                  <a:moveTo>
                    <a:pt x="370033" y="97417"/>
                  </a:moveTo>
                  <a:lnTo>
                    <a:pt x="401820" y="97417"/>
                  </a:lnTo>
                  <a:lnTo>
                    <a:pt x="401820" y="129203"/>
                  </a:lnTo>
                  <a:lnTo>
                    <a:pt x="370033" y="129203"/>
                  </a:lnTo>
                  <a:lnTo>
                    <a:pt x="370033" y="97417"/>
                  </a:lnTo>
                  <a:close/>
                  <a:moveTo>
                    <a:pt x="323779" y="97417"/>
                  </a:moveTo>
                  <a:lnTo>
                    <a:pt x="355565" y="97417"/>
                  </a:lnTo>
                  <a:lnTo>
                    <a:pt x="355565" y="129203"/>
                  </a:lnTo>
                  <a:lnTo>
                    <a:pt x="323779" y="129203"/>
                  </a:lnTo>
                  <a:lnTo>
                    <a:pt x="323779" y="97417"/>
                  </a:lnTo>
                  <a:close/>
                  <a:moveTo>
                    <a:pt x="277525" y="97417"/>
                  </a:moveTo>
                  <a:lnTo>
                    <a:pt x="309311" y="97417"/>
                  </a:lnTo>
                  <a:lnTo>
                    <a:pt x="309311" y="129203"/>
                  </a:lnTo>
                  <a:lnTo>
                    <a:pt x="277525" y="129203"/>
                  </a:lnTo>
                  <a:lnTo>
                    <a:pt x="277525" y="97417"/>
                  </a:lnTo>
                  <a:close/>
                  <a:moveTo>
                    <a:pt x="231271" y="97417"/>
                  </a:moveTo>
                  <a:lnTo>
                    <a:pt x="263057" y="97417"/>
                  </a:lnTo>
                  <a:lnTo>
                    <a:pt x="263057" y="129203"/>
                  </a:lnTo>
                  <a:lnTo>
                    <a:pt x="231271" y="129203"/>
                  </a:lnTo>
                  <a:lnTo>
                    <a:pt x="231271" y="97417"/>
                  </a:lnTo>
                  <a:close/>
                  <a:moveTo>
                    <a:pt x="185016" y="97417"/>
                  </a:moveTo>
                  <a:lnTo>
                    <a:pt x="216803" y="97417"/>
                  </a:lnTo>
                  <a:lnTo>
                    <a:pt x="216803" y="129203"/>
                  </a:lnTo>
                  <a:lnTo>
                    <a:pt x="185016" y="129203"/>
                  </a:lnTo>
                  <a:lnTo>
                    <a:pt x="185016" y="97417"/>
                  </a:lnTo>
                  <a:close/>
                  <a:moveTo>
                    <a:pt x="138762" y="97417"/>
                  </a:moveTo>
                  <a:lnTo>
                    <a:pt x="170549" y="97417"/>
                  </a:lnTo>
                  <a:lnTo>
                    <a:pt x="170549" y="129203"/>
                  </a:lnTo>
                  <a:lnTo>
                    <a:pt x="138762" y="129203"/>
                  </a:lnTo>
                  <a:lnTo>
                    <a:pt x="138762" y="97417"/>
                  </a:lnTo>
                  <a:close/>
                  <a:moveTo>
                    <a:pt x="92508" y="97417"/>
                  </a:moveTo>
                  <a:lnTo>
                    <a:pt x="124294" y="97417"/>
                  </a:lnTo>
                  <a:lnTo>
                    <a:pt x="124294" y="129203"/>
                  </a:lnTo>
                  <a:lnTo>
                    <a:pt x="92508" y="129203"/>
                  </a:lnTo>
                  <a:lnTo>
                    <a:pt x="92508" y="97417"/>
                  </a:lnTo>
                  <a:close/>
                  <a:moveTo>
                    <a:pt x="46254" y="97417"/>
                  </a:moveTo>
                  <a:lnTo>
                    <a:pt x="78040" y="97417"/>
                  </a:lnTo>
                  <a:lnTo>
                    <a:pt x="78040" y="129203"/>
                  </a:lnTo>
                  <a:lnTo>
                    <a:pt x="46254" y="129203"/>
                  </a:lnTo>
                  <a:lnTo>
                    <a:pt x="46254" y="97417"/>
                  </a:lnTo>
                  <a:close/>
                  <a:moveTo>
                    <a:pt x="0" y="97417"/>
                  </a:moveTo>
                  <a:lnTo>
                    <a:pt x="31787" y="97417"/>
                  </a:lnTo>
                  <a:lnTo>
                    <a:pt x="31787" y="129203"/>
                  </a:lnTo>
                  <a:lnTo>
                    <a:pt x="0" y="129203"/>
                  </a:lnTo>
                  <a:lnTo>
                    <a:pt x="0" y="97417"/>
                  </a:lnTo>
                  <a:close/>
                  <a:moveTo>
                    <a:pt x="323779" y="48708"/>
                  </a:moveTo>
                  <a:lnTo>
                    <a:pt x="355565" y="48708"/>
                  </a:lnTo>
                  <a:lnTo>
                    <a:pt x="355565" y="80495"/>
                  </a:lnTo>
                  <a:lnTo>
                    <a:pt x="323779" y="80495"/>
                  </a:lnTo>
                  <a:lnTo>
                    <a:pt x="323779" y="48708"/>
                  </a:lnTo>
                  <a:close/>
                  <a:moveTo>
                    <a:pt x="277525" y="48708"/>
                  </a:moveTo>
                  <a:lnTo>
                    <a:pt x="309311" y="48708"/>
                  </a:lnTo>
                  <a:lnTo>
                    <a:pt x="309311" y="80495"/>
                  </a:lnTo>
                  <a:lnTo>
                    <a:pt x="277525" y="80495"/>
                  </a:lnTo>
                  <a:lnTo>
                    <a:pt x="277525" y="48708"/>
                  </a:lnTo>
                  <a:close/>
                  <a:moveTo>
                    <a:pt x="277525" y="0"/>
                  </a:moveTo>
                  <a:lnTo>
                    <a:pt x="309311" y="0"/>
                  </a:lnTo>
                  <a:lnTo>
                    <a:pt x="309311" y="31787"/>
                  </a:lnTo>
                  <a:lnTo>
                    <a:pt x="277525" y="31787"/>
                  </a:lnTo>
                  <a:lnTo>
                    <a:pt x="277525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9" name="虚箭头 465"/>
            <p:cNvSpPr>
              <a:spLocks noChangeArrowheads="1"/>
            </p:cNvSpPr>
            <p:nvPr/>
          </p:nvSpPr>
          <p:spPr bwMode="auto">
            <a:xfrm rot="1980000">
              <a:off x="3706813" y="3644900"/>
              <a:ext cx="1008062" cy="215900"/>
            </a:xfrm>
            <a:custGeom>
              <a:avLst/>
              <a:gdLst>
                <a:gd name="T0" fmla="*/ 10908263 w 494328"/>
                <a:gd name="T1" fmla="*/ 42550 h 324036"/>
                <a:gd name="T2" fmla="*/ 11418495 w 494328"/>
                <a:gd name="T3" fmla="*/ 31979 h 324036"/>
                <a:gd name="T4" fmla="*/ 11418495 w 494328"/>
                <a:gd name="T5" fmla="*/ 36154 h 324036"/>
                <a:gd name="T6" fmla="*/ 10908263 w 494328"/>
                <a:gd name="T7" fmla="*/ 31979 h 324036"/>
                <a:gd name="T8" fmla="*/ 9787283 w 494328"/>
                <a:gd name="T9" fmla="*/ 31979 h 324036"/>
                <a:gd name="T10" fmla="*/ 14170707 w 494328"/>
                <a:gd name="T11" fmla="*/ 29758 h 324036"/>
                <a:gd name="T12" fmla="*/ 11418495 w 494328"/>
                <a:gd name="T13" fmla="*/ 25583 h 324036"/>
                <a:gd name="T14" fmla="*/ 11418495 w 494328"/>
                <a:gd name="T15" fmla="*/ 29758 h 324036"/>
                <a:gd name="T16" fmla="*/ 10908263 w 494328"/>
                <a:gd name="T17" fmla="*/ 25583 h 324036"/>
                <a:gd name="T18" fmla="*/ 9787283 w 494328"/>
                <a:gd name="T19" fmla="*/ 25583 h 324036"/>
                <a:gd name="T20" fmla="*/ 9277051 w 494328"/>
                <a:gd name="T21" fmla="*/ 29758 h 324036"/>
                <a:gd name="T22" fmla="*/ 6524834 w 494328"/>
                <a:gd name="T23" fmla="*/ 25583 h 324036"/>
                <a:gd name="T24" fmla="*/ 6524834 w 494328"/>
                <a:gd name="T25" fmla="*/ 29758 h 324036"/>
                <a:gd name="T26" fmla="*/ 6014628 w 494328"/>
                <a:gd name="T27" fmla="*/ 25583 h 324036"/>
                <a:gd name="T28" fmla="*/ 4893618 w 494328"/>
                <a:gd name="T29" fmla="*/ 25583 h 324036"/>
                <a:gd name="T30" fmla="*/ 4383380 w 494328"/>
                <a:gd name="T31" fmla="*/ 29758 h 324036"/>
                <a:gd name="T32" fmla="*/ 1631212 w 494328"/>
                <a:gd name="T33" fmla="*/ 25583 h 324036"/>
                <a:gd name="T34" fmla="*/ 1631212 w 494328"/>
                <a:gd name="T35" fmla="*/ 29758 h 324036"/>
                <a:gd name="T36" fmla="*/ 1121012 w 494328"/>
                <a:gd name="T37" fmla="*/ 25583 h 324036"/>
                <a:gd name="T38" fmla="*/ 0 w 494328"/>
                <a:gd name="T39" fmla="*/ 25583 h 324036"/>
                <a:gd name="T40" fmla="*/ 15801920 w 494328"/>
                <a:gd name="T41" fmla="*/ 26559 h 324036"/>
                <a:gd name="T42" fmla="*/ 16312150 w 494328"/>
                <a:gd name="T43" fmla="*/ 19188 h 324036"/>
                <a:gd name="T44" fmla="*/ 16312150 w 494328"/>
                <a:gd name="T45" fmla="*/ 23362 h 324036"/>
                <a:gd name="T46" fmla="*/ 14170707 w 494328"/>
                <a:gd name="T47" fmla="*/ 19188 h 324036"/>
                <a:gd name="T48" fmla="*/ 13049711 w 494328"/>
                <a:gd name="T49" fmla="*/ 19188 h 324036"/>
                <a:gd name="T50" fmla="*/ 12539479 w 494328"/>
                <a:gd name="T51" fmla="*/ 23362 h 324036"/>
                <a:gd name="T52" fmla="*/ 9787283 w 494328"/>
                <a:gd name="T53" fmla="*/ 19188 h 324036"/>
                <a:gd name="T54" fmla="*/ 9787283 w 494328"/>
                <a:gd name="T55" fmla="*/ 23362 h 324036"/>
                <a:gd name="T56" fmla="*/ 9277051 w 494328"/>
                <a:gd name="T57" fmla="*/ 19188 h 324036"/>
                <a:gd name="T58" fmla="*/ 8156079 w 494328"/>
                <a:gd name="T59" fmla="*/ 19188 h 324036"/>
                <a:gd name="T60" fmla="*/ 7645841 w 494328"/>
                <a:gd name="T61" fmla="*/ 23362 h 324036"/>
                <a:gd name="T62" fmla="*/ 4893618 w 494328"/>
                <a:gd name="T63" fmla="*/ 19188 h 324036"/>
                <a:gd name="T64" fmla="*/ 4893618 w 494328"/>
                <a:gd name="T65" fmla="*/ 23362 h 324036"/>
                <a:gd name="T66" fmla="*/ 4383380 w 494328"/>
                <a:gd name="T67" fmla="*/ 19188 h 324036"/>
                <a:gd name="T68" fmla="*/ 3262424 w 494328"/>
                <a:gd name="T69" fmla="*/ 19188 h 324036"/>
                <a:gd name="T70" fmla="*/ 2752192 w 494328"/>
                <a:gd name="T71" fmla="*/ 23362 h 324036"/>
                <a:gd name="T72" fmla="*/ 0 w 494328"/>
                <a:gd name="T73" fmla="*/ 19188 h 324036"/>
                <a:gd name="T74" fmla="*/ 0 w 494328"/>
                <a:gd name="T75" fmla="*/ 23362 h 324036"/>
                <a:gd name="T76" fmla="*/ 15801920 w 494328"/>
                <a:gd name="T77" fmla="*/ 15989 h 324036"/>
                <a:gd name="T78" fmla="*/ 14680905 w 494328"/>
                <a:gd name="T79" fmla="*/ 15989 h 324036"/>
                <a:gd name="T80" fmla="*/ 14170707 w 494328"/>
                <a:gd name="T81" fmla="*/ 16966 h 324036"/>
                <a:gd name="T82" fmla="*/ 11418495 w 494328"/>
                <a:gd name="T83" fmla="*/ 12791 h 324036"/>
                <a:gd name="T84" fmla="*/ 11418495 w 494328"/>
                <a:gd name="T85" fmla="*/ 16966 h 324036"/>
                <a:gd name="T86" fmla="*/ 10908263 w 494328"/>
                <a:gd name="T87" fmla="*/ 12791 h 324036"/>
                <a:gd name="T88" fmla="*/ 9787283 w 494328"/>
                <a:gd name="T89" fmla="*/ 12791 h 324036"/>
                <a:gd name="T90" fmla="*/ 9277051 w 494328"/>
                <a:gd name="T91" fmla="*/ 16966 h 324036"/>
                <a:gd name="T92" fmla="*/ 6524834 w 494328"/>
                <a:gd name="T93" fmla="*/ 12791 h 324036"/>
                <a:gd name="T94" fmla="*/ 6524834 w 494328"/>
                <a:gd name="T95" fmla="*/ 16966 h 324036"/>
                <a:gd name="T96" fmla="*/ 6014628 w 494328"/>
                <a:gd name="T97" fmla="*/ 12791 h 324036"/>
                <a:gd name="T98" fmla="*/ 4893618 w 494328"/>
                <a:gd name="T99" fmla="*/ 12791 h 324036"/>
                <a:gd name="T100" fmla="*/ 4383380 w 494328"/>
                <a:gd name="T101" fmla="*/ 16966 h 324036"/>
                <a:gd name="T102" fmla="*/ 1631212 w 494328"/>
                <a:gd name="T103" fmla="*/ 12791 h 324036"/>
                <a:gd name="T104" fmla="*/ 1631212 w 494328"/>
                <a:gd name="T105" fmla="*/ 16966 h 324036"/>
                <a:gd name="T106" fmla="*/ 1121012 w 494328"/>
                <a:gd name="T107" fmla="*/ 12791 h 324036"/>
                <a:gd name="T108" fmla="*/ 0 w 494328"/>
                <a:gd name="T109" fmla="*/ 12791 h 324036"/>
                <a:gd name="T110" fmla="*/ 12539479 w 494328"/>
                <a:gd name="T111" fmla="*/ 10570 h 324036"/>
                <a:gd name="T112" fmla="*/ 9787283 w 494328"/>
                <a:gd name="T113" fmla="*/ 6396 h 324036"/>
                <a:gd name="T114" fmla="*/ 9787283 w 494328"/>
                <a:gd name="T115" fmla="*/ 10570 h 324036"/>
                <a:gd name="T116" fmla="*/ 10908263 w 494328"/>
                <a:gd name="T117" fmla="*/ 0 h 324036"/>
                <a:gd name="T118" fmla="*/ 9787283 w 494328"/>
                <a:gd name="T119" fmla="*/ 0 h 3240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94328" h="324036">
                  <a:moveTo>
                    <a:pt x="277525" y="292250"/>
                  </a:moveTo>
                  <a:lnTo>
                    <a:pt x="309311" y="292250"/>
                  </a:lnTo>
                  <a:lnTo>
                    <a:pt x="309311" y="324036"/>
                  </a:lnTo>
                  <a:lnTo>
                    <a:pt x="277525" y="324036"/>
                  </a:lnTo>
                  <a:lnTo>
                    <a:pt x="277525" y="292250"/>
                  </a:lnTo>
                  <a:close/>
                  <a:moveTo>
                    <a:pt x="323779" y="243541"/>
                  </a:moveTo>
                  <a:lnTo>
                    <a:pt x="355565" y="243541"/>
                  </a:lnTo>
                  <a:lnTo>
                    <a:pt x="355565" y="275328"/>
                  </a:lnTo>
                  <a:lnTo>
                    <a:pt x="323779" y="275328"/>
                  </a:lnTo>
                  <a:lnTo>
                    <a:pt x="323779" y="243541"/>
                  </a:lnTo>
                  <a:close/>
                  <a:moveTo>
                    <a:pt x="277525" y="243541"/>
                  </a:moveTo>
                  <a:lnTo>
                    <a:pt x="309311" y="243541"/>
                  </a:lnTo>
                  <a:lnTo>
                    <a:pt x="309311" y="275328"/>
                  </a:lnTo>
                  <a:lnTo>
                    <a:pt x="277525" y="275328"/>
                  </a:lnTo>
                  <a:lnTo>
                    <a:pt x="277525" y="243541"/>
                  </a:lnTo>
                  <a:close/>
                  <a:moveTo>
                    <a:pt x="370033" y="194833"/>
                  </a:moveTo>
                  <a:lnTo>
                    <a:pt x="401820" y="194833"/>
                  </a:lnTo>
                  <a:lnTo>
                    <a:pt x="401820" y="226620"/>
                  </a:lnTo>
                  <a:lnTo>
                    <a:pt x="370033" y="226620"/>
                  </a:lnTo>
                  <a:lnTo>
                    <a:pt x="370033" y="194833"/>
                  </a:lnTo>
                  <a:close/>
                  <a:moveTo>
                    <a:pt x="323779" y="194833"/>
                  </a:moveTo>
                  <a:lnTo>
                    <a:pt x="355565" y="194833"/>
                  </a:lnTo>
                  <a:lnTo>
                    <a:pt x="355565" y="226620"/>
                  </a:lnTo>
                  <a:lnTo>
                    <a:pt x="323779" y="226620"/>
                  </a:lnTo>
                  <a:lnTo>
                    <a:pt x="323779" y="194833"/>
                  </a:lnTo>
                  <a:close/>
                  <a:moveTo>
                    <a:pt x="277525" y="194833"/>
                  </a:moveTo>
                  <a:lnTo>
                    <a:pt x="309311" y="194833"/>
                  </a:lnTo>
                  <a:lnTo>
                    <a:pt x="309311" y="226620"/>
                  </a:lnTo>
                  <a:lnTo>
                    <a:pt x="277525" y="226620"/>
                  </a:lnTo>
                  <a:lnTo>
                    <a:pt x="277525" y="194833"/>
                  </a:lnTo>
                  <a:close/>
                  <a:moveTo>
                    <a:pt x="231271" y="194833"/>
                  </a:moveTo>
                  <a:lnTo>
                    <a:pt x="263057" y="194833"/>
                  </a:lnTo>
                  <a:lnTo>
                    <a:pt x="263057" y="226620"/>
                  </a:lnTo>
                  <a:lnTo>
                    <a:pt x="231271" y="226620"/>
                  </a:lnTo>
                  <a:lnTo>
                    <a:pt x="231271" y="194833"/>
                  </a:lnTo>
                  <a:close/>
                  <a:moveTo>
                    <a:pt x="185016" y="194833"/>
                  </a:moveTo>
                  <a:lnTo>
                    <a:pt x="216803" y="194833"/>
                  </a:lnTo>
                  <a:lnTo>
                    <a:pt x="216803" y="226620"/>
                  </a:lnTo>
                  <a:lnTo>
                    <a:pt x="185016" y="226620"/>
                  </a:lnTo>
                  <a:lnTo>
                    <a:pt x="185016" y="194833"/>
                  </a:lnTo>
                  <a:close/>
                  <a:moveTo>
                    <a:pt x="138762" y="194833"/>
                  </a:moveTo>
                  <a:lnTo>
                    <a:pt x="170549" y="194833"/>
                  </a:lnTo>
                  <a:lnTo>
                    <a:pt x="170549" y="226620"/>
                  </a:lnTo>
                  <a:lnTo>
                    <a:pt x="138762" y="226620"/>
                  </a:lnTo>
                  <a:lnTo>
                    <a:pt x="138762" y="194833"/>
                  </a:lnTo>
                  <a:close/>
                  <a:moveTo>
                    <a:pt x="92508" y="194833"/>
                  </a:moveTo>
                  <a:lnTo>
                    <a:pt x="124294" y="194833"/>
                  </a:lnTo>
                  <a:lnTo>
                    <a:pt x="124294" y="226620"/>
                  </a:lnTo>
                  <a:lnTo>
                    <a:pt x="92508" y="226620"/>
                  </a:lnTo>
                  <a:lnTo>
                    <a:pt x="92508" y="194833"/>
                  </a:lnTo>
                  <a:close/>
                  <a:moveTo>
                    <a:pt x="46254" y="194833"/>
                  </a:moveTo>
                  <a:lnTo>
                    <a:pt x="78040" y="194833"/>
                  </a:lnTo>
                  <a:lnTo>
                    <a:pt x="78040" y="226620"/>
                  </a:lnTo>
                  <a:lnTo>
                    <a:pt x="46254" y="226620"/>
                  </a:lnTo>
                  <a:lnTo>
                    <a:pt x="46254" y="194833"/>
                  </a:lnTo>
                  <a:close/>
                  <a:moveTo>
                    <a:pt x="0" y="194833"/>
                  </a:moveTo>
                  <a:lnTo>
                    <a:pt x="31787" y="194833"/>
                  </a:lnTo>
                  <a:lnTo>
                    <a:pt x="31787" y="226620"/>
                  </a:lnTo>
                  <a:lnTo>
                    <a:pt x="0" y="226620"/>
                  </a:lnTo>
                  <a:lnTo>
                    <a:pt x="0" y="194833"/>
                  </a:lnTo>
                  <a:close/>
                  <a:moveTo>
                    <a:pt x="416287" y="170479"/>
                  </a:moveTo>
                  <a:lnTo>
                    <a:pt x="448074" y="170479"/>
                  </a:lnTo>
                  <a:lnTo>
                    <a:pt x="448074" y="202266"/>
                  </a:lnTo>
                  <a:lnTo>
                    <a:pt x="416287" y="202266"/>
                  </a:lnTo>
                  <a:lnTo>
                    <a:pt x="416287" y="170479"/>
                  </a:lnTo>
                  <a:close/>
                  <a:moveTo>
                    <a:pt x="462542" y="146125"/>
                  </a:moveTo>
                  <a:lnTo>
                    <a:pt x="494328" y="146125"/>
                  </a:lnTo>
                  <a:lnTo>
                    <a:pt x="494328" y="177911"/>
                  </a:lnTo>
                  <a:lnTo>
                    <a:pt x="462542" y="177911"/>
                  </a:lnTo>
                  <a:lnTo>
                    <a:pt x="462542" y="146125"/>
                  </a:lnTo>
                  <a:close/>
                  <a:moveTo>
                    <a:pt x="370033" y="146125"/>
                  </a:moveTo>
                  <a:lnTo>
                    <a:pt x="401820" y="146125"/>
                  </a:lnTo>
                  <a:lnTo>
                    <a:pt x="401820" y="177911"/>
                  </a:lnTo>
                  <a:lnTo>
                    <a:pt x="370033" y="177911"/>
                  </a:lnTo>
                  <a:lnTo>
                    <a:pt x="370033" y="146125"/>
                  </a:lnTo>
                  <a:close/>
                  <a:moveTo>
                    <a:pt x="323779" y="146125"/>
                  </a:moveTo>
                  <a:lnTo>
                    <a:pt x="355565" y="146125"/>
                  </a:lnTo>
                  <a:lnTo>
                    <a:pt x="355565" y="177911"/>
                  </a:lnTo>
                  <a:lnTo>
                    <a:pt x="323779" y="177911"/>
                  </a:lnTo>
                  <a:lnTo>
                    <a:pt x="323779" y="146125"/>
                  </a:lnTo>
                  <a:close/>
                  <a:moveTo>
                    <a:pt x="277525" y="146125"/>
                  </a:moveTo>
                  <a:lnTo>
                    <a:pt x="309311" y="146125"/>
                  </a:lnTo>
                  <a:lnTo>
                    <a:pt x="309311" y="177911"/>
                  </a:lnTo>
                  <a:lnTo>
                    <a:pt x="277525" y="177911"/>
                  </a:lnTo>
                  <a:lnTo>
                    <a:pt x="277525" y="146125"/>
                  </a:lnTo>
                  <a:close/>
                  <a:moveTo>
                    <a:pt x="231271" y="146125"/>
                  </a:moveTo>
                  <a:lnTo>
                    <a:pt x="263057" y="146125"/>
                  </a:lnTo>
                  <a:lnTo>
                    <a:pt x="263057" y="177911"/>
                  </a:lnTo>
                  <a:lnTo>
                    <a:pt x="231271" y="177911"/>
                  </a:lnTo>
                  <a:lnTo>
                    <a:pt x="231271" y="146125"/>
                  </a:lnTo>
                  <a:close/>
                  <a:moveTo>
                    <a:pt x="185016" y="146125"/>
                  </a:moveTo>
                  <a:lnTo>
                    <a:pt x="216803" y="146125"/>
                  </a:lnTo>
                  <a:lnTo>
                    <a:pt x="216803" y="177911"/>
                  </a:lnTo>
                  <a:lnTo>
                    <a:pt x="185016" y="177911"/>
                  </a:lnTo>
                  <a:lnTo>
                    <a:pt x="185016" y="146125"/>
                  </a:lnTo>
                  <a:close/>
                  <a:moveTo>
                    <a:pt x="138762" y="146125"/>
                  </a:moveTo>
                  <a:lnTo>
                    <a:pt x="170549" y="146125"/>
                  </a:lnTo>
                  <a:lnTo>
                    <a:pt x="170549" y="177911"/>
                  </a:lnTo>
                  <a:lnTo>
                    <a:pt x="138762" y="177911"/>
                  </a:lnTo>
                  <a:lnTo>
                    <a:pt x="138762" y="146125"/>
                  </a:lnTo>
                  <a:close/>
                  <a:moveTo>
                    <a:pt x="92508" y="146125"/>
                  </a:moveTo>
                  <a:lnTo>
                    <a:pt x="124294" y="146125"/>
                  </a:lnTo>
                  <a:lnTo>
                    <a:pt x="124294" y="177911"/>
                  </a:lnTo>
                  <a:lnTo>
                    <a:pt x="92508" y="177911"/>
                  </a:lnTo>
                  <a:lnTo>
                    <a:pt x="92508" y="146125"/>
                  </a:lnTo>
                  <a:close/>
                  <a:moveTo>
                    <a:pt x="46254" y="146125"/>
                  </a:moveTo>
                  <a:lnTo>
                    <a:pt x="78040" y="146125"/>
                  </a:lnTo>
                  <a:lnTo>
                    <a:pt x="78040" y="177911"/>
                  </a:lnTo>
                  <a:lnTo>
                    <a:pt x="46254" y="177911"/>
                  </a:lnTo>
                  <a:lnTo>
                    <a:pt x="46254" y="146125"/>
                  </a:lnTo>
                  <a:close/>
                  <a:moveTo>
                    <a:pt x="0" y="146125"/>
                  </a:moveTo>
                  <a:lnTo>
                    <a:pt x="31787" y="146125"/>
                  </a:lnTo>
                  <a:lnTo>
                    <a:pt x="31787" y="177911"/>
                  </a:lnTo>
                  <a:lnTo>
                    <a:pt x="0" y="177911"/>
                  </a:lnTo>
                  <a:lnTo>
                    <a:pt x="0" y="146125"/>
                  </a:lnTo>
                  <a:close/>
                  <a:moveTo>
                    <a:pt x="416287" y="121771"/>
                  </a:moveTo>
                  <a:lnTo>
                    <a:pt x="448074" y="121771"/>
                  </a:lnTo>
                  <a:lnTo>
                    <a:pt x="448074" y="153557"/>
                  </a:lnTo>
                  <a:lnTo>
                    <a:pt x="416287" y="153557"/>
                  </a:lnTo>
                  <a:lnTo>
                    <a:pt x="416287" y="121771"/>
                  </a:lnTo>
                  <a:close/>
                  <a:moveTo>
                    <a:pt x="370033" y="97417"/>
                  </a:moveTo>
                  <a:lnTo>
                    <a:pt x="401820" y="97417"/>
                  </a:lnTo>
                  <a:lnTo>
                    <a:pt x="401820" y="129203"/>
                  </a:lnTo>
                  <a:lnTo>
                    <a:pt x="370033" y="129203"/>
                  </a:lnTo>
                  <a:lnTo>
                    <a:pt x="370033" y="97417"/>
                  </a:lnTo>
                  <a:close/>
                  <a:moveTo>
                    <a:pt x="323779" y="97417"/>
                  </a:moveTo>
                  <a:lnTo>
                    <a:pt x="355565" y="97417"/>
                  </a:lnTo>
                  <a:lnTo>
                    <a:pt x="355565" y="129203"/>
                  </a:lnTo>
                  <a:lnTo>
                    <a:pt x="323779" y="129203"/>
                  </a:lnTo>
                  <a:lnTo>
                    <a:pt x="323779" y="97417"/>
                  </a:lnTo>
                  <a:close/>
                  <a:moveTo>
                    <a:pt x="277525" y="97417"/>
                  </a:moveTo>
                  <a:lnTo>
                    <a:pt x="309311" y="97417"/>
                  </a:lnTo>
                  <a:lnTo>
                    <a:pt x="309311" y="129203"/>
                  </a:lnTo>
                  <a:lnTo>
                    <a:pt x="277525" y="129203"/>
                  </a:lnTo>
                  <a:lnTo>
                    <a:pt x="277525" y="97417"/>
                  </a:lnTo>
                  <a:close/>
                  <a:moveTo>
                    <a:pt x="231271" y="97417"/>
                  </a:moveTo>
                  <a:lnTo>
                    <a:pt x="263057" y="97417"/>
                  </a:lnTo>
                  <a:lnTo>
                    <a:pt x="263057" y="129203"/>
                  </a:lnTo>
                  <a:lnTo>
                    <a:pt x="231271" y="129203"/>
                  </a:lnTo>
                  <a:lnTo>
                    <a:pt x="231271" y="97417"/>
                  </a:lnTo>
                  <a:close/>
                  <a:moveTo>
                    <a:pt x="185016" y="97417"/>
                  </a:moveTo>
                  <a:lnTo>
                    <a:pt x="216803" y="97417"/>
                  </a:lnTo>
                  <a:lnTo>
                    <a:pt x="216803" y="129203"/>
                  </a:lnTo>
                  <a:lnTo>
                    <a:pt x="185016" y="129203"/>
                  </a:lnTo>
                  <a:lnTo>
                    <a:pt x="185016" y="97417"/>
                  </a:lnTo>
                  <a:close/>
                  <a:moveTo>
                    <a:pt x="138762" y="97417"/>
                  </a:moveTo>
                  <a:lnTo>
                    <a:pt x="170549" y="97417"/>
                  </a:lnTo>
                  <a:lnTo>
                    <a:pt x="170549" y="129203"/>
                  </a:lnTo>
                  <a:lnTo>
                    <a:pt x="138762" y="129203"/>
                  </a:lnTo>
                  <a:lnTo>
                    <a:pt x="138762" y="97417"/>
                  </a:lnTo>
                  <a:close/>
                  <a:moveTo>
                    <a:pt x="92508" y="97417"/>
                  </a:moveTo>
                  <a:lnTo>
                    <a:pt x="124294" y="97417"/>
                  </a:lnTo>
                  <a:lnTo>
                    <a:pt x="124294" y="129203"/>
                  </a:lnTo>
                  <a:lnTo>
                    <a:pt x="92508" y="129203"/>
                  </a:lnTo>
                  <a:lnTo>
                    <a:pt x="92508" y="97417"/>
                  </a:lnTo>
                  <a:close/>
                  <a:moveTo>
                    <a:pt x="46254" y="97417"/>
                  </a:moveTo>
                  <a:lnTo>
                    <a:pt x="78040" y="97417"/>
                  </a:lnTo>
                  <a:lnTo>
                    <a:pt x="78040" y="129203"/>
                  </a:lnTo>
                  <a:lnTo>
                    <a:pt x="46254" y="129203"/>
                  </a:lnTo>
                  <a:lnTo>
                    <a:pt x="46254" y="97417"/>
                  </a:lnTo>
                  <a:close/>
                  <a:moveTo>
                    <a:pt x="0" y="97417"/>
                  </a:moveTo>
                  <a:lnTo>
                    <a:pt x="31787" y="97417"/>
                  </a:lnTo>
                  <a:lnTo>
                    <a:pt x="31787" y="129203"/>
                  </a:lnTo>
                  <a:lnTo>
                    <a:pt x="0" y="129203"/>
                  </a:lnTo>
                  <a:lnTo>
                    <a:pt x="0" y="97417"/>
                  </a:lnTo>
                  <a:close/>
                  <a:moveTo>
                    <a:pt x="323779" y="48708"/>
                  </a:moveTo>
                  <a:lnTo>
                    <a:pt x="355565" y="48708"/>
                  </a:lnTo>
                  <a:lnTo>
                    <a:pt x="355565" y="80495"/>
                  </a:lnTo>
                  <a:lnTo>
                    <a:pt x="323779" y="80495"/>
                  </a:lnTo>
                  <a:lnTo>
                    <a:pt x="323779" y="48708"/>
                  </a:lnTo>
                  <a:close/>
                  <a:moveTo>
                    <a:pt x="277525" y="48708"/>
                  </a:moveTo>
                  <a:lnTo>
                    <a:pt x="309311" y="48708"/>
                  </a:lnTo>
                  <a:lnTo>
                    <a:pt x="309311" y="80495"/>
                  </a:lnTo>
                  <a:lnTo>
                    <a:pt x="277525" y="80495"/>
                  </a:lnTo>
                  <a:lnTo>
                    <a:pt x="277525" y="48708"/>
                  </a:lnTo>
                  <a:close/>
                  <a:moveTo>
                    <a:pt x="277525" y="0"/>
                  </a:moveTo>
                  <a:lnTo>
                    <a:pt x="309311" y="0"/>
                  </a:lnTo>
                  <a:lnTo>
                    <a:pt x="309311" y="31787"/>
                  </a:lnTo>
                  <a:lnTo>
                    <a:pt x="277525" y="31787"/>
                  </a:lnTo>
                  <a:lnTo>
                    <a:pt x="277525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0" name="文本框 13377"/>
            <p:cNvSpPr txBox="1">
              <a:spLocks noChangeArrowheads="1"/>
            </p:cNvSpPr>
            <p:nvPr/>
          </p:nvSpPr>
          <p:spPr bwMode="auto">
            <a:xfrm>
              <a:off x="3297238" y="2860675"/>
              <a:ext cx="523875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400" b="1">
                  <a:solidFill>
                    <a:srgbClr val="FF3300"/>
                  </a:solidFill>
                </a:rPr>
                <a:t>?</a:t>
              </a:r>
              <a:endParaRPr lang="zh-CN" altLang="en-US" sz="4400" b="1">
                <a:solidFill>
                  <a:srgbClr val="FF3300"/>
                </a:solidFill>
              </a:endParaRPr>
            </a:p>
          </p:txBody>
        </p:sp>
      </p:grpSp>
      <p:grpSp>
        <p:nvGrpSpPr>
          <p:cNvPr id="10245" name="组合 1"/>
          <p:cNvGrpSpPr/>
          <p:nvPr/>
        </p:nvGrpSpPr>
        <p:grpSpPr bwMode="auto">
          <a:xfrm>
            <a:off x="5148263" y="1123950"/>
            <a:ext cx="2808287" cy="1882775"/>
            <a:chOff x="5148263" y="1123950"/>
            <a:chExt cx="2808287" cy="1882294"/>
          </a:xfrm>
        </p:grpSpPr>
        <p:sp>
          <p:nvSpPr>
            <p:cNvPr id="10246" name="文本框 13354"/>
            <p:cNvSpPr txBox="1">
              <a:spLocks noChangeArrowheads="1"/>
            </p:cNvSpPr>
            <p:nvPr/>
          </p:nvSpPr>
          <p:spPr bwMode="auto">
            <a:xfrm>
              <a:off x="5292080" y="2636912"/>
              <a:ext cx="249299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hlink"/>
                  </a:solidFill>
                </a:rPr>
                <a:t>高度多样化的形态变异</a:t>
              </a:r>
              <a:endParaRPr lang="zh-CN" altLang="en-US" b="1">
                <a:solidFill>
                  <a:schemeClr val="hlink"/>
                </a:solidFill>
              </a:endParaRPr>
            </a:p>
          </p:txBody>
        </p:sp>
        <p:pic>
          <p:nvPicPr>
            <p:cNvPr id="10247" name="图片 1337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263" y="1123950"/>
              <a:ext cx="2808287" cy="1352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24"/>
          <p:cNvGrpSpPr/>
          <p:nvPr/>
        </p:nvGrpSpPr>
        <p:grpSpPr bwMode="auto">
          <a:xfrm>
            <a:off x="4140200" y="527050"/>
            <a:ext cx="4752975" cy="6227763"/>
            <a:chOff x="2339752" y="188640"/>
            <a:chExt cx="4752528" cy="6566891"/>
          </a:xfrm>
        </p:grpSpPr>
        <p:pic>
          <p:nvPicPr>
            <p:cNvPr id="2048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9752" y="499817"/>
              <a:ext cx="4752528" cy="62415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7" name="直接连接符 6"/>
            <p:cNvCxnSpPr/>
            <p:nvPr/>
          </p:nvCxnSpPr>
          <p:spPr>
            <a:xfrm>
              <a:off x="3588998" y="247229"/>
              <a:ext cx="0" cy="649491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35083" y="188640"/>
              <a:ext cx="0" cy="655349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7058946" y="242206"/>
              <a:ext cx="0" cy="649993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90" name="TextBox 1"/>
            <p:cNvSpPr txBox="1">
              <a:spLocks noChangeArrowheads="1"/>
            </p:cNvSpPr>
            <p:nvPr/>
          </p:nvSpPr>
          <p:spPr bwMode="auto">
            <a:xfrm>
              <a:off x="4068167" y="188640"/>
              <a:ext cx="847725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i="1"/>
                <a:t>B. rapa</a:t>
              </a:r>
              <a:endParaRPr lang="zh-CN" altLang="en-US" sz="1600" i="1"/>
            </a:p>
          </p:txBody>
        </p:sp>
        <p:sp>
          <p:nvSpPr>
            <p:cNvPr id="20491" name="TextBox 11"/>
            <p:cNvSpPr txBox="1">
              <a:spLocks noChangeArrowheads="1"/>
            </p:cNvSpPr>
            <p:nvPr/>
          </p:nvSpPr>
          <p:spPr bwMode="auto">
            <a:xfrm>
              <a:off x="5583461" y="188640"/>
              <a:ext cx="1220787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i="1"/>
                <a:t>B. oleracea</a:t>
              </a:r>
              <a:endParaRPr lang="zh-CN" altLang="en-US" sz="1600" i="1"/>
            </a:p>
          </p:txBody>
        </p:sp>
        <p:sp>
          <p:nvSpPr>
            <p:cNvPr id="20492" name="TextBox 12"/>
            <p:cNvSpPr txBox="1">
              <a:spLocks noChangeArrowheads="1"/>
            </p:cNvSpPr>
            <p:nvPr/>
          </p:nvSpPr>
          <p:spPr bwMode="auto">
            <a:xfrm>
              <a:off x="3031728" y="188640"/>
              <a:ext cx="379413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i="1"/>
                <a:t>At</a:t>
              </a:r>
              <a:endParaRPr lang="zh-CN" altLang="en-US" sz="1600" i="1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022313" y="247229"/>
              <a:ext cx="0" cy="649491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158856" y="692498"/>
              <a:ext cx="0" cy="6049641"/>
            </a:xfrm>
            <a:prstGeom prst="line">
              <a:avLst/>
            </a:prstGeom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744589" y="692498"/>
              <a:ext cx="0" cy="6049641"/>
            </a:xfrm>
            <a:prstGeom prst="line">
              <a:avLst/>
            </a:prstGeom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897005" y="692498"/>
              <a:ext cx="0" cy="6049641"/>
            </a:xfrm>
            <a:prstGeom prst="line">
              <a:avLst/>
            </a:prstGeom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482737" y="692498"/>
              <a:ext cx="0" cy="6049641"/>
            </a:xfrm>
            <a:prstGeom prst="line">
              <a:avLst/>
            </a:prstGeom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2339752" y="260620"/>
              <a:ext cx="0" cy="649491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483" name="矩形 19"/>
          <p:cNvSpPr>
            <a:spLocks noChangeArrowheads="1"/>
          </p:cNvSpPr>
          <p:nvPr/>
        </p:nvSpPr>
        <p:spPr bwMode="auto">
          <a:xfrm>
            <a:off x="4013200" y="57150"/>
            <a:ext cx="54546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/>
              <a:t>http://brassicadb.org/brad/searchSynteny.php</a:t>
            </a:r>
            <a:endParaRPr lang="zh-CN" altLang="en-US"/>
          </a:p>
        </p:txBody>
      </p:sp>
      <p:pic>
        <p:nvPicPr>
          <p:cNvPr id="2048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4450"/>
            <a:ext cx="2663825" cy="354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627438"/>
            <a:ext cx="2663825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000125"/>
          </a:xfrm>
        </p:spPr>
        <p:txBody>
          <a:bodyPr/>
          <a:lstStyle/>
          <a:p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亚基因组物理图的重建</a:t>
            </a:r>
            <a:endParaRPr lang="zh-CN" altLang="en-US" sz="36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214438"/>
            <a:ext cx="8585200" cy="492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左大括号 3"/>
          <p:cNvSpPr/>
          <p:nvPr/>
        </p:nvSpPr>
        <p:spPr bwMode="auto">
          <a:xfrm rot="5400000">
            <a:off x="4156076" y="1689100"/>
            <a:ext cx="285750" cy="479425"/>
          </a:xfrm>
          <a:prstGeom prst="leftBrace">
            <a:avLst>
              <a:gd name="adj1" fmla="val 8303"/>
              <a:gd name="adj2" fmla="val 50000"/>
            </a:avLst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509" name="TextBox 4"/>
          <p:cNvSpPr txBox="1">
            <a:spLocks noChangeArrowheads="1"/>
          </p:cNvSpPr>
          <p:nvPr/>
        </p:nvSpPr>
        <p:spPr bwMode="auto">
          <a:xfrm>
            <a:off x="3940175" y="1527175"/>
            <a:ext cx="720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/>
              <a:t>&lt;=20Kb</a:t>
            </a:r>
            <a:endParaRPr lang="zh-CN" altLang="en-US" sz="1200"/>
          </a:p>
        </p:txBody>
      </p:sp>
      <p:cxnSp>
        <p:nvCxnSpPr>
          <p:cNvPr id="21510" name="直接连接符 6"/>
          <p:cNvCxnSpPr>
            <a:cxnSpLocks noChangeShapeType="1"/>
          </p:cNvCxnSpPr>
          <p:nvPr/>
        </p:nvCxnSpPr>
        <p:spPr bwMode="auto">
          <a:xfrm rot="5400000">
            <a:off x="2679701" y="5318125"/>
            <a:ext cx="1428750" cy="317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1" name="直接连接符 7"/>
          <p:cNvCxnSpPr>
            <a:cxnSpLocks noChangeShapeType="1"/>
          </p:cNvCxnSpPr>
          <p:nvPr/>
        </p:nvCxnSpPr>
        <p:spPr bwMode="auto">
          <a:xfrm rot="5400000">
            <a:off x="3714751" y="5327650"/>
            <a:ext cx="1428750" cy="317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2" name="直接连接符 8"/>
          <p:cNvCxnSpPr>
            <a:cxnSpLocks noChangeShapeType="1"/>
          </p:cNvCxnSpPr>
          <p:nvPr/>
        </p:nvCxnSpPr>
        <p:spPr bwMode="auto">
          <a:xfrm rot="5400000">
            <a:off x="4561682" y="5328444"/>
            <a:ext cx="1428750" cy="1587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3" name="直接连接符 9"/>
          <p:cNvCxnSpPr>
            <a:cxnSpLocks noChangeShapeType="1"/>
          </p:cNvCxnSpPr>
          <p:nvPr/>
        </p:nvCxnSpPr>
        <p:spPr bwMode="auto">
          <a:xfrm rot="5400000">
            <a:off x="5082382" y="5312569"/>
            <a:ext cx="1428750" cy="1587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4" name="直接连接符 10"/>
          <p:cNvCxnSpPr>
            <a:cxnSpLocks noChangeShapeType="1"/>
          </p:cNvCxnSpPr>
          <p:nvPr/>
        </p:nvCxnSpPr>
        <p:spPr bwMode="auto">
          <a:xfrm rot="5400000">
            <a:off x="6094413" y="5313363"/>
            <a:ext cx="142875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15" name="TextBox 11"/>
          <p:cNvSpPr txBox="1">
            <a:spLocks noChangeArrowheads="1"/>
          </p:cNvSpPr>
          <p:nvPr/>
        </p:nvSpPr>
        <p:spPr bwMode="auto">
          <a:xfrm>
            <a:off x="2460625" y="1873250"/>
            <a:ext cx="558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/>
              <a:t>Gene</a:t>
            </a:r>
            <a:endParaRPr lang="zh-CN" altLang="en-US" sz="1200"/>
          </a:p>
        </p:txBody>
      </p:sp>
      <p:sp>
        <p:nvSpPr>
          <p:cNvPr id="21516" name="TextBox 12"/>
          <p:cNvSpPr txBox="1">
            <a:spLocks noChangeArrowheads="1"/>
          </p:cNvSpPr>
          <p:nvPr/>
        </p:nvSpPr>
        <p:spPr bwMode="auto">
          <a:xfrm>
            <a:off x="4929188" y="1273175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/>
              <a:t>Genome</a:t>
            </a:r>
            <a:endParaRPr lang="zh-CN" altLang="en-US" b="1"/>
          </a:p>
        </p:txBody>
      </p:sp>
      <p:sp>
        <p:nvSpPr>
          <p:cNvPr id="21517" name="TextBox 13"/>
          <p:cNvSpPr txBox="1">
            <a:spLocks noChangeArrowheads="1"/>
          </p:cNvSpPr>
          <p:nvPr/>
        </p:nvSpPr>
        <p:spPr bwMode="auto">
          <a:xfrm>
            <a:off x="2795588" y="2346325"/>
            <a:ext cx="858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/>
              <a:t>Intergenic</a:t>
            </a:r>
            <a:endParaRPr lang="en-US" altLang="zh-CN" sz="1200"/>
          </a:p>
          <a:p>
            <a:pPr algn="ctr" eaLnBrk="1" hangingPunct="1"/>
            <a:r>
              <a:rPr lang="en-US" altLang="zh-CN" sz="1200"/>
              <a:t>region</a:t>
            </a:r>
            <a:endParaRPr lang="zh-CN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518864" y="116632"/>
            <a:ext cx="8229600" cy="863823"/>
          </a:xfrm>
        </p:spPr>
        <p:txBody>
          <a:bodyPr/>
          <a:lstStyle/>
          <a:p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结球性状亚基因组选择信号的比较</a:t>
            </a:r>
            <a:endParaRPr lang="zh-CN" altLang="en-US" sz="36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31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63" y="1196975"/>
            <a:ext cx="5942013" cy="492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文本框 29773"/>
          <p:cNvSpPr txBox="1">
            <a:spLocks noChangeArrowheads="1"/>
          </p:cNvSpPr>
          <p:nvPr/>
        </p:nvSpPr>
        <p:spPr bwMode="auto">
          <a:xfrm>
            <a:off x="6515710" y="3933056"/>
            <a:ext cx="2559075" cy="146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 smtClean="0"/>
              <a:t>亚基因组重叠信号</a:t>
            </a:r>
            <a:endParaRPr lang="en-US" altLang="zh-CN" b="1" dirty="0" smtClean="0"/>
          </a:p>
          <a:p>
            <a:pPr eaLnBrk="1" hangingPunct="1"/>
            <a:endParaRPr lang="en-US" altLang="zh-CN" b="1" dirty="0"/>
          </a:p>
          <a:p>
            <a:pPr eaLnBrk="1" hangingPunct="1"/>
            <a:r>
              <a:rPr lang="zh-CN" altLang="en-US" b="1" dirty="0" smtClean="0">
                <a:sym typeface="+mn-ea"/>
              </a:rPr>
              <a:t>白菜</a:t>
            </a:r>
            <a:r>
              <a:rPr lang="en-US" altLang="zh-CN" b="1" dirty="0" smtClean="0">
                <a:sym typeface="+mn-ea"/>
              </a:rPr>
              <a:t>–</a:t>
            </a:r>
            <a:r>
              <a:rPr lang="zh-CN" altLang="zh-CN" b="1" dirty="0" smtClean="0">
                <a:sym typeface="+mn-ea"/>
              </a:rPr>
              <a:t>白菜</a:t>
            </a:r>
            <a:r>
              <a:rPr lang="zh-CN" altLang="en-US" b="1" dirty="0" smtClean="0"/>
              <a:t>       </a:t>
            </a:r>
            <a:r>
              <a:rPr lang="en-US" altLang="zh-CN" b="1" dirty="0" smtClean="0">
                <a:solidFill>
                  <a:srgbClr val="FF0000"/>
                </a:solidFill>
              </a:rPr>
              <a:t>4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b="1" dirty="0" smtClean="0">
                <a:sym typeface="+mn-ea"/>
              </a:rPr>
              <a:t>甘蓝</a:t>
            </a:r>
            <a:r>
              <a:rPr lang="en-US" altLang="zh-CN" b="1" dirty="0" smtClean="0">
                <a:sym typeface="+mn-ea"/>
              </a:rPr>
              <a:t>–</a:t>
            </a:r>
            <a:r>
              <a:rPr lang="zh-CN" altLang="en-US" b="1" dirty="0" smtClean="0">
                <a:sym typeface="+mn-ea"/>
              </a:rPr>
              <a:t>甘蓝</a:t>
            </a:r>
            <a:r>
              <a:rPr lang="zh-CN" altLang="en-US" b="1" dirty="0" smtClean="0"/>
              <a:t>       </a:t>
            </a:r>
            <a:r>
              <a:rPr lang="zh-CN" altLang="en-US" b="1" dirty="0" smtClean="0">
                <a:solidFill>
                  <a:srgbClr val="FF0000"/>
                </a:solidFill>
              </a:rPr>
              <a:t>4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b="1" dirty="0" smtClean="0"/>
              <a:t>白菜</a:t>
            </a:r>
            <a:r>
              <a:rPr lang="en-US" altLang="zh-CN" b="1" dirty="0" smtClean="0"/>
              <a:t>–</a:t>
            </a:r>
            <a:r>
              <a:rPr lang="zh-CN" altLang="en-US" b="1" dirty="0" smtClean="0"/>
              <a:t>甘蓝</a:t>
            </a:r>
            <a:r>
              <a:rPr lang="en-US" altLang="zh-CN" b="1" dirty="0" smtClean="0"/>
              <a:t>      </a:t>
            </a:r>
            <a:r>
              <a:rPr lang="zh-CN" altLang="en-US" b="1" dirty="0" smtClean="0">
                <a:solidFill>
                  <a:srgbClr val="FF0000"/>
                </a:solidFill>
              </a:rPr>
              <a:t>17</a:t>
            </a:r>
            <a:r>
              <a:rPr lang="en-US" altLang="zh-CN" b="1" dirty="0" smtClean="0">
                <a:solidFill>
                  <a:srgbClr val="FF0000"/>
                </a:solidFill>
              </a:rPr>
              <a:t>(9)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2533" name="矩形 4"/>
          <p:cNvSpPr>
            <a:spLocks noChangeArrowheads="1"/>
          </p:cNvSpPr>
          <p:nvPr/>
        </p:nvSpPr>
        <p:spPr bwMode="auto">
          <a:xfrm>
            <a:off x="6521450" y="1617663"/>
            <a:ext cx="214312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蓝色箭头</a:t>
            </a:r>
            <a:r>
              <a:rPr lang="en-US" altLang="zh-CN" sz="16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 </a:t>
            </a:r>
            <a:endParaRPr lang="en-US" altLang="zh-CN" sz="1600" b="1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种内亚基因组间重叠的选择信号</a:t>
            </a:r>
            <a:endParaRPr lang="en-US" altLang="zh-CN" sz="1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6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绿色箭头</a:t>
            </a:r>
            <a:endParaRPr lang="en-US" altLang="zh-CN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种间亚基因组间重叠的选择信号</a:t>
            </a:r>
            <a:endParaRPr lang="en-US" altLang="zh-CN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521450" y="1617663"/>
            <a:ext cx="214312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蓝色箭头</a:t>
            </a:r>
            <a:r>
              <a:rPr lang="en-US" altLang="zh-CN" sz="16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 </a:t>
            </a:r>
            <a:endParaRPr lang="en-US" altLang="zh-CN" sz="1600" b="1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种内亚基因组间重叠的选择信号</a:t>
            </a:r>
            <a:endParaRPr lang="en-US" altLang="zh-CN" sz="1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6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绿色箭头</a:t>
            </a:r>
            <a:endParaRPr lang="en-US" altLang="zh-CN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种间亚基因组间重叠的选择信号</a:t>
            </a:r>
            <a:endParaRPr lang="en-US" altLang="zh-CN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标题 1"/>
          <p:cNvSpPr txBox="1">
            <a:spLocks noChangeArrowheads="1"/>
          </p:cNvSpPr>
          <p:nvPr/>
        </p:nvSpPr>
        <p:spPr bwMode="auto">
          <a:xfrm>
            <a:off x="518864" y="116632"/>
            <a:ext cx="8229600" cy="863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膨大根</a:t>
            </a:r>
            <a:r>
              <a:rPr lang="en-US" altLang="zh-CN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茎性状亚基因组选择信号的比较</a:t>
            </a:r>
            <a:endParaRPr lang="zh-CN" altLang="en-US" sz="36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2" name="文本框 29773"/>
          <p:cNvSpPr txBox="1">
            <a:spLocks noChangeArrowheads="1"/>
          </p:cNvSpPr>
          <p:nvPr/>
        </p:nvSpPr>
        <p:spPr bwMode="auto">
          <a:xfrm>
            <a:off x="6515710" y="3933056"/>
            <a:ext cx="2559075" cy="146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 smtClean="0"/>
              <a:t>亚基因组重叠信号</a:t>
            </a:r>
            <a:endParaRPr lang="en-US" altLang="zh-CN" b="1" dirty="0" smtClean="0"/>
          </a:p>
          <a:p>
            <a:pPr eaLnBrk="1" hangingPunct="1"/>
            <a:endParaRPr lang="en-US" altLang="zh-CN" b="1" dirty="0"/>
          </a:p>
          <a:p>
            <a:pPr eaLnBrk="1" hangingPunct="1"/>
            <a:r>
              <a:rPr lang="zh-CN" altLang="en-US" b="1" dirty="0" smtClean="0">
                <a:sym typeface="+mn-ea"/>
              </a:rPr>
              <a:t>白菜</a:t>
            </a:r>
            <a:r>
              <a:rPr lang="en-US" altLang="zh-CN" b="1" dirty="0" smtClean="0">
                <a:sym typeface="+mn-ea"/>
              </a:rPr>
              <a:t>–</a:t>
            </a:r>
            <a:r>
              <a:rPr lang="zh-CN" altLang="zh-CN" b="1" dirty="0" smtClean="0">
                <a:sym typeface="+mn-ea"/>
              </a:rPr>
              <a:t>白菜</a:t>
            </a:r>
            <a:r>
              <a:rPr lang="zh-CN" altLang="en-US" b="1" dirty="0" smtClean="0"/>
              <a:t>       </a:t>
            </a:r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b="1" dirty="0" smtClean="0">
                <a:sym typeface="+mn-ea"/>
              </a:rPr>
              <a:t>甘蓝</a:t>
            </a:r>
            <a:r>
              <a:rPr lang="en-US" altLang="zh-CN" b="1" dirty="0" smtClean="0">
                <a:sym typeface="+mn-ea"/>
              </a:rPr>
              <a:t>–</a:t>
            </a:r>
            <a:r>
              <a:rPr lang="zh-CN" altLang="en-US" b="1" dirty="0" smtClean="0">
                <a:sym typeface="+mn-ea"/>
              </a:rPr>
              <a:t>甘蓝</a:t>
            </a:r>
            <a:r>
              <a:rPr lang="zh-CN" altLang="en-US" b="1" dirty="0" smtClean="0"/>
              <a:t>       </a:t>
            </a:r>
            <a:r>
              <a:rPr lang="en-US" altLang="zh-CN" b="1" dirty="0" smtClean="0">
                <a:solidFill>
                  <a:srgbClr val="FF0000"/>
                </a:solidFill>
              </a:rPr>
              <a:t>6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b="1" dirty="0" smtClean="0"/>
              <a:t>白菜</a:t>
            </a:r>
            <a:r>
              <a:rPr lang="en-US" altLang="zh-CN" b="1" dirty="0" smtClean="0"/>
              <a:t>–</a:t>
            </a:r>
            <a:r>
              <a:rPr lang="zh-CN" altLang="en-US" b="1" dirty="0" smtClean="0"/>
              <a:t>甘蓝</a:t>
            </a:r>
            <a:r>
              <a:rPr lang="en-US" altLang="zh-CN" b="1" dirty="0" smtClean="0"/>
              <a:t>       </a:t>
            </a:r>
            <a:r>
              <a:rPr lang="en-US" altLang="zh-CN" b="1" dirty="0" smtClean="0">
                <a:solidFill>
                  <a:srgbClr val="FF0000"/>
                </a:solidFill>
              </a:rPr>
              <a:t>9(4)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WANGXI~1\AppData\Local\Temp\ksohtml\wpsB0FB.tmp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242794"/>
            <a:ext cx="5668245" cy="4706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i="1" dirty="0" smtClean="0">
                <a:solidFill>
                  <a:srgbClr val="0070C0"/>
                </a:solidFill>
                <a:sym typeface="Arial" panose="020B0604020202020204" pitchFamily="34" charset="0"/>
              </a:rPr>
              <a:t>KAN2</a:t>
            </a:r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的平行选择</a:t>
            </a:r>
            <a:endParaRPr lang="zh-CN" altLang="en-US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651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16"/>
          <a:stretch>
            <a:fillRect/>
          </a:stretch>
        </p:blipFill>
        <p:spPr bwMode="auto">
          <a:xfrm>
            <a:off x="949325" y="1766888"/>
            <a:ext cx="2665413" cy="410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3835" name="表格 33834"/>
          <p:cNvGraphicFramePr>
            <a:graphicFrameLocks noGrp="1"/>
          </p:cNvGraphicFramePr>
          <p:nvPr/>
        </p:nvGraphicFramePr>
        <p:xfrm>
          <a:off x="3924300" y="3206750"/>
          <a:ext cx="4968875" cy="942976"/>
        </p:xfrm>
        <a:graphic>
          <a:graphicData uri="http://schemas.openxmlformats.org/drawingml/2006/table">
            <a:tbl>
              <a:tblPr/>
              <a:tblGrid>
                <a:gridCol w="828675"/>
                <a:gridCol w="827088"/>
                <a:gridCol w="827087"/>
                <a:gridCol w="827088"/>
                <a:gridCol w="828675"/>
                <a:gridCol w="830262"/>
              </a:tblGrid>
              <a:tr h="274615">
                <a:tc grid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B. rapa</a:t>
                      </a:r>
                      <a:endParaRPr kumimoji="0" lang="zh-CN" altLang="en-US" sz="1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47" marB="4574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B. oleracea</a:t>
                      </a:r>
                      <a:endParaRPr kumimoji="0" lang="zh-CN" altLang="en-US" sz="1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47" marB="4574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30485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LF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7" marB="4574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MF1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7" marB="4574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MF2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7" marB="4574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LF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7" marB="4574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MF1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7" marB="4574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MF2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7" marB="4574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6350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BrKAN2.1</a:t>
                      </a:r>
                      <a:endParaRPr kumimoji="0" lang="en-US" sz="1000" b="0" i="1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47" marB="4574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--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7" marB="4574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BrKAN2.</a:t>
                      </a:r>
                      <a:r>
                        <a:rPr kumimoji="0" lang="zh-CN" altLang="en-US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zh-CN" altLang="en-US" sz="1000" b="0" i="1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47" marB="4574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BoKAN2.</a:t>
                      </a:r>
                      <a:r>
                        <a:rPr kumimoji="0" lang="zh-CN" altLang="en-US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1</a:t>
                      </a:r>
                      <a:endParaRPr kumimoji="0" lang="zh-CN" altLang="en-US" sz="10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T="45747" marB="4574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BoKAN2.2</a:t>
                      </a:r>
                      <a:endParaRPr kumimoji="0" lang="en-US" sz="1000" b="0" i="1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T="45747" marB="4574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BoKAN2.</a:t>
                      </a:r>
                      <a:r>
                        <a:rPr kumimoji="0" lang="zh-CN" altLang="en-US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3</a:t>
                      </a:r>
                      <a:endParaRPr kumimoji="0" lang="zh-CN" altLang="en-US" sz="10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T="45747" marB="4574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5" name="椭圆 4"/>
          <p:cNvSpPr/>
          <p:nvPr/>
        </p:nvSpPr>
        <p:spPr>
          <a:xfrm>
            <a:off x="1427163" y="3883025"/>
            <a:ext cx="142875" cy="144463"/>
          </a:xfrm>
          <a:prstGeom prst="ellipse">
            <a:avLst/>
          </a:prstGeom>
          <a:solidFill>
            <a:srgbClr val="00CCFF"/>
          </a:solidFill>
          <a:ln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6" name="椭圆 5"/>
          <p:cNvSpPr/>
          <p:nvPr/>
        </p:nvSpPr>
        <p:spPr>
          <a:xfrm>
            <a:off x="2195513" y="3883025"/>
            <a:ext cx="144462" cy="144463"/>
          </a:xfrm>
          <a:prstGeom prst="ellipse">
            <a:avLst/>
          </a:prstGeom>
          <a:solidFill>
            <a:srgbClr val="00CCFF"/>
          </a:solidFill>
          <a:ln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7" name="椭圆 6"/>
          <p:cNvSpPr/>
          <p:nvPr/>
        </p:nvSpPr>
        <p:spPr>
          <a:xfrm>
            <a:off x="2905125" y="3883025"/>
            <a:ext cx="142875" cy="144463"/>
          </a:xfrm>
          <a:prstGeom prst="ellipse">
            <a:avLst/>
          </a:prstGeom>
          <a:solidFill>
            <a:srgbClr val="00CCFF"/>
          </a:solidFill>
          <a:ln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cxnSp>
        <p:nvCxnSpPr>
          <p:cNvPr id="8" name="直接连接符 7"/>
          <p:cNvCxnSpPr/>
          <p:nvPr/>
        </p:nvCxnSpPr>
        <p:spPr>
          <a:xfrm>
            <a:off x="1328738" y="1479550"/>
            <a:ext cx="0" cy="4394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460625" y="1479550"/>
            <a:ext cx="0" cy="43783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592513" y="1479550"/>
            <a:ext cx="0" cy="43973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84" name="TextBox 1"/>
          <p:cNvSpPr txBox="1">
            <a:spLocks noChangeArrowheads="1"/>
          </p:cNvSpPr>
          <p:nvPr/>
        </p:nvSpPr>
        <p:spPr bwMode="auto">
          <a:xfrm>
            <a:off x="1403350" y="1408113"/>
            <a:ext cx="8477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i="1"/>
              <a:t>B. rapa</a:t>
            </a:r>
            <a:endParaRPr lang="zh-CN" altLang="en-US" sz="1600" i="1"/>
          </a:p>
        </p:txBody>
      </p:sp>
      <p:sp>
        <p:nvSpPr>
          <p:cNvPr id="27685" name="TextBox 11"/>
          <p:cNvSpPr txBox="1">
            <a:spLocks noChangeArrowheads="1"/>
          </p:cNvSpPr>
          <p:nvPr/>
        </p:nvSpPr>
        <p:spPr bwMode="auto">
          <a:xfrm>
            <a:off x="2414588" y="1408113"/>
            <a:ext cx="12207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i="1"/>
              <a:t>B. oleracea</a:t>
            </a:r>
            <a:endParaRPr lang="zh-CN" altLang="en-US" sz="1600" i="1"/>
          </a:p>
        </p:txBody>
      </p:sp>
      <p:sp>
        <p:nvSpPr>
          <p:cNvPr id="27686" name="TextBox 12"/>
          <p:cNvSpPr txBox="1">
            <a:spLocks noChangeArrowheads="1"/>
          </p:cNvSpPr>
          <p:nvPr/>
        </p:nvSpPr>
        <p:spPr bwMode="auto">
          <a:xfrm>
            <a:off x="942975" y="1408113"/>
            <a:ext cx="379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i="1"/>
              <a:t>At</a:t>
            </a:r>
            <a:endParaRPr lang="zh-CN" altLang="en-US" sz="1600" i="1"/>
          </a:p>
        </p:txBody>
      </p:sp>
      <p:cxnSp>
        <p:nvCxnSpPr>
          <p:cNvPr id="17" name="直接连接符 16"/>
          <p:cNvCxnSpPr/>
          <p:nvPr/>
        </p:nvCxnSpPr>
        <p:spPr>
          <a:xfrm>
            <a:off x="962025" y="1473200"/>
            <a:ext cx="0" cy="43973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8913"/>
          <p:cNvGrpSpPr/>
          <p:nvPr/>
        </p:nvGrpSpPr>
        <p:grpSpPr bwMode="auto">
          <a:xfrm rot="-5340000">
            <a:off x="1223963" y="5473401"/>
            <a:ext cx="431800" cy="504825"/>
            <a:chOff x="0" y="0"/>
            <a:chExt cx="680" cy="794"/>
          </a:xfrm>
        </p:grpSpPr>
        <p:grpSp>
          <p:nvGrpSpPr>
            <p:cNvPr id="34854" name="组合 38914"/>
            <p:cNvGrpSpPr/>
            <p:nvPr/>
          </p:nvGrpSpPr>
          <p:grpSpPr bwMode="auto">
            <a:xfrm>
              <a:off x="87" y="153"/>
              <a:ext cx="497" cy="452"/>
              <a:chOff x="0" y="0"/>
              <a:chExt cx="497" cy="452"/>
            </a:xfrm>
          </p:grpSpPr>
          <p:sp>
            <p:nvSpPr>
              <p:cNvPr id="34856" name="直接连接符 38915"/>
              <p:cNvSpPr>
                <a:spLocks noChangeShapeType="1"/>
              </p:cNvSpPr>
              <p:nvPr/>
            </p:nvSpPr>
            <p:spPr bwMode="auto">
              <a:xfrm>
                <a:off x="0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7" name="直接连接符 38916"/>
              <p:cNvSpPr>
                <a:spLocks noChangeShapeType="1"/>
              </p:cNvSpPr>
              <p:nvPr/>
            </p:nvSpPr>
            <p:spPr bwMode="auto">
              <a:xfrm>
                <a:off x="142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8" name="直接连接符 38917"/>
              <p:cNvSpPr>
                <a:spLocks noChangeShapeType="1"/>
              </p:cNvSpPr>
              <p:nvPr/>
            </p:nvSpPr>
            <p:spPr bwMode="auto">
              <a:xfrm>
                <a:off x="284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9" name="直接连接符 38918"/>
              <p:cNvSpPr>
                <a:spLocks noChangeShapeType="1"/>
              </p:cNvSpPr>
              <p:nvPr/>
            </p:nvSpPr>
            <p:spPr bwMode="auto">
              <a:xfrm>
                <a:off x="71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0" name="直接连接符 38919"/>
              <p:cNvSpPr>
                <a:spLocks noChangeShapeType="1"/>
              </p:cNvSpPr>
              <p:nvPr/>
            </p:nvSpPr>
            <p:spPr bwMode="auto">
              <a:xfrm>
                <a:off x="213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1" name="直接连接符 38920"/>
              <p:cNvSpPr>
                <a:spLocks noChangeShapeType="1"/>
              </p:cNvSpPr>
              <p:nvPr/>
            </p:nvSpPr>
            <p:spPr bwMode="auto">
              <a:xfrm>
                <a:off x="426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2" name="直接连接符 38921"/>
              <p:cNvSpPr>
                <a:spLocks noChangeShapeType="1"/>
              </p:cNvSpPr>
              <p:nvPr/>
            </p:nvSpPr>
            <p:spPr bwMode="auto">
              <a:xfrm>
                <a:off x="355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3" name="直接连接符 38922"/>
              <p:cNvSpPr>
                <a:spLocks noChangeShapeType="1"/>
              </p:cNvSpPr>
              <p:nvPr/>
            </p:nvSpPr>
            <p:spPr bwMode="auto">
              <a:xfrm>
                <a:off x="497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855" name="圆角矩形 38923"/>
            <p:cNvSpPr>
              <a:spLocks noChangeArrowheads="1"/>
            </p:cNvSpPr>
            <p:nvPr/>
          </p:nvSpPr>
          <p:spPr bwMode="auto">
            <a:xfrm>
              <a:off x="0" y="0"/>
              <a:ext cx="680" cy="794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819" name="组合 38924"/>
          <p:cNvGrpSpPr/>
          <p:nvPr/>
        </p:nvGrpSpPr>
        <p:grpSpPr bwMode="auto">
          <a:xfrm rot="-5400000">
            <a:off x="2547938" y="5471814"/>
            <a:ext cx="1368425" cy="504825"/>
            <a:chOff x="0" y="0"/>
            <a:chExt cx="2154" cy="794"/>
          </a:xfrm>
        </p:grpSpPr>
        <p:grpSp>
          <p:nvGrpSpPr>
            <p:cNvPr id="34826" name="组合 38925"/>
            <p:cNvGrpSpPr/>
            <p:nvPr/>
          </p:nvGrpSpPr>
          <p:grpSpPr bwMode="auto">
            <a:xfrm>
              <a:off x="1475" y="164"/>
              <a:ext cx="497" cy="452"/>
              <a:chOff x="0" y="0"/>
              <a:chExt cx="497" cy="452"/>
            </a:xfrm>
          </p:grpSpPr>
          <p:sp>
            <p:nvSpPr>
              <p:cNvPr id="34846" name="直接连接符 38926"/>
              <p:cNvSpPr>
                <a:spLocks noChangeShapeType="1"/>
              </p:cNvSpPr>
              <p:nvPr/>
            </p:nvSpPr>
            <p:spPr bwMode="auto">
              <a:xfrm>
                <a:off x="0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7" name="直接连接符 38927"/>
              <p:cNvSpPr>
                <a:spLocks noChangeShapeType="1"/>
              </p:cNvSpPr>
              <p:nvPr/>
            </p:nvSpPr>
            <p:spPr bwMode="auto">
              <a:xfrm>
                <a:off x="142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8" name="直接连接符 38928"/>
              <p:cNvSpPr>
                <a:spLocks noChangeShapeType="1"/>
              </p:cNvSpPr>
              <p:nvPr/>
            </p:nvSpPr>
            <p:spPr bwMode="auto">
              <a:xfrm>
                <a:off x="284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9" name="直接连接符 38929"/>
              <p:cNvSpPr>
                <a:spLocks noChangeShapeType="1"/>
              </p:cNvSpPr>
              <p:nvPr/>
            </p:nvSpPr>
            <p:spPr bwMode="auto">
              <a:xfrm>
                <a:off x="71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0" name="直接连接符 38930"/>
              <p:cNvSpPr>
                <a:spLocks noChangeShapeType="1"/>
              </p:cNvSpPr>
              <p:nvPr/>
            </p:nvSpPr>
            <p:spPr bwMode="auto">
              <a:xfrm>
                <a:off x="213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1" name="直接连接符 38931"/>
              <p:cNvSpPr>
                <a:spLocks noChangeShapeType="1"/>
              </p:cNvSpPr>
              <p:nvPr/>
            </p:nvSpPr>
            <p:spPr bwMode="auto">
              <a:xfrm>
                <a:off x="426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2" name="直接连接符 38932"/>
              <p:cNvSpPr>
                <a:spLocks noChangeShapeType="1"/>
              </p:cNvSpPr>
              <p:nvPr/>
            </p:nvSpPr>
            <p:spPr bwMode="auto">
              <a:xfrm>
                <a:off x="355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3" name="直接连接符 38933"/>
              <p:cNvSpPr>
                <a:spLocks noChangeShapeType="1"/>
              </p:cNvSpPr>
              <p:nvPr/>
            </p:nvSpPr>
            <p:spPr bwMode="auto">
              <a:xfrm>
                <a:off x="497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827" name="组合 38934"/>
            <p:cNvGrpSpPr/>
            <p:nvPr/>
          </p:nvGrpSpPr>
          <p:grpSpPr bwMode="auto">
            <a:xfrm>
              <a:off x="144" y="155"/>
              <a:ext cx="497" cy="452"/>
              <a:chOff x="0" y="0"/>
              <a:chExt cx="497" cy="452"/>
            </a:xfrm>
          </p:grpSpPr>
          <p:sp>
            <p:nvSpPr>
              <p:cNvPr id="34838" name="直接连接符 38935"/>
              <p:cNvSpPr>
                <a:spLocks noChangeShapeType="1"/>
              </p:cNvSpPr>
              <p:nvPr/>
            </p:nvSpPr>
            <p:spPr bwMode="auto">
              <a:xfrm>
                <a:off x="0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39" name="直接连接符 38936"/>
              <p:cNvSpPr>
                <a:spLocks noChangeShapeType="1"/>
              </p:cNvSpPr>
              <p:nvPr/>
            </p:nvSpPr>
            <p:spPr bwMode="auto">
              <a:xfrm>
                <a:off x="142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0" name="直接连接符 38937"/>
              <p:cNvSpPr>
                <a:spLocks noChangeShapeType="1"/>
              </p:cNvSpPr>
              <p:nvPr/>
            </p:nvSpPr>
            <p:spPr bwMode="auto">
              <a:xfrm>
                <a:off x="284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1" name="直接连接符 38938"/>
              <p:cNvSpPr>
                <a:spLocks noChangeShapeType="1"/>
              </p:cNvSpPr>
              <p:nvPr/>
            </p:nvSpPr>
            <p:spPr bwMode="auto">
              <a:xfrm>
                <a:off x="71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2" name="直接连接符 38939"/>
              <p:cNvSpPr>
                <a:spLocks noChangeShapeType="1"/>
              </p:cNvSpPr>
              <p:nvPr/>
            </p:nvSpPr>
            <p:spPr bwMode="auto">
              <a:xfrm>
                <a:off x="213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3" name="直接连接符 38940"/>
              <p:cNvSpPr>
                <a:spLocks noChangeShapeType="1"/>
              </p:cNvSpPr>
              <p:nvPr/>
            </p:nvSpPr>
            <p:spPr bwMode="auto">
              <a:xfrm>
                <a:off x="426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4" name="直接连接符 38941"/>
              <p:cNvSpPr>
                <a:spLocks noChangeShapeType="1"/>
              </p:cNvSpPr>
              <p:nvPr/>
            </p:nvSpPr>
            <p:spPr bwMode="auto">
              <a:xfrm>
                <a:off x="355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5" name="直接连接符 38942"/>
              <p:cNvSpPr>
                <a:spLocks noChangeShapeType="1"/>
              </p:cNvSpPr>
              <p:nvPr/>
            </p:nvSpPr>
            <p:spPr bwMode="auto">
              <a:xfrm>
                <a:off x="497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828" name="组合 38943"/>
            <p:cNvGrpSpPr/>
            <p:nvPr/>
          </p:nvGrpSpPr>
          <p:grpSpPr bwMode="auto">
            <a:xfrm>
              <a:off x="795" y="164"/>
              <a:ext cx="497" cy="452"/>
              <a:chOff x="0" y="0"/>
              <a:chExt cx="497" cy="452"/>
            </a:xfrm>
          </p:grpSpPr>
          <p:sp>
            <p:nvSpPr>
              <p:cNvPr id="34830" name="直接连接符 38944"/>
              <p:cNvSpPr>
                <a:spLocks noChangeShapeType="1"/>
              </p:cNvSpPr>
              <p:nvPr/>
            </p:nvSpPr>
            <p:spPr bwMode="auto">
              <a:xfrm>
                <a:off x="0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31" name="直接连接符 38945"/>
              <p:cNvSpPr>
                <a:spLocks noChangeShapeType="1"/>
              </p:cNvSpPr>
              <p:nvPr/>
            </p:nvSpPr>
            <p:spPr bwMode="auto">
              <a:xfrm>
                <a:off x="142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32" name="直接连接符 38946"/>
              <p:cNvSpPr>
                <a:spLocks noChangeShapeType="1"/>
              </p:cNvSpPr>
              <p:nvPr/>
            </p:nvSpPr>
            <p:spPr bwMode="auto">
              <a:xfrm>
                <a:off x="284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33" name="直接连接符 38947"/>
              <p:cNvSpPr>
                <a:spLocks noChangeShapeType="1"/>
              </p:cNvSpPr>
              <p:nvPr/>
            </p:nvSpPr>
            <p:spPr bwMode="auto">
              <a:xfrm>
                <a:off x="71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34" name="直接连接符 38948"/>
              <p:cNvSpPr>
                <a:spLocks noChangeShapeType="1"/>
              </p:cNvSpPr>
              <p:nvPr/>
            </p:nvSpPr>
            <p:spPr bwMode="auto">
              <a:xfrm>
                <a:off x="213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35" name="直接连接符 38949"/>
              <p:cNvSpPr>
                <a:spLocks noChangeShapeType="1"/>
              </p:cNvSpPr>
              <p:nvPr/>
            </p:nvSpPr>
            <p:spPr bwMode="auto">
              <a:xfrm>
                <a:off x="426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36" name="直接连接符 38950"/>
              <p:cNvSpPr>
                <a:spLocks noChangeShapeType="1"/>
              </p:cNvSpPr>
              <p:nvPr/>
            </p:nvSpPr>
            <p:spPr bwMode="auto">
              <a:xfrm>
                <a:off x="355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37" name="直接连接符 38951"/>
              <p:cNvSpPr>
                <a:spLocks noChangeShapeType="1"/>
              </p:cNvSpPr>
              <p:nvPr/>
            </p:nvSpPr>
            <p:spPr bwMode="auto">
              <a:xfrm>
                <a:off x="497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829" name="圆角矩形 38952"/>
            <p:cNvSpPr>
              <a:spLocks noChangeArrowheads="1"/>
            </p:cNvSpPr>
            <p:nvPr/>
          </p:nvSpPr>
          <p:spPr bwMode="auto">
            <a:xfrm>
              <a:off x="0" y="0"/>
              <a:ext cx="2155" cy="794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20" name="分段箭头1 450"/>
          <p:cNvSpPr>
            <a:spLocks noChangeArrowheads="1"/>
          </p:cNvSpPr>
          <p:nvPr/>
        </p:nvSpPr>
        <p:spPr bwMode="auto">
          <a:xfrm rot="-60000">
            <a:off x="1857375" y="5654377"/>
            <a:ext cx="757238" cy="144462"/>
          </a:xfrm>
          <a:custGeom>
            <a:avLst/>
            <a:gdLst>
              <a:gd name="T0" fmla="*/ 34031 w 1437086"/>
              <a:gd name="T1" fmla="*/ 0 h 619125"/>
              <a:gd name="T2" fmla="*/ 45862 w 1437086"/>
              <a:gd name="T3" fmla="*/ 0 h 619125"/>
              <a:gd name="T4" fmla="*/ 58375 w 1437086"/>
              <a:gd name="T5" fmla="*/ 218 h 619125"/>
              <a:gd name="T6" fmla="*/ 45744 w 1437086"/>
              <a:gd name="T7" fmla="*/ 428 h 619125"/>
              <a:gd name="T8" fmla="*/ 33976 w 1437086"/>
              <a:gd name="T9" fmla="*/ 428 h 619125"/>
              <a:gd name="T10" fmla="*/ 46576 w 1437086"/>
              <a:gd name="T11" fmla="*/ 218 h 619125"/>
              <a:gd name="T12" fmla="*/ 34031 w 1437086"/>
              <a:gd name="T13" fmla="*/ 0 h 619125"/>
              <a:gd name="T14" fmla="*/ 19346 w 1437086"/>
              <a:gd name="T15" fmla="*/ 0 h 619125"/>
              <a:gd name="T16" fmla="*/ 31176 w 1437086"/>
              <a:gd name="T17" fmla="*/ 0 h 619125"/>
              <a:gd name="T18" fmla="*/ 43690 w 1437086"/>
              <a:gd name="T19" fmla="*/ 218 h 619125"/>
              <a:gd name="T20" fmla="*/ 31058 w 1437086"/>
              <a:gd name="T21" fmla="*/ 428 h 619125"/>
              <a:gd name="T22" fmla="*/ 19290 w 1437086"/>
              <a:gd name="T23" fmla="*/ 428 h 619125"/>
              <a:gd name="T24" fmla="*/ 31890 w 1437086"/>
              <a:gd name="T25" fmla="*/ 218 h 619125"/>
              <a:gd name="T26" fmla="*/ 19346 w 1437086"/>
              <a:gd name="T27" fmla="*/ 0 h 619125"/>
              <a:gd name="T28" fmla="*/ 0 w 1437086"/>
              <a:gd name="T29" fmla="*/ 0 h 619125"/>
              <a:gd name="T30" fmla="*/ 16490 w 1437086"/>
              <a:gd name="T31" fmla="*/ 0 h 619125"/>
              <a:gd name="T32" fmla="*/ 29004 w 1437086"/>
              <a:gd name="T33" fmla="*/ 218 h 619125"/>
              <a:gd name="T34" fmla="*/ 16373 w 1437086"/>
              <a:gd name="T35" fmla="*/ 428 h 619125"/>
              <a:gd name="T36" fmla="*/ 0 w 1437086"/>
              <a:gd name="T37" fmla="*/ 428 h 619125"/>
              <a:gd name="T38" fmla="*/ 0 w 1437086"/>
              <a:gd name="T39" fmla="*/ 0 h 61912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437086" h="619125">
                <a:moveTo>
                  <a:pt x="837769" y="0"/>
                </a:moveTo>
                <a:lnTo>
                  <a:pt x="1129014" y="2"/>
                </a:lnTo>
                <a:lnTo>
                  <a:pt x="1437086" y="314833"/>
                </a:lnTo>
                <a:lnTo>
                  <a:pt x="1126115" y="619125"/>
                </a:lnTo>
                <a:lnTo>
                  <a:pt x="836416" y="619125"/>
                </a:lnTo>
                <a:lnTo>
                  <a:pt x="1146598" y="315604"/>
                </a:lnTo>
                <a:lnTo>
                  <a:pt x="837769" y="0"/>
                </a:lnTo>
                <a:close/>
                <a:moveTo>
                  <a:pt x="476241" y="0"/>
                </a:moveTo>
                <a:lnTo>
                  <a:pt x="767481" y="0"/>
                </a:lnTo>
                <a:lnTo>
                  <a:pt x="1075554" y="314833"/>
                </a:lnTo>
                <a:lnTo>
                  <a:pt x="764585" y="619125"/>
                </a:lnTo>
                <a:lnTo>
                  <a:pt x="474886" y="619125"/>
                </a:lnTo>
                <a:lnTo>
                  <a:pt x="785067" y="315602"/>
                </a:lnTo>
                <a:lnTo>
                  <a:pt x="476241" y="0"/>
                </a:lnTo>
                <a:close/>
                <a:moveTo>
                  <a:pt x="0" y="0"/>
                </a:moveTo>
                <a:lnTo>
                  <a:pt x="405948" y="0"/>
                </a:lnTo>
                <a:lnTo>
                  <a:pt x="714025" y="314832"/>
                </a:lnTo>
                <a:lnTo>
                  <a:pt x="403054" y="619125"/>
                </a:lnTo>
                <a:lnTo>
                  <a:pt x="0" y="619125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1" name="文本框 38954"/>
          <p:cNvSpPr txBox="1">
            <a:spLocks noChangeArrowheads="1"/>
          </p:cNvSpPr>
          <p:nvPr/>
        </p:nvSpPr>
        <p:spPr bwMode="auto">
          <a:xfrm>
            <a:off x="6113492" y="6230639"/>
            <a:ext cx="13468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hlink"/>
                </a:solidFill>
              </a:rPr>
              <a:t>形态</a:t>
            </a:r>
            <a:r>
              <a:rPr lang="zh-CN" altLang="en-US" b="1" dirty="0" smtClean="0">
                <a:solidFill>
                  <a:schemeClr val="hlink"/>
                </a:solidFill>
              </a:rPr>
              <a:t>多样性</a:t>
            </a:r>
            <a:endParaRPr lang="zh-CN" altLang="en-US" b="1" dirty="0">
              <a:solidFill>
                <a:schemeClr val="hlink"/>
              </a:solidFill>
            </a:endParaRPr>
          </a:p>
        </p:txBody>
      </p:sp>
      <p:sp>
        <p:nvSpPr>
          <p:cNvPr id="34822" name="虚箭头 465"/>
          <p:cNvSpPr>
            <a:spLocks noChangeArrowheads="1"/>
          </p:cNvSpPr>
          <p:nvPr/>
        </p:nvSpPr>
        <p:spPr bwMode="auto">
          <a:xfrm rot="-120000">
            <a:off x="3994150" y="5548014"/>
            <a:ext cx="1009650" cy="215900"/>
          </a:xfrm>
          <a:custGeom>
            <a:avLst/>
            <a:gdLst>
              <a:gd name="T0" fmla="*/ 10994449 w 494328"/>
              <a:gd name="T1" fmla="*/ 42550 h 324036"/>
              <a:gd name="T2" fmla="*/ 11508721 w 494328"/>
              <a:gd name="T3" fmla="*/ 31979 h 324036"/>
              <a:gd name="T4" fmla="*/ 11508721 w 494328"/>
              <a:gd name="T5" fmla="*/ 36154 h 324036"/>
              <a:gd name="T6" fmla="*/ 10994449 w 494328"/>
              <a:gd name="T7" fmla="*/ 31979 h 324036"/>
              <a:gd name="T8" fmla="*/ 9864608 w 494328"/>
              <a:gd name="T9" fmla="*/ 31979 h 324036"/>
              <a:gd name="T10" fmla="*/ 14282679 w 494328"/>
              <a:gd name="T11" fmla="*/ 29758 h 324036"/>
              <a:gd name="T12" fmla="*/ 11508721 w 494328"/>
              <a:gd name="T13" fmla="*/ 25583 h 324036"/>
              <a:gd name="T14" fmla="*/ 11508721 w 494328"/>
              <a:gd name="T15" fmla="*/ 29758 h 324036"/>
              <a:gd name="T16" fmla="*/ 10994449 w 494328"/>
              <a:gd name="T17" fmla="*/ 25583 h 324036"/>
              <a:gd name="T18" fmla="*/ 9864608 w 494328"/>
              <a:gd name="T19" fmla="*/ 25583 h 324036"/>
              <a:gd name="T20" fmla="*/ 9350351 w 494328"/>
              <a:gd name="T21" fmla="*/ 29758 h 324036"/>
              <a:gd name="T22" fmla="*/ 6576395 w 494328"/>
              <a:gd name="T23" fmla="*/ 25583 h 324036"/>
              <a:gd name="T24" fmla="*/ 6576395 w 494328"/>
              <a:gd name="T25" fmla="*/ 29758 h 324036"/>
              <a:gd name="T26" fmla="*/ 6062157 w 494328"/>
              <a:gd name="T27" fmla="*/ 25583 h 324036"/>
              <a:gd name="T28" fmla="*/ 4932293 w 494328"/>
              <a:gd name="T29" fmla="*/ 25583 h 324036"/>
              <a:gd name="T30" fmla="*/ 4418034 w 494328"/>
              <a:gd name="T31" fmla="*/ 29758 h 324036"/>
              <a:gd name="T32" fmla="*/ 1644090 w 494328"/>
              <a:gd name="T33" fmla="*/ 25583 h 324036"/>
              <a:gd name="T34" fmla="*/ 1644090 w 494328"/>
              <a:gd name="T35" fmla="*/ 29758 h 324036"/>
              <a:gd name="T36" fmla="*/ 1129868 w 494328"/>
              <a:gd name="T37" fmla="*/ 25583 h 324036"/>
              <a:gd name="T38" fmla="*/ 0 w 494328"/>
              <a:gd name="T39" fmla="*/ 25583 h 324036"/>
              <a:gd name="T40" fmla="*/ 15926779 w 494328"/>
              <a:gd name="T41" fmla="*/ 26559 h 324036"/>
              <a:gd name="T42" fmla="*/ 16441040 w 494328"/>
              <a:gd name="T43" fmla="*/ 19188 h 324036"/>
              <a:gd name="T44" fmla="*/ 16441040 w 494328"/>
              <a:gd name="T45" fmla="*/ 23362 h 324036"/>
              <a:gd name="T46" fmla="*/ 14282679 w 494328"/>
              <a:gd name="T47" fmla="*/ 19188 h 324036"/>
              <a:gd name="T48" fmla="*/ 13152811 w 494328"/>
              <a:gd name="T49" fmla="*/ 19188 h 324036"/>
              <a:gd name="T50" fmla="*/ 12638556 w 494328"/>
              <a:gd name="T51" fmla="*/ 23362 h 324036"/>
              <a:gd name="T52" fmla="*/ 9864608 w 494328"/>
              <a:gd name="T53" fmla="*/ 19188 h 324036"/>
              <a:gd name="T54" fmla="*/ 9864608 w 494328"/>
              <a:gd name="T55" fmla="*/ 23362 h 324036"/>
              <a:gd name="T56" fmla="*/ 9350351 w 494328"/>
              <a:gd name="T57" fmla="*/ 19188 h 324036"/>
              <a:gd name="T58" fmla="*/ 8220518 w 494328"/>
              <a:gd name="T59" fmla="*/ 19188 h 324036"/>
              <a:gd name="T60" fmla="*/ 7706263 w 494328"/>
              <a:gd name="T61" fmla="*/ 23362 h 324036"/>
              <a:gd name="T62" fmla="*/ 4932293 w 494328"/>
              <a:gd name="T63" fmla="*/ 19188 h 324036"/>
              <a:gd name="T64" fmla="*/ 4932293 w 494328"/>
              <a:gd name="T65" fmla="*/ 23362 h 324036"/>
              <a:gd name="T66" fmla="*/ 4418034 w 494328"/>
              <a:gd name="T67" fmla="*/ 19188 h 324036"/>
              <a:gd name="T68" fmla="*/ 3288195 w 494328"/>
              <a:gd name="T69" fmla="*/ 19188 h 324036"/>
              <a:gd name="T70" fmla="*/ 2773919 w 494328"/>
              <a:gd name="T71" fmla="*/ 23362 h 324036"/>
              <a:gd name="T72" fmla="*/ 0 w 494328"/>
              <a:gd name="T73" fmla="*/ 19188 h 324036"/>
              <a:gd name="T74" fmla="*/ 0 w 494328"/>
              <a:gd name="T75" fmla="*/ 23362 h 324036"/>
              <a:gd name="T76" fmla="*/ 15926779 w 494328"/>
              <a:gd name="T77" fmla="*/ 15989 h 324036"/>
              <a:gd name="T78" fmla="*/ 14796917 w 494328"/>
              <a:gd name="T79" fmla="*/ 15989 h 324036"/>
              <a:gd name="T80" fmla="*/ 14282679 w 494328"/>
              <a:gd name="T81" fmla="*/ 16966 h 324036"/>
              <a:gd name="T82" fmla="*/ 11508721 w 494328"/>
              <a:gd name="T83" fmla="*/ 12791 h 324036"/>
              <a:gd name="T84" fmla="*/ 11508721 w 494328"/>
              <a:gd name="T85" fmla="*/ 16966 h 324036"/>
              <a:gd name="T86" fmla="*/ 10994449 w 494328"/>
              <a:gd name="T87" fmla="*/ 12791 h 324036"/>
              <a:gd name="T88" fmla="*/ 9864608 w 494328"/>
              <a:gd name="T89" fmla="*/ 12791 h 324036"/>
              <a:gd name="T90" fmla="*/ 9350351 w 494328"/>
              <a:gd name="T91" fmla="*/ 16966 h 324036"/>
              <a:gd name="T92" fmla="*/ 6576395 w 494328"/>
              <a:gd name="T93" fmla="*/ 12791 h 324036"/>
              <a:gd name="T94" fmla="*/ 6576395 w 494328"/>
              <a:gd name="T95" fmla="*/ 16966 h 324036"/>
              <a:gd name="T96" fmla="*/ 6062157 w 494328"/>
              <a:gd name="T97" fmla="*/ 12791 h 324036"/>
              <a:gd name="T98" fmla="*/ 4932293 w 494328"/>
              <a:gd name="T99" fmla="*/ 12791 h 324036"/>
              <a:gd name="T100" fmla="*/ 4418034 w 494328"/>
              <a:gd name="T101" fmla="*/ 16966 h 324036"/>
              <a:gd name="T102" fmla="*/ 1644090 w 494328"/>
              <a:gd name="T103" fmla="*/ 12791 h 324036"/>
              <a:gd name="T104" fmla="*/ 1644090 w 494328"/>
              <a:gd name="T105" fmla="*/ 16966 h 324036"/>
              <a:gd name="T106" fmla="*/ 1129868 w 494328"/>
              <a:gd name="T107" fmla="*/ 12791 h 324036"/>
              <a:gd name="T108" fmla="*/ 0 w 494328"/>
              <a:gd name="T109" fmla="*/ 12791 h 324036"/>
              <a:gd name="T110" fmla="*/ 12638556 w 494328"/>
              <a:gd name="T111" fmla="*/ 10570 h 324036"/>
              <a:gd name="T112" fmla="*/ 9864608 w 494328"/>
              <a:gd name="T113" fmla="*/ 6396 h 324036"/>
              <a:gd name="T114" fmla="*/ 9864608 w 494328"/>
              <a:gd name="T115" fmla="*/ 10570 h 324036"/>
              <a:gd name="T116" fmla="*/ 10994449 w 494328"/>
              <a:gd name="T117" fmla="*/ 0 h 324036"/>
              <a:gd name="T118" fmla="*/ 9864608 w 494328"/>
              <a:gd name="T119" fmla="*/ 0 h 3240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494328" h="324036">
                <a:moveTo>
                  <a:pt x="277525" y="292250"/>
                </a:moveTo>
                <a:lnTo>
                  <a:pt x="309311" y="292250"/>
                </a:lnTo>
                <a:lnTo>
                  <a:pt x="309311" y="324036"/>
                </a:lnTo>
                <a:lnTo>
                  <a:pt x="277525" y="324036"/>
                </a:lnTo>
                <a:lnTo>
                  <a:pt x="277525" y="292250"/>
                </a:lnTo>
                <a:close/>
                <a:moveTo>
                  <a:pt x="323779" y="243541"/>
                </a:moveTo>
                <a:lnTo>
                  <a:pt x="355565" y="243541"/>
                </a:lnTo>
                <a:lnTo>
                  <a:pt x="355565" y="275328"/>
                </a:lnTo>
                <a:lnTo>
                  <a:pt x="323779" y="275328"/>
                </a:lnTo>
                <a:lnTo>
                  <a:pt x="323779" y="243541"/>
                </a:lnTo>
                <a:close/>
                <a:moveTo>
                  <a:pt x="277525" y="243541"/>
                </a:moveTo>
                <a:lnTo>
                  <a:pt x="309311" y="243541"/>
                </a:lnTo>
                <a:lnTo>
                  <a:pt x="309311" y="275328"/>
                </a:lnTo>
                <a:lnTo>
                  <a:pt x="277525" y="275328"/>
                </a:lnTo>
                <a:lnTo>
                  <a:pt x="277525" y="243541"/>
                </a:lnTo>
                <a:close/>
                <a:moveTo>
                  <a:pt x="370033" y="194833"/>
                </a:moveTo>
                <a:lnTo>
                  <a:pt x="401820" y="194833"/>
                </a:lnTo>
                <a:lnTo>
                  <a:pt x="401820" y="226620"/>
                </a:lnTo>
                <a:lnTo>
                  <a:pt x="370033" y="226620"/>
                </a:lnTo>
                <a:lnTo>
                  <a:pt x="370033" y="194833"/>
                </a:lnTo>
                <a:close/>
                <a:moveTo>
                  <a:pt x="323779" y="194833"/>
                </a:moveTo>
                <a:lnTo>
                  <a:pt x="355565" y="194833"/>
                </a:lnTo>
                <a:lnTo>
                  <a:pt x="355565" y="226620"/>
                </a:lnTo>
                <a:lnTo>
                  <a:pt x="323779" y="226620"/>
                </a:lnTo>
                <a:lnTo>
                  <a:pt x="323779" y="194833"/>
                </a:lnTo>
                <a:close/>
                <a:moveTo>
                  <a:pt x="277525" y="194833"/>
                </a:moveTo>
                <a:lnTo>
                  <a:pt x="309311" y="194833"/>
                </a:lnTo>
                <a:lnTo>
                  <a:pt x="309311" y="226620"/>
                </a:lnTo>
                <a:lnTo>
                  <a:pt x="277525" y="226620"/>
                </a:lnTo>
                <a:lnTo>
                  <a:pt x="277525" y="194833"/>
                </a:lnTo>
                <a:close/>
                <a:moveTo>
                  <a:pt x="231271" y="194833"/>
                </a:moveTo>
                <a:lnTo>
                  <a:pt x="263057" y="194833"/>
                </a:lnTo>
                <a:lnTo>
                  <a:pt x="263057" y="226620"/>
                </a:lnTo>
                <a:lnTo>
                  <a:pt x="231271" y="226620"/>
                </a:lnTo>
                <a:lnTo>
                  <a:pt x="231271" y="194833"/>
                </a:lnTo>
                <a:close/>
                <a:moveTo>
                  <a:pt x="185016" y="194833"/>
                </a:moveTo>
                <a:lnTo>
                  <a:pt x="216803" y="194833"/>
                </a:lnTo>
                <a:lnTo>
                  <a:pt x="216803" y="226620"/>
                </a:lnTo>
                <a:lnTo>
                  <a:pt x="185016" y="226620"/>
                </a:lnTo>
                <a:lnTo>
                  <a:pt x="185016" y="194833"/>
                </a:lnTo>
                <a:close/>
                <a:moveTo>
                  <a:pt x="138762" y="194833"/>
                </a:moveTo>
                <a:lnTo>
                  <a:pt x="170549" y="194833"/>
                </a:lnTo>
                <a:lnTo>
                  <a:pt x="170549" y="226620"/>
                </a:lnTo>
                <a:lnTo>
                  <a:pt x="138762" y="226620"/>
                </a:lnTo>
                <a:lnTo>
                  <a:pt x="138762" y="194833"/>
                </a:lnTo>
                <a:close/>
                <a:moveTo>
                  <a:pt x="92508" y="194833"/>
                </a:moveTo>
                <a:lnTo>
                  <a:pt x="124294" y="194833"/>
                </a:lnTo>
                <a:lnTo>
                  <a:pt x="124294" y="226620"/>
                </a:lnTo>
                <a:lnTo>
                  <a:pt x="92508" y="226620"/>
                </a:lnTo>
                <a:lnTo>
                  <a:pt x="92508" y="194833"/>
                </a:lnTo>
                <a:close/>
                <a:moveTo>
                  <a:pt x="46254" y="194833"/>
                </a:moveTo>
                <a:lnTo>
                  <a:pt x="78040" y="194833"/>
                </a:lnTo>
                <a:lnTo>
                  <a:pt x="78040" y="226620"/>
                </a:lnTo>
                <a:lnTo>
                  <a:pt x="46254" y="226620"/>
                </a:lnTo>
                <a:lnTo>
                  <a:pt x="46254" y="194833"/>
                </a:lnTo>
                <a:close/>
                <a:moveTo>
                  <a:pt x="0" y="194833"/>
                </a:moveTo>
                <a:lnTo>
                  <a:pt x="31787" y="194833"/>
                </a:lnTo>
                <a:lnTo>
                  <a:pt x="31787" y="226620"/>
                </a:lnTo>
                <a:lnTo>
                  <a:pt x="0" y="226620"/>
                </a:lnTo>
                <a:lnTo>
                  <a:pt x="0" y="194833"/>
                </a:lnTo>
                <a:close/>
                <a:moveTo>
                  <a:pt x="416287" y="170479"/>
                </a:moveTo>
                <a:lnTo>
                  <a:pt x="448074" y="170479"/>
                </a:lnTo>
                <a:lnTo>
                  <a:pt x="448074" y="202266"/>
                </a:lnTo>
                <a:lnTo>
                  <a:pt x="416287" y="202266"/>
                </a:lnTo>
                <a:lnTo>
                  <a:pt x="416287" y="170479"/>
                </a:lnTo>
                <a:close/>
                <a:moveTo>
                  <a:pt x="462542" y="146125"/>
                </a:moveTo>
                <a:lnTo>
                  <a:pt x="494328" y="146125"/>
                </a:lnTo>
                <a:lnTo>
                  <a:pt x="494328" y="177911"/>
                </a:lnTo>
                <a:lnTo>
                  <a:pt x="462542" y="177911"/>
                </a:lnTo>
                <a:lnTo>
                  <a:pt x="462542" y="146125"/>
                </a:lnTo>
                <a:close/>
                <a:moveTo>
                  <a:pt x="370033" y="146125"/>
                </a:moveTo>
                <a:lnTo>
                  <a:pt x="401820" y="146125"/>
                </a:lnTo>
                <a:lnTo>
                  <a:pt x="401820" y="177911"/>
                </a:lnTo>
                <a:lnTo>
                  <a:pt x="370033" y="177911"/>
                </a:lnTo>
                <a:lnTo>
                  <a:pt x="370033" y="146125"/>
                </a:lnTo>
                <a:close/>
                <a:moveTo>
                  <a:pt x="323779" y="146125"/>
                </a:moveTo>
                <a:lnTo>
                  <a:pt x="355565" y="146125"/>
                </a:lnTo>
                <a:lnTo>
                  <a:pt x="355565" y="177911"/>
                </a:lnTo>
                <a:lnTo>
                  <a:pt x="323779" y="177911"/>
                </a:lnTo>
                <a:lnTo>
                  <a:pt x="323779" y="146125"/>
                </a:lnTo>
                <a:close/>
                <a:moveTo>
                  <a:pt x="277525" y="146125"/>
                </a:moveTo>
                <a:lnTo>
                  <a:pt x="309311" y="146125"/>
                </a:lnTo>
                <a:lnTo>
                  <a:pt x="309311" y="177911"/>
                </a:lnTo>
                <a:lnTo>
                  <a:pt x="277525" y="177911"/>
                </a:lnTo>
                <a:lnTo>
                  <a:pt x="277525" y="146125"/>
                </a:lnTo>
                <a:close/>
                <a:moveTo>
                  <a:pt x="231271" y="146125"/>
                </a:moveTo>
                <a:lnTo>
                  <a:pt x="263057" y="146125"/>
                </a:lnTo>
                <a:lnTo>
                  <a:pt x="263057" y="177911"/>
                </a:lnTo>
                <a:lnTo>
                  <a:pt x="231271" y="177911"/>
                </a:lnTo>
                <a:lnTo>
                  <a:pt x="231271" y="146125"/>
                </a:lnTo>
                <a:close/>
                <a:moveTo>
                  <a:pt x="185016" y="146125"/>
                </a:moveTo>
                <a:lnTo>
                  <a:pt x="216803" y="146125"/>
                </a:lnTo>
                <a:lnTo>
                  <a:pt x="216803" y="177911"/>
                </a:lnTo>
                <a:lnTo>
                  <a:pt x="185016" y="177911"/>
                </a:lnTo>
                <a:lnTo>
                  <a:pt x="185016" y="146125"/>
                </a:lnTo>
                <a:close/>
                <a:moveTo>
                  <a:pt x="138762" y="146125"/>
                </a:moveTo>
                <a:lnTo>
                  <a:pt x="170549" y="146125"/>
                </a:lnTo>
                <a:lnTo>
                  <a:pt x="170549" y="177911"/>
                </a:lnTo>
                <a:lnTo>
                  <a:pt x="138762" y="177911"/>
                </a:lnTo>
                <a:lnTo>
                  <a:pt x="138762" y="146125"/>
                </a:lnTo>
                <a:close/>
                <a:moveTo>
                  <a:pt x="92508" y="146125"/>
                </a:moveTo>
                <a:lnTo>
                  <a:pt x="124294" y="146125"/>
                </a:lnTo>
                <a:lnTo>
                  <a:pt x="124294" y="177911"/>
                </a:lnTo>
                <a:lnTo>
                  <a:pt x="92508" y="177911"/>
                </a:lnTo>
                <a:lnTo>
                  <a:pt x="92508" y="146125"/>
                </a:lnTo>
                <a:close/>
                <a:moveTo>
                  <a:pt x="46254" y="146125"/>
                </a:moveTo>
                <a:lnTo>
                  <a:pt x="78040" y="146125"/>
                </a:lnTo>
                <a:lnTo>
                  <a:pt x="78040" y="177911"/>
                </a:lnTo>
                <a:lnTo>
                  <a:pt x="46254" y="177911"/>
                </a:lnTo>
                <a:lnTo>
                  <a:pt x="46254" y="146125"/>
                </a:lnTo>
                <a:close/>
                <a:moveTo>
                  <a:pt x="0" y="146125"/>
                </a:moveTo>
                <a:lnTo>
                  <a:pt x="31787" y="146125"/>
                </a:lnTo>
                <a:lnTo>
                  <a:pt x="31787" y="177911"/>
                </a:lnTo>
                <a:lnTo>
                  <a:pt x="0" y="177911"/>
                </a:lnTo>
                <a:lnTo>
                  <a:pt x="0" y="146125"/>
                </a:lnTo>
                <a:close/>
                <a:moveTo>
                  <a:pt x="416287" y="121771"/>
                </a:moveTo>
                <a:lnTo>
                  <a:pt x="448074" y="121771"/>
                </a:lnTo>
                <a:lnTo>
                  <a:pt x="448074" y="153557"/>
                </a:lnTo>
                <a:lnTo>
                  <a:pt x="416287" y="153557"/>
                </a:lnTo>
                <a:lnTo>
                  <a:pt x="416287" y="121771"/>
                </a:lnTo>
                <a:close/>
                <a:moveTo>
                  <a:pt x="370033" y="97417"/>
                </a:moveTo>
                <a:lnTo>
                  <a:pt x="401820" y="97417"/>
                </a:lnTo>
                <a:lnTo>
                  <a:pt x="401820" y="129203"/>
                </a:lnTo>
                <a:lnTo>
                  <a:pt x="370033" y="129203"/>
                </a:lnTo>
                <a:lnTo>
                  <a:pt x="370033" y="97417"/>
                </a:lnTo>
                <a:close/>
                <a:moveTo>
                  <a:pt x="323779" y="97417"/>
                </a:moveTo>
                <a:lnTo>
                  <a:pt x="355565" y="97417"/>
                </a:lnTo>
                <a:lnTo>
                  <a:pt x="355565" y="129203"/>
                </a:lnTo>
                <a:lnTo>
                  <a:pt x="323779" y="129203"/>
                </a:lnTo>
                <a:lnTo>
                  <a:pt x="323779" y="97417"/>
                </a:lnTo>
                <a:close/>
                <a:moveTo>
                  <a:pt x="277525" y="97417"/>
                </a:moveTo>
                <a:lnTo>
                  <a:pt x="309311" y="97417"/>
                </a:lnTo>
                <a:lnTo>
                  <a:pt x="309311" y="129203"/>
                </a:lnTo>
                <a:lnTo>
                  <a:pt x="277525" y="129203"/>
                </a:lnTo>
                <a:lnTo>
                  <a:pt x="277525" y="97417"/>
                </a:lnTo>
                <a:close/>
                <a:moveTo>
                  <a:pt x="231271" y="97417"/>
                </a:moveTo>
                <a:lnTo>
                  <a:pt x="263057" y="97417"/>
                </a:lnTo>
                <a:lnTo>
                  <a:pt x="263057" y="129203"/>
                </a:lnTo>
                <a:lnTo>
                  <a:pt x="231271" y="129203"/>
                </a:lnTo>
                <a:lnTo>
                  <a:pt x="231271" y="97417"/>
                </a:lnTo>
                <a:close/>
                <a:moveTo>
                  <a:pt x="185016" y="97417"/>
                </a:moveTo>
                <a:lnTo>
                  <a:pt x="216803" y="97417"/>
                </a:lnTo>
                <a:lnTo>
                  <a:pt x="216803" y="129203"/>
                </a:lnTo>
                <a:lnTo>
                  <a:pt x="185016" y="129203"/>
                </a:lnTo>
                <a:lnTo>
                  <a:pt x="185016" y="97417"/>
                </a:lnTo>
                <a:close/>
                <a:moveTo>
                  <a:pt x="138762" y="97417"/>
                </a:moveTo>
                <a:lnTo>
                  <a:pt x="170549" y="97417"/>
                </a:lnTo>
                <a:lnTo>
                  <a:pt x="170549" y="129203"/>
                </a:lnTo>
                <a:lnTo>
                  <a:pt x="138762" y="129203"/>
                </a:lnTo>
                <a:lnTo>
                  <a:pt x="138762" y="97417"/>
                </a:lnTo>
                <a:close/>
                <a:moveTo>
                  <a:pt x="92508" y="97417"/>
                </a:moveTo>
                <a:lnTo>
                  <a:pt x="124294" y="97417"/>
                </a:lnTo>
                <a:lnTo>
                  <a:pt x="124294" y="129203"/>
                </a:lnTo>
                <a:lnTo>
                  <a:pt x="92508" y="129203"/>
                </a:lnTo>
                <a:lnTo>
                  <a:pt x="92508" y="97417"/>
                </a:lnTo>
                <a:close/>
                <a:moveTo>
                  <a:pt x="46254" y="97417"/>
                </a:moveTo>
                <a:lnTo>
                  <a:pt x="78040" y="97417"/>
                </a:lnTo>
                <a:lnTo>
                  <a:pt x="78040" y="129203"/>
                </a:lnTo>
                <a:lnTo>
                  <a:pt x="46254" y="129203"/>
                </a:lnTo>
                <a:lnTo>
                  <a:pt x="46254" y="97417"/>
                </a:lnTo>
                <a:close/>
                <a:moveTo>
                  <a:pt x="0" y="97417"/>
                </a:moveTo>
                <a:lnTo>
                  <a:pt x="31787" y="97417"/>
                </a:lnTo>
                <a:lnTo>
                  <a:pt x="31787" y="129203"/>
                </a:lnTo>
                <a:lnTo>
                  <a:pt x="0" y="129203"/>
                </a:lnTo>
                <a:lnTo>
                  <a:pt x="0" y="97417"/>
                </a:lnTo>
                <a:close/>
                <a:moveTo>
                  <a:pt x="323779" y="48708"/>
                </a:moveTo>
                <a:lnTo>
                  <a:pt x="355565" y="48708"/>
                </a:lnTo>
                <a:lnTo>
                  <a:pt x="355565" y="80495"/>
                </a:lnTo>
                <a:lnTo>
                  <a:pt x="323779" y="80495"/>
                </a:lnTo>
                <a:lnTo>
                  <a:pt x="323779" y="48708"/>
                </a:lnTo>
                <a:close/>
                <a:moveTo>
                  <a:pt x="277525" y="48708"/>
                </a:moveTo>
                <a:lnTo>
                  <a:pt x="309311" y="48708"/>
                </a:lnTo>
                <a:lnTo>
                  <a:pt x="309311" y="80495"/>
                </a:lnTo>
                <a:lnTo>
                  <a:pt x="277525" y="80495"/>
                </a:lnTo>
                <a:lnTo>
                  <a:pt x="277525" y="48708"/>
                </a:lnTo>
                <a:close/>
                <a:moveTo>
                  <a:pt x="277525" y="0"/>
                </a:moveTo>
                <a:lnTo>
                  <a:pt x="309311" y="0"/>
                </a:lnTo>
                <a:lnTo>
                  <a:pt x="309311" y="31787"/>
                </a:lnTo>
                <a:lnTo>
                  <a:pt x="277525" y="31787"/>
                </a:lnTo>
                <a:lnTo>
                  <a:pt x="277525" y="0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3" name="文本框 38976"/>
          <p:cNvSpPr txBox="1">
            <a:spLocks noChangeArrowheads="1"/>
          </p:cNvSpPr>
          <p:nvPr/>
        </p:nvSpPr>
        <p:spPr bwMode="auto">
          <a:xfrm>
            <a:off x="1692275" y="5044777"/>
            <a:ext cx="10874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rgbClr val="FF3300"/>
                </a:solidFill>
              </a:rPr>
              <a:t>Genome </a:t>
            </a:r>
            <a:endParaRPr lang="zh-CN" altLang="en-US" sz="1400" b="1">
              <a:solidFill>
                <a:srgbClr val="FF3300"/>
              </a:solidFill>
            </a:endParaRPr>
          </a:p>
          <a:p>
            <a:pPr eaLnBrk="1" hangingPunct="1"/>
            <a:r>
              <a:rPr lang="zh-CN" altLang="en-US" sz="1400" b="1">
                <a:solidFill>
                  <a:srgbClr val="FF3300"/>
                </a:solidFill>
              </a:rPr>
              <a:t>triplication</a:t>
            </a:r>
            <a:endParaRPr lang="zh-CN" altLang="en-US" sz="1400" b="1">
              <a:solidFill>
                <a:srgbClr val="FF3300"/>
              </a:solidFill>
            </a:endParaRPr>
          </a:p>
        </p:txBody>
      </p:sp>
      <p:sp>
        <p:nvSpPr>
          <p:cNvPr id="34824" name="文本框 38977"/>
          <p:cNvSpPr txBox="1">
            <a:spLocks noChangeArrowheads="1"/>
          </p:cNvSpPr>
          <p:nvPr/>
        </p:nvSpPr>
        <p:spPr bwMode="auto">
          <a:xfrm>
            <a:off x="862570" y="1011500"/>
            <a:ext cx="7525854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0000"/>
                </a:solidFill>
              </a:rPr>
              <a:t>物种内：</a:t>
            </a:r>
            <a:r>
              <a:rPr lang="zh-CN" altLang="en-US" sz="2000" b="1" dirty="0" smtClean="0"/>
              <a:t>不同</a:t>
            </a:r>
            <a:r>
              <a:rPr lang="zh-CN" altLang="en-US" sz="2000" b="1" dirty="0"/>
              <a:t>亚基因</a:t>
            </a:r>
            <a:r>
              <a:rPr lang="zh-CN" altLang="en-US" sz="2000" b="1" dirty="0" smtClean="0"/>
              <a:t>组旁</a:t>
            </a:r>
            <a:r>
              <a:rPr lang="zh-CN" altLang="en-US" sz="2000" b="1" dirty="0"/>
              <a:t>系同源基因受到平行选择</a:t>
            </a:r>
            <a:endParaRPr lang="en-US" altLang="zh-CN" sz="2000" b="1" dirty="0"/>
          </a:p>
          <a:p>
            <a:pPr marL="1028700" lvl="1" eaLnBrk="1" hangingPunct="1">
              <a:buFont typeface="Wingdings" panose="05000000000000000000" pitchFamily="2" charset="2"/>
              <a:buChar char="Ø"/>
            </a:pPr>
            <a:r>
              <a:rPr lang="zh-CN" altLang="en-US" sz="2000" b="1" dirty="0"/>
              <a:t>作物：</a:t>
            </a:r>
            <a:endParaRPr lang="en-US" altLang="zh-CN" sz="2000" b="1" dirty="0"/>
          </a:p>
          <a:p>
            <a:pPr marL="1428750" lvl="2" eaLnBrk="1" hangingPunct="1">
              <a:buFont typeface="Wingdings" panose="05000000000000000000" pitchFamily="2" charset="2"/>
              <a:buChar char="Ø"/>
            </a:pPr>
            <a:r>
              <a:rPr lang="zh-CN" altLang="en-US" sz="2000" b="1" dirty="0"/>
              <a:t>白菜类：          </a:t>
            </a:r>
            <a:r>
              <a:rPr lang="en-US" altLang="zh-CN" sz="2000" b="1" dirty="0"/>
              <a:t>5</a:t>
            </a:r>
            <a:r>
              <a:rPr lang="zh-CN" altLang="en-US" sz="2000" b="1" dirty="0"/>
              <a:t>个</a:t>
            </a:r>
            <a:endParaRPr lang="en-US" altLang="zh-CN" sz="2000" b="1" dirty="0"/>
          </a:p>
          <a:p>
            <a:pPr marL="1428750" lvl="2" eaLnBrk="1" hangingPunct="1">
              <a:buFont typeface="Wingdings" panose="05000000000000000000" pitchFamily="2" charset="2"/>
              <a:buChar char="Ø"/>
            </a:pPr>
            <a:r>
              <a:rPr lang="zh-CN" altLang="en-US" sz="2000" b="1" dirty="0"/>
              <a:t>甘蓝类：         </a:t>
            </a:r>
            <a:r>
              <a:rPr lang="en-US" altLang="zh-CN" sz="2000" b="1" dirty="0"/>
              <a:t>10</a:t>
            </a:r>
            <a:r>
              <a:rPr lang="zh-CN" altLang="en-US" sz="2000" b="1" dirty="0"/>
              <a:t>个</a:t>
            </a:r>
            <a:r>
              <a:rPr lang="en-US" altLang="zh-CN" sz="2000" b="1" dirty="0"/>
              <a:t>	</a:t>
            </a:r>
            <a:endParaRPr lang="en-US" altLang="zh-CN" sz="2000" b="1" dirty="0"/>
          </a:p>
          <a:p>
            <a:pPr marL="1028700" lvl="1" eaLnBrk="1" hangingPunct="1">
              <a:buFont typeface="Wingdings" panose="05000000000000000000" pitchFamily="2" charset="2"/>
              <a:buChar char="Ø"/>
            </a:pPr>
            <a:r>
              <a:rPr lang="zh-CN" altLang="en-US" sz="2000" b="1" dirty="0" smtClean="0"/>
              <a:t>性状：</a:t>
            </a:r>
            <a:endParaRPr lang="en-US" altLang="zh-CN" sz="2000" b="1" dirty="0" smtClean="0"/>
          </a:p>
          <a:p>
            <a:pPr marL="1428750" lvl="2" eaLnBrk="1" hangingPunct="1">
              <a:buFont typeface="Wingdings" panose="05000000000000000000" pitchFamily="2" charset="2"/>
              <a:buChar char="Ø"/>
            </a:pPr>
            <a:r>
              <a:rPr lang="zh-CN" altLang="en-US" sz="2000" b="1" dirty="0" smtClean="0"/>
              <a:t>结</a:t>
            </a:r>
            <a:r>
              <a:rPr lang="zh-CN" altLang="en-US" sz="2000" b="1" dirty="0"/>
              <a:t>球</a:t>
            </a:r>
            <a:r>
              <a:rPr lang="zh-CN" altLang="en-US" sz="2000" b="1" dirty="0" smtClean="0"/>
              <a:t>性状：      </a:t>
            </a:r>
            <a:r>
              <a:rPr lang="en-US" altLang="zh-CN" sz="2000" b="1" dirty="0" smtClean="0"/>
              <a:t>8</a:t>
            </a:r>
            <a:r>
              <a:rPr lang="zh-CN" altLang="en-US" sz="2000" b="1" dirty="0" smtClean="0"/>
              <a:t>个</a:t>
            </a:r>
            <a:endParaRPr lang="en-US" altLang="zh-CN" sz="2000" b="1" dirty="0" smtClean="0"/>
          </a:p>
          <a:p>
            <a:pPr marL="1428750" lvl="2" eaLnBrk="1" hangingPunct="1">
              <a:buFont typeface="Wingdings" panose="05000000000000000000" pitchFamily="2" charset="2"/>
              <a:buChar char="Ø"/>
            </a:pPr>
            <a:r>
              <a:rPr lang="zh-CN" altLang="en-US" sz="2000" b="1" dirty="0" smtClean="0"/>
              <a:t>根</a:t>
            </a:r>
            <a:r>
              <a:rPr lang="en-US" altLang="zh-CN" sz="2000" b="1" dirty="0"/>
              <a:t>/</a:t>
            </a:r>
            <a:r>
              <a:rPr lang="zh-CN" altLang="en-US" sz="2000" b="1" dirty="0"/>
              <a:t>茎</a:t>
            </a:r>
            <a:r>
              <a:rPr lang="zh-CN" altLang="en-US" sz="2000" b="1" dirty="0" smtClean="0"/>
              <a:t>膨大：     </a:t>
            </a:r>
            <a:r>
              <a:rPr lang="en-US" altLang="zh-CN" sz="2000" b="1" dirty="0" smtClean="0"/>
              <a:t>7</a:t>
            </a:r>
            <a:r>
              <a:rPr lang="zh-CN" altLang="en-US" sz="2000" b="1" dirty="0" smtClean="0"/>
              <a:t>个</a:t>
            </a:r>
            <a:endParaRPr lang="en-US" altLang="zh-CN" sz="2000" b="1" dirty="0" smtClean="0"/>
          </a:p>
          <a:p>
            <a:pPr eaLnBrk="1" hangingPunct="1"/>
            <a:r>
              <a:rPr lang="zh-CN" altLang="en-US" sz="2000" b="1" dirty="0" smtClean="0">
                <a:solidFill>
                  <a:srgbClr val="FF0000"/>
                </a:solidFill>
              </a:rPr>
              <a:t>表明</a:t>
            </a:r>
            <a:r>
              <a:rPr lang="zh-CN" altLang="en-US" sz="2000" b="1" dirty="0">
                <a:solidFill>
                  <a:srgbClr val="FF0000"/>
                </a:solidFill>
              </a:rPr>
              <a:t>：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pPr marL="1085850" lvl="1" indent="-342900" eaLnBrk="1" hangingPunct="1">
              <a:buFont typeface="Wingdings" panose="05000000000000000000" pitchFamily="2" charset="2"/>
              <a:buChar char="Ø"/>
            </a:pPr>
            <a:r>
              <a:rPr lang="zh-CN" altLang="en-US" sz="2000" b="1" dirty="0"/>
              <a:t>基因组复制形成不同亚基因组的旁系</a:t>
            </a:r>
            <a:r>
              <a:rPr lang="zh-CN" altLang="en-US" sz="2000" b="1" dirty="0" smtClean="0"/>
              <a:t>同源基因变异是了</a:t>
            </a:r>
            <a:r>
              <a:rPr lang="zh-CN" altLang="en-US" sz="2000" b="1" dirty="0"/>
              <a:t>新性状形成</a:t>
            </a:r>
            <a:r>
              <a:rPr lang="zh-CN" altLang="en-US" sz="2000" b="1" dirty="0" smtClean="0"/>
              <a:t>的重要变异基础，人工选择能够积累这些同源变异产生新的形态性状。</a:t>
            </a:r>
            <a:endParaRPr lang="en-US" altLang="zh-CN" sz="2000" b="1" dirty="0"/>
          </a:p>
        </p:txBody>
      </p:sp>
      <p:pic>
        <p:nvPicPr>
          <p:cNvPr id="34825" name="图片 3897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884762"/>
            <a:ext cx="2808287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标题 1"/>
          <p:cNvSpPr>
            <a:spLocks noGrp="1" noChangeArrowheads="1"/>
          </p:cNvSpPr>
          <p:nvPr>
            <p:ph type="title"/>
          </p:nvPr>
        </p:nvSpPr>
        <p:spPr>
          <a:xfrm>
            <a:off x="0" y="44624"/>
            <a:ext cx="9144000" cy="864319"/>
          </a:xfrm>
        </p:spPr>
        <p:txBody>
          <a:bodyPr/>
          <a:lstStyle/>
          <a:p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亚基因组平行变异有助于形态多样性形成</a:t>
            </a:r>
            <a:endParaRPr lang="zh-CN" altLang="en-US" sz="36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亚基因组平行选择是趋同驯化的重要原因</a:t>
            </a:r>
            <a:endParaRPr lang="zh-CN" altLang="en-US" sz="36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5846" name="文本框 5"/>
          <p:cNvSpPr txBox="1">
            <a:spLocks noChangeArrowheads="1"/>
          </p:cNvSpPr>
          <p:nvPr/>
        </p:nvSpPr>
        <p:spPr bwMode="auto">
          <a:xfrm>
            <a:off x="1064766" y="1418000"/>
            <a:ext cx="746804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FF0000"/>
                </a:solidFill>
              </a:rPr>
              <a:t>物种间：</a:t>
            </a:r>
            <a:r>
              <a:rPr lang="zh-CN" altLang="en-US" sz="2000" b="1" dirty="0"/>
              <a:t>同一性</a:t>
            </a:r>
            <a:r>
              <a:rPr lang="zh-CN" altLang="en-US" sz="2000" b="1" dirty="0" smtClean="0"/>
              <a:t>状</a:t>
            </a:r>
            <a:r>
              <a:rPr lang="zh-CN" altLang="en-US" sz="2000" b="1" dirty="0"/>
              <a:t>的平行</a:t>
            </a:r>
            <a:r>
              <a:rPr lang="zh-CN" altLang="en-US" sz="2000" b="1" dirty="0" smtClean="0"/>
              <a:t>选择信号</a:t>
            </a:r>
            <a:endParaRPr lang="en-US" altLang="zh-CN" sz="2000" b="1" dirty="0" smtClean="0"/>
          </a:p>
          <a:p>
            <a:pPr marL="1085850" lvl="1" indent="-342900" eaLnBrk="1" hangingPunct="1">
              <a:buFont typeface="Wingdings" panose="05000000000000000000" pitchFamily="2" charset="2"/>
              <a:buChar char="Ø"/>
            </a:pPr>
            <a:r>
              <a:rPr lang="zh-CN" altLang="en-US" sz="2000" b="1" dirty="0" smtClean="0"/>
              <a:t>基因组水平：结球 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9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个，根（茎） 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4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个</a:t>
            </a:r>
            <a:endParaRPr lang="en-US" altLang="zh-CN" sz="2000" b="1" dirty="0" smtClean="0"/>
          </a:p>
          <a:p>
            <a:pPr marL="1085850" lvl="1" indent="-342900" eaLnBrk="1" hangingPunct="1">
              <a:buFont typeface="Wingdings" panose="05000000000000000000" pitchFamily="2" charset="2"/>
              <a:buChar char="Ø"/>
            </a:pPr>
            <a:r>
              <a:rPr lang="zh-CN" altLang="en-US" sz="2000" b="1" dirty="0" smtClean="0"/>
              <a:t>亚基因组水平：</a:t>
            </a:r>
            <a:r>
              <a:rPr lang="zh-CN" altLang="en-US" sz="2000" b="1" dirty="0"/>
              <a:t>结球 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17</a:t>
            </a:r>
            <a:r>
              <a:rPr lang="en-US" altLang="zh-CN" sz="2000" b="1" dirty="0" smtClean="0"/>
              <a:t> </a:t>
            </a:r>
            <a:r>
              <a:rPr lang="zh-CN" altLang="en-US" sz="2000" b="1" dirty="0"/>
              <a:t>个，根（茎） 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9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个</a:t>
            </a:r>
            <a:endParaRPr lang="en-US" altLang="zh-CN" sz="2000" b="1" dirty="0" smtClean="0"/>
          </a:p>
          <a:p>
            <a:pPr eaLnBrk="1" hangingPunct="1"/>
            <a:endParaRPr lang="en-US" altLang="zh-CN" sz="2000" b="1" dirty="0"/>
          </a:p>
          <a:p>
            <a:pPr eaLnBrk="1" hangingPunct="1"/>
            <a:r>
              <a:rPr lang="zh-CN" altLang="en-US" sz="2000" b="1" dirty="0" smtClean="0">
                <a:solidFill>
                  <a:srgbClr val="FF0000"/>
                </a:solidFill>
              </a:rPr>
              <a:t>表明：</a:t>
            </a:r>
            <a:r>
              <a:rPr lang="zh-CN" altLang="en-US" sz="2000" b="1" dirty="0" smtClean="0"/>
              <a:t>在白菜和甘蓝中，同一性状的趋同</a:t>
            </a:r>
            <a:r>
              <a:rPr lang="zh-CN" altLang="en-US" sz="2000" b="1" dirty="0"/>
              <a:t>驯化</a:t>
            </a:r>
            <a:r>
              <a:rPr lang="zh-CN" altLang="en-US" sz="2000" b="1" dirty="0" smtClean="0"/>
              <a:t>决定于亚基因组水平线性同源基因的平行选择。</a:t>
            </a:r>
            <a:endParaRPr lang="zh-CN" altLang="en-US" sz="2000" b="1" dirty="0"/>
          </a:p>
        </p:txBody>
      </p:sp>
      <p:grpSp>
        <p:nvGrpSpPr>
          <p:cNvPr id="35847" name="组合 39937"/>
          <p:cNvGrpSpPr/>
          <p:nvPr/>
        </p:nvGrpSpPr>
        <p:grpSpPr bwMode="auto">
          <a:xfrm rot="-5340000">
            <a:off x="992982" y="4727724"/>
            <a:ext cx="431800" cy="477837"/>
            <a:chOff x="0" y="0"/>
            <a:chExt cx="680" cy="794"/>
          </a:xfrm>
        </p:grpSpPr>
        <p:grpSp>
          <p:nvGrpSpPr>
            <p:cNvPr id="35900" name="组合 39938"/>
            <p:cNvGrpSpPr/>
            <p:nvPr/>
          </p:nvGrpSpPr>
          <p:grpSpPr bwMode="auto">
            <a:xfrm>
              <a:off x="87" y="153"/>
              <a:ext cx="497" cy="452"/>
              <a:chOff x="0" y="0"/>
              <a:chExt cx="497" cy="452"/>
            </a:xfrm>
          </p:grpSpPr>
          <p:sp>
            <p:nvSpPr>
              <p:cNvPr id="35902" name="直接连接符 39939"/>
              <p:cNvSpPr>
                <a:spLocks noChangeShapeType="1"/>
              </p:cNvSpPr>
              <p:nvPr/>
            </p:nvSpPr>
            <p:spPr bwMode="auto">
              <a:xfrm>
                <a:off x="0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03" name="直接连接符 39940"/>
              <p:cNvSpPr>
                <a:spLocks noChangeShapeType="1"/>
              </p:cNvSpPr>
              <p:nvPr/>
            </p:nvSpPr>
            <p:spPr bwMode="auto">
              <a:xfrm>
                <a:off x="142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04" name="直接连接符 39941"/>
              <p:cNvSpPr>
                <a:spLocks noChangeShapeType="1"/>
              </p:cNvSpPr>
              <p:nvPr/>
            </p:nvSpPr>
            <p:spPr bwMode="auto">
              <a:xfrm>
                <a:off x="284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05" name="直接连接符 39942"/>
              <p:cNvSpPr>
                <a:spLocks noChangeShapeType="1"/>
              </p:cNvSpPr>
              <p:nvPr/>
            </p:nvSpPr>
            <p:spPr bwMode="auto">
              <a:xfrm>
                <a:off x="71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06" name="直接连接符 39943"/>
              <p:cNvSpPr>
                <a:spLocks noChangeShapeType="1"/>
              </p:cNvSpPr>
              <p:nvPr/>
            </p:nvSpPr>
            <p:spPr bwMode="auto">
              <a:xfrm>
                <a:off x="213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07" name="直接连接符 39944"/>
              <p:cNvSpPr>
                <a:spLocks noChangeShapeType="1"/>
              </p:cNvSpPr>
              <p:nvPr/>
            </p:nvSpPr>
            <p:spPr bwMode="auto">
              <a:xfrm>
                <a:off x="426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08" name="直接连接符 39945"/>
              <p:cNvSpPr>
                <a:spLocks noChangeShapeType="1"/>
              </p:cNvSpPr>
              <p:nvPr/>
            </p:nvSpPr>
            <p:spPr bwMode="auto">
              <a:xfrm>
                <a:off x="355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09" name="直接连接符 39946"/>
              <p:cNvSpPr>
                <a:spLocks noChangeShapeType="1"/>
              </p:cNvSpPr>
              <p:nvPr/>
            </p:nvSpPr>
            <p:spPr bwMode="auto">
              <a:xfrm>
                <a:off x="497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901" name="圆角矩形 39947"/>
            <p:cNvSpPr>
              <a:spLocks noChangeArrowheads="1"/>
            </p:cNvSpPr>
            <p:nvPr/>
          </p:nvSpPr>
          <p:spPr bwMode="auto">
            <a:xfrm>
              <a:off x="0" y="0"/>
              <a:ext cx="680" cy="794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48" name="组合 39948"/>
          <p:cNvGrpSpPr/>
          <p:nvPr/>
        </p:nvGrpSpPr>
        <p:grpSpPr bwMode="auto">
          <a:xfrm rot="-5400000">
            <a:off x="2316163" y="4722168"/>
            <a:ext cx="1366837" cy="477837"/>
            <a:chOff x="0" y="0"/>
            <a:chExt cx="2154" cy="794"/>
          </a:xfrm>
        </p:grpSpPr>
        <p:grpSp>
          <p:nvGrpSpPr>
            <p:cNvPr id="35872" name="组合 39949"/>
            <p:cNvGrpSpPr/>
            <p:nvPr/>
          </p:nvGrpSpPr>
          <p:grpSpPr bwMode="auto">
            <a:xfrm>
              <a:off x="1475" y="164"/>
              <a:ext cx="497" cy="452"/>
              <a:chOff x="0" y="0"/>
              <a:chExt cx="497" cy="452"/>
            </a:xfrm>
          </p:grpSpPr>
          <p:sp>
            <p:nvSpPr>
              <p:cNvPr id="35892" name="直接连接符 39950"/>
              <p:cNvSpPr>
                <a:spLocks noChangeShapeType="1"/>
              </p:cNvSpPr>
              <p:nvPr/>
            </p:nvSpPr>
            <p:spPr bwMode="auto">
              <a:xfrm>
                <a:off x="0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93" name="直接连接符 39951"/>
              <p:cNvSpPr>
                <a:spLocks noChangeShapeType="1"/>
              </p:cNvSpPr>
              <p:nvPr/>
            </p:nvSpPr>
            <p:spPr bwMode="auto">
              <a:xfrm>
                <a:off x="142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94" name="直接连接符 39952"/>
              <p:cNvSpPr>
                <a:spLocks noChangeShapeType="1"/>
              </p:cNvSpPr>
              <p:nvPr/>
            </p:nvSpPr>
            <p:spPr bwMode="auto">
              <a:xfrm>
                <a:off x="284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95" name="直接连接符 39953"/>
              <p:cNvSpPr>
                <a:spLocks noChangeShapeType="1"/>
              </p:cNvSpPr>
              <p:nvPr/>
            </p:nvSpPr>
            <p:spPr bwMode="auto">
              <a:xfrm>
                <a:off x="71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96" name="直接连接符 39954"/>
              <p:cNvSpPr>
                <a:spLocks noChangeShapeType="1"/>
              </p:cNvSpPr>
              <p:nvPr/>
            </p:nvSpPr>
            <p:spPr bwMode="auto">
              <a:xfrm>
                <a:off x="213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97" name="直接连接符 39955"/>
              <p:cNvSpPr>
                <a:spLocks noChangeShapeType="1"/>
              </p:cNvSpPr>
              <p:nvPr/>
            </p:nvSpPr>
            <p:spPr bwMode="auto">
              <a:xfrm>
                <a:off x="426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98" name="直接连接符 39956"/>
              <p:cNvSpPr>
                <a:spLocks noChangeShapeType="1"/>
              </p:cNvSpPr>
              <p:nvPr/>
            </p:nvSpPr>
            <p:spPr bwMode="auto">
              <a:xfrm>
                <a:off x="355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99" name="直接连接符 39957"/>
              <p:cNvSpPr>
                <a:spLocks noChangeShapeType="1"/>
              </p:cNvSpPr>
              <p:nvPr/>
            </p:nvSpPr>
            <p:spPr bwMode="auto">
              <a:xfrm>
                <a:off x="497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73" name="组合 39958"/>
            <p:cNvGrpSpPr/>
            <p:nvPr/>
          </p:nvGrpSpPr>
          <p:grpSpPr bwMode="auto">
            <a:xfrm>
              <a:off x="144" y="155"/>
              <a:ext cx="497" cy="452"/>
              <a:chOff x="0" y="0"/>
              <a:chExt cx="497" cy="452"/>
            </a:xfrm>
          </p:grpSpPr>
          <p:sp>
            <p:nvSpPr>
              <p:cNvPr id="35884" name="直接连接符 39959"/>
              <p:cNvSpPr>
                <a:spLocks noChangeShapeType="1"/>
              </p:cNvSpPr>
              <p:nvPr/>
            </p:nvSpPr>
            <p:spPr bwMode="auto">
              <a:xfrm>
                <a:off x="0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85" name="直接连接符 39960"/>
              <p:cNvSpPr>
                <a:spLocks noChangeShapeType="1"/>
              </p:cNvSpPr>
              <p:nvPr/>
            </p:nvSpPr>
            <p:spPr bwMode="auto">
              <a:xfrm>
                <a:off x="142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86" name="直接连接符 39961"/>
              <p:cNvSpPr>
                <a:spLocks noChangeShapeType="1"/>
              </p:cNvSpPr>
              <p:nvPr/>
            </p:nvSpPr>
            <p:spPr bwMode="auto">
              <a:xfrm>
                <a:off x="284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87" name="直接连接符 39962"/>
              <p:cNvSpPr>
                <a:spLocks noChangeShapeType="1"/>
              </p:cNvSpPr>
              <p:nvPr/>
            </p:nvSpPr>
            <p:spPr bwMode="auto">
              <a:xfrm>
                <a:off x="71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88" name="直接连接符 39963"/>
              <p:cNvSpPr>
                <a:spLocks noChangeShapeType="1"/>
              </p:cNvSpPr>
              <p:nvPr/>
            </p:nvSpPr>
            <p:spPr bwMode="auto">
              <a:xfrm>
                <a:off x="213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89" name="直接连接符 39964"/>
              <p:cNvSpPr>
                <a:spLocks noChangeShapeType="1"/>
              </p:cNvSpPr>
              <p:nvPr/>
            </p:nvSpPr>
            <p:spPr bwMode="auto">
              <a:xfrm>
                <a:off x="426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90" name="直接连接符 39965"/>
              <p:cNvSpPr>
                <a:spLocks noChangeShapeType="1"/>
              </p:cNvSpPr>
              <p:nvPr/>
            </p:nvSpPr>
            <p:spPr bwMode="auto">
              <a:xfrm>
                <a:off x="355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91" name="直接连接符 39966"/>
              <p:cNvSpPr>
                <a:spLocks noChangeShapeType="1"/>
              </p:cNvSpPr>
              <p:nvPr/>
            </p:nvSpPr>
            <p:spPr bwMode="auto">
              <a:xfrm>
                <a:off x="497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74" name="组合 39967"/>
            <p:cNvGrpSpPr/>
            <p:nvPr/>
          </p:nvGrpSpPr>
          <p:grpSpPr bwMode="auto">
            <a:xfrm>
              <a:off x="795" y="164"/>
              <a:ext cx="497" cy="452"/>
              <a:chOff x="0" y="0"/>
              <a:chExt cx="497" cy="452"/>
            </a:xfrm>
          </p:grpSpPr>
          <p:sp>
            <p:nvSpPr>
              <p:cNvPr id="35876" name="直接连接符 39968"/>
              <p:cNvSpPr>
                <a:spLocks noChangeShapeType="1"/>
              </p:cNvSpPr>
              <p:nvPr/>
            </p:nvSpPr>
            <p:spPr bwMode="auto">
              <a:xfrm>
                <a:off x="0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77" name="直接连接符 39969"/>
              <p:cNvSpPr>
                <a:spLocks noChangeShapeType="1"/>
              </p:cNvSpPr>
              <p:nvPr/>
            </p:nvSpPr>
            <p:spPr bwMode="auto">
              <a:xfrm>
                <a:off x="142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78" name="直接连接符 39970"/>
              <p:cNvSpPr>
                <a:spLocks noChangeShapeType="1"/>
              </p:cNvSpPr>
              <p:nvPr/>
            </p:nvSpPr>
            <p:spPr bwMode="auto">
              <a:xfrm>
                <a:off x="284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79" name="直接连接符 39971"/>
              <p:cNvSpPr>
                <a:spLocks noChangeShapeType="1"/>
              </p:cNvSpPr>
              <p:nvPr/>
            </p:nvSpPr>
            <p:spPr bwMode="auto">
              <a:xfrm>
                <a:off x="71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80" name="直接连接符 39972"/>
              <p:cNvSpPr>
                <a:spLocks noChangeShapeType="1"/>
              </p:cNvSpPr>
              <p:nvPr/>
            </p:nvSpPr>
            <p:spPr bwMode="auto">
              <a:xfrm>
                <a:off x="213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81" name="直接连接符 39973"/>
              <p:cNvSpPr>
                <a:spLocks noChangeShapeType="1"/>
              </p:cNvSpPr>
              <p:nvPr/>
            </p:nvSpPr>
            <p:spPr bwMode="auto">
              <a:xfrm>
                <a:off x="426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82" name="直接连接符 39974"/>
              <p:cNvSpPr>
                <a:spLocks noChangeShapeType="1"/>
              </p:cNvSpPr>
              <p:nvPr/>
            </p:nvSpPr>
            <p:spPr bwMode="auto">
              <a:xfrm>
                <a:off x="355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83" name="直接连接符 39975"/>
              <p:cNvSpPr>
                <a:spLocks noChangeShapeType="1"/>
              </p:cNvSpPr>
              <p:nvPr/>
            </p:nvSpPr>
            <p:spPr bwMode="auto">
              <a:xfrm>
                <a:off x="497" y="0"/>
                <a:ext cx="1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875" name="圆角矩形 39976"/>
            <p:cNvSpPr>
              <a:spLocks noChangeArrowheads="1"/>
            </p:cNvSpPr>
            <p:nvPr/>
          </p:nvSpPr>
          <p:spPr bwMode="auto">
            <a:xfrm>
              <a:off x="0" y="0"/>
              <a:ext cx="2155" cy="794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849" name="分段箭头1 450"/>
          <p:cNvSpPr>
            <a:spLocks noChangeArrowheads="1"/>
          </p:cNvSpPr>
          <p:nvPr/>
        </p:nvSpPr>
        <p:spPr bwMode="auto">
          <a:xfrm rot="-60000">
            <a:off x="1641475" y="4899968"/>
            <a:ext cx="715963" cy="142875"/>
          </a:xfrm>
          <a:custGeom>
            <a:avLst/>
            <a:gdLst>
              <a:gd name="T0" fmla="*/ 25714 w 1437086"/>
              <a:gd name="T1" fmla="*/ 0 h 619125"/>
              <a:gd name="T2" fmla="*/ 34653 w 1437086"/>
              <a:gd name="T3" fmla="*/ 0 h 619125"/>
              <a:gd name="T4" fmla="*/ 44109 w 1437086"/>
              <a:gd name="T5" fmla="*/ 206 h 619125"/>
              <a:gd name="T6" fmla="*/ 34564 w 1437086"/>
              <a:gd name="T7" fmla="*/ 405 h 619125"/>
              <a:gd name="T8" fmla="*/ 25672 w 1437086"/>
              <a:gd name="T9" fmla="*/ 405 h 619125"/>
              <a:gd name="T10" fmla="*/ 35193 w 1437086"/>
              <a:gd name="T11" fmla="*/ 207 h 619125"/>
              <a:gd name="T12" fmla="*/ 25714 w 1437086"/>
              <a:gd name="T13" fmla="*/ 0 h 619125"/>
              <a:gd name="T14" fmla="*/ 14617 w 1437086"/>
              <a:gd name="T15" fmla="*/ 0 h 619125"/>
              <a:gd name="T16" fmla="*/ 23557 w 1437086"/>
              <a:gd name="T17" fmla="*/ 0 h 619125"/>
              <a:gd name="T18" fmla="*/ 33012 w 1437086"/>
              <a:gd name="T19" fmla="*/ 206 h 619125"/>
              <a:gd name="T20" fmla="*/ 23467 w 1437086"/>
              <a:gd name="T21" fmla="*/ 405 h 619125"/>
              <a:gd name="T22" fmla="*/ 14575 w 1437086"/>
              <a:gd name="T23" fmla="*/ 405 h 619125"/>
              <a:gd name="T24" fmla="*/ 24096 w 1437086"/>
              <a:gd name="T25" fmla="*/ 207 h 619125"/>
              <a:gd name="T26" fmla="*/ 14617 w 1437086"/>
              <a:gd name="T27" fmla="*/ 0 h 619125"/>
              <a:gd name="T28" fmla="*/ 0 w 1437086"/>
              <a:gd name="T29" fmla="*/ 0 h 619125"/>
              <a:gd name="T30" fmla="*/ 12460 w 1437086"/>
              <a:gd name="T31" fmla="*/ 0 h 619125"/>
              <a:gd name="T32" fmla="*/ 21916 w 1437086"/>
              <a:gd name="T33" fmla="*/ 206 h 619125"/>
              <a:gd name="T34" fmla="*/ 12371 w 1437086"/>
              <a:gd name="T35" fmla="*/ 405 h 619125"/>
              <a:gd name="T36" fmla="*/ 0 w 1437086"/>
              <a:gd name="T37" fmla="*/ 405 h 619125"/>
              <a:gd name="T38" fmla="*/ 0 w 1437086"/>
              <a:gd name="T39" fmla="*/ 0 h 61912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437086" h="619125">
                <a:moveTo>
                  <a:pt x="837769" y="0"/>
                </a:moveTo>
                <a:lnTo>
                  <a:pt x="1129014" y="2"/>
                </a:lnTo>
                <a:lnTo>
                  <a:pt x="1437086" y="314833"/>
                </a:lnTo>
                <a:lnTo>
                  <a:pt x="1126115" y="619125"/>
                </a:lnTo>
                <a:lnTo>
                  <a:pt x="836416" y="619125"/>
                </a:lnTo>
                <a:lnTo>
                  <a:pt x="1146598" y="315604"/>
                </a:lnTo>
                <a:lnTo>
                  <a:pt x="837769" y="0"/>
                </a:lnTo>
                <a:close/>
                <a:moveTo>
                  <a:pt x="476241" y="0"/>
                </a:moveTo>
                <a:lnTo>
                  <a:pt x="767481" y="0"/>
                </a:lnTo>
                <a:lnTo>
                  <a:pt x="1075554" y="314833"/>
                </a:lnTo>
                <a:lnTo>
                  <a:pt x="764585" y="619125"/>
                </a:lnTo>
                <a:lnTo>
                  <a:pt x="474886" y="619125"/>
                </a:lnTo>
                <a:lnTo>
                  <a:pt x="785067" y="315602"/>
                </a:lnTo>
                <a:lnTo>
                  <a:pt x="476241" y="0"/>
                </a:lnTo>
                <a:close/>
                <a:moveTo>
                  <a:pt x="0" y="0"/>
                </a:moveTo>
                <a:lnTo>
                  <a:pt x="405948" y="0"/>
                </a:lnTo>
                <a:lnTo>
                  <a:pt x="714025" y="314832"/>
                </a:lnTo>
                <a:lnTo>
                  <a:pt x="403054" y="619125"/>
                </a:lnTo>
                <a:lnTo>
                  <a:pt x="0" y="619125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39981" name="表格 39980"/>
          <p:cNvGraphicFramePr/>
          <p:nvPr/>
        </p:nvGraphicFramePr>
        <p:xfrm>
          <a:off x="5219700" y="4149080"/>
          <a:ext cx="2501900" cy="1838325"/>
        </p:xfrm>
        <a:graphic>
          <a:graphicData uri="http://schemas.openxmlformats.org/drawingml/2006/table">
            <a:tbl>
              <a:tblPr/>
              <a:tblGrid>
                <a:gridCol w="1250199"/>
                <a:gridCol w="1251701"/>
              </a:tblGrid>
              <a:tr h="406400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i="1" dirty="0">
                          <a:latin typeface="Calibri" panose="020F0502020204030204" pitchFamily="34" charset="0"/>
                        </a:rPr>
                        <a:t>B. rapa</a:t>
                      </a:r>
                      <a:endParaRPr lang="en-US" altLang="x-none" sz="1800" b="1" i="1" dirty="0">
                        <a:latin typeface="Calibri" panose="020F0502020204030204" pitchFamily="34" charset="0"/>
                      </a:endParaRPr>
                    </a:p>
                  </a:txBody>
                  <a:tcPr marL="91438" marR="9143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i="1" dirty="0">
                          <a:latin typeface="Calibri" panose="020F0502020204030204" pitchFamily="34" charset="0"/>
                        </a:rPr>
                        <a:t>B. oleracea</a:t>
                      </a:r>
                      <a:endParaRPr lang="en-US" altLang="x-none" sz="1800" b="1" i="1" dirty="0">
                        <a:latin typeface="Calibri" panose="020F0502020204030204" pitchFamily="34" charset="0"/>
                      </a:endParaRPr>
                    </a:p>
                  </a:txBody>
                  <a:tcPr marL="91438" marR="9143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5963"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38" marR="9143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38" marR="9143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5962"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38" marR="9143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38" marR="91438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586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580880"/>
            <a:ext cx="40957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653905"/>
            <a:ext cx="715962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08" b="1241"/>
          <a:stretch>
            <a:fillRect/>
          </a:stretch>
        </p:blipFill>
        <p:spPr bwMode="auto">
          <a:xfrm>
            <a:off x="5580063" y="5355580"/>
            <a:ext cx="61118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75" y="5301605"/>
            <a:ext cx="5683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8" name="虚箭头 465"/>
          <p:cNvSpPr>
            <a:spLocks noChangeArrowheads="1"/>
          </p:cNvSpPr>
          <p:nvPr/>
        </p:nvSpPr>
        <p:spPr bwMode="auto">
          <a:xfrm>
            <a:off x="3706813" y="4865043"/>
            <a:ext cx="954087" cy="215900"/>
          </a:xfrm>
          <a:custGeom>
            <a:avLst/>
            <a:gdLst>
              <a:gd name="T0" fmla="*/ 8284361 w 494328"/>
              <a:gd name="T1" fmla="*/ 42550 h 324036"/>
              <a:gd name="T2" fmla="*/ 8671872 w 494328"/>
              <a:gd name="T3" fmla="*/ 31979 h 324036"/>
              <a:gd name="T4" fmla="*/ 8671872 w 494328"/>
              <a:gd name="T5" fmla="*/ 36154 h 324036"/>
              <a:gd name="T6" fmla="*/ 8284361 w 494328"/>
              <a:gd name="T7" fmla="*/ 31979 h 324036"/>
              <a:gd name="T8" fmla="*/ 7433027 w 494328"/>
              <a:gd name="T9" fmla="*/ 31979 h 324036"/>
              <a:gd name="T10" fmla="*/ 10762053 w 494328"/>
              <a:gd name="T11" fmla="*/ 29758 h 324036"/>
              <a:gd name="T12" fmla="*/ 8671872 w 494328"/>
              <a:gd name="T13" fmla="*/ 25583 h 324036"/>
              <a:gd name="T14" fmla="*/ 8671872 w 494328"/>
              <a:gd name="T15" fmla="*/ 29758 h 324036"/>
              <a:gd name="T16" fmla="*/ 8284361 w 494328"/>
              <a:gd name="T17" fmla="*/ 25583 h 324036"/>
              <a:gd name="T18" fmla="*/ 7433027 w 494328"/>
              <a:gd name="T19" fmla="*/ 25583 h 324036"/>
              <a:gd name="T20" fmla="*/ 7045532 w 494328"/>
              <a:gd name="T21" fmla="*/ 29758 h 324036"/>
              <a:gd name="T22" fmla="*/ 4955341 w 494328"/>
              <a:gd name="T23" fmla="*/ 25583 h 324036"/>
              <a:gd name="T24" fmla="*/ 4955341 w 494328"/>
              <a:gd name="T25" fmla="*/ 29758 h 324036"/>
              <a:gd name="T26" fmla="*/ 4567861 w 494328"/>
              <a:gd name="T27" fmla="*/ 25583 h 324036"/>
              <a:gd name="T28" fmla="*/ 3716500 w 494328"/>
              <a:gd name="T29" fmla="*/ 25583 h 324036"/>
              <a:gd name="T30" fmla="*/ 3329006 w 494328"/>
              <a:gd name="T31" fmla="*/ 29758 h 324036"/>
              <a:gd name="T32" fmla="*/ 1238830 w 494328"/>
              <a:gd name="T33" fmla="*/ 25583 h 324036"/>
              <a:gd name="T34" fmla="*/ 1238830 w 494328"/>
              <a:gd name="T35" fmla="*/ 29758 h 324036"/>
              <a:gd name="T36" fmla="*/ 851361 w 494328"/>
              <a:gd name="T37" fmla="*/ 25583 h 324036"/>
              <a:gd name="T38" fmla="*/ 0 w 494328"/>
              <a:gd name="T39" fmla="*/ 25583 h 324036"/>
              <a:gd name="T40" fmla="*/ 12000895 w 494328"/>
              <a:gd name="T41" fmla="*/ 26559 h 324036"/>
              <a:gd name="T42" fmla="*/ 12388399 w 494328"/>
              <a:gd name="T43" fmla="*/ 19188 h 324036"/>
              <a:gd name="T44" fmla="*/ 12388399 w 494328"/>
              <a:gd name="T45" fmla="*/ 23362 h 324036"/>
              <a:gd name="T46" fmla="*/ 10762053 w 494328"/>
              <a:gd name="T47" fmla="*/ 19188 h 324036"/>
              <a:gd name="T48" fmla="*/ 9910698 w 494328"/>
              <a:gd name="T49" fmla="*/ 19188 h 324036"/>
              <a:gd name="T50" fmla="*/ 9523202 w 494328"/>
              <a:gd name="T51" fmla="*/ 23362 h 324036"/>
              <a:gd name="T52" fmla="*/ 7433027 w 494328"/>
              <a:gd name="T53" fmla="*/ 19188 h 324036"/>
              <a:gd name="T54" fmla="*/ 7433027 w 494328"/>
              <a:gd name="T55" fmla="*/ 23362 h 324036"/>
              <a:gd name="T56" fmla="*/ 7045532 w 494328"/>
              <a:gd name="T57" fmla="*/ 19188 h 324036"/>
              <a:gd name="T58" fmla="*/ 6194200 w 494328"/>
              <a:gd name="T59" fmla="*/ 19188 h 324036"/>
              <a:gd name="T60" fmla="*/ 5806706 w 494328"/>
              <a:gd name="T61" fmla="*/ 23362 h 324036"/>
              <a:gd name="T62" fmla="*/ 3716500 w 494328"/>
              <a:gd name="T63" fmla="*/ 19188 h 324036"/>
              <a:gd name="T64" fmla="*/ 3716500 w 494328"/>
              <a:gd name="T65" fmla="*/ 23362 h 324036"/>
              <a:gd name="T66" fmla="*/ 3329006 w 494328"/>
              <a:gd name="T67" fmla="*/ 19188 h 324036"/>
              <a:gd name="T68" fmla="*/ 2477672 w 494328"/>
              <a:gd name="T69" fmla="*/ 19188 h 324036"/>
              <a:gd name="T70" fmla="*/ 2090176 w 494328"/>
              <a:gd name="T71" fmla="*/ 23362 h 324036"/>
              <a:gd name="T72" fmla="*/ 0 w 494328"/>
              <a:gd name="T73" fmla="*/ 19188 h 324036"/>
              <a:gd name="T74" fmla="*/ 0 w 494328"/>
              <a:gd name="T75" fmla="*/ 23362 h 324036"/>
              <a:gd name="T76" fmla="*/ 12000895 w 494328"/>
              <a:gd name="T77" fmla="*/ 15989 h 324036"/>
              <a:gd name="T78" fmla="*/ 11149542 w 494328"/>
              <a:gd name="T79" fmla="*/ 15989 h 324036"/>
              <a:gd name="T80" fmla="*/ 10762053 w 494328"/>
              <a:gd name="T81" fmla="*/ 16966 h 324036"/>
              <a:gd name="T82" fmla="*/ 8671872 w 494328"/>
              <a:gd name="T83" fmla="*/ 12791 h 324036"/>
              <a:gd name="T84" fmla="*/ 8671872 w 494328"/>
              <a:gd name="T85" fmla="*/ 16966 h 324036"/>
              <a:gd name="T86" fmla="*/ 8284361 w 494328"/>
              <a:gd name="T87" fmla="*/ 12791 h 324036"/>
              <a:gd name="T88" fmla="*/ 7433027 w 494328"/>
              <a:gd name="T89" fmla="*/ 12791 h 324036"/>
              <a:gd name="T90" fmla="*/ 7045532 w 494328"/>
              <a:gd name="T91" fmla="*/ 16966 h 324036"/>
              <a:gd name="T92" fmla="*/ 4955341 w 494328"/>
              <a:gd name="T93" fmla="*/ 12791 h 324036"/>
              <a:gd name="T94" fmla="*/ 4955341 w 494328"/>
              <a:gd name="T95" fmla="*/ 16966 h 324036"/>
              <a:gd name="T96" fmla="*/ 4567861 w 494328"/>
              <a:gd name="T97" fmla="*/ 12791 h 324036"/>
              <a:gd name="T98" fmla="*/ 3716500 w 494328"/>
              <a:gd name="T99" fmla="*/ 12791 h 324036"/>
              <a:gd name="T100" fmla="*/ 3329006 w 494328"/>
              <a:gd name="T101" fmla="*/ 16966 h 324036"/>
              <a:gd name="T102" fmla="*/ 1238830 w 494328"/>
              <a:gd name="T103" fmla="*/ 12791 h 324036"/>
              <a:gd name="T104" fmla="*/ 1238830 w 494328"/>
              <a:gd name="T105" fmla="*/ 16966 h 324036"/>
              <a:gd name="T106" fmla="*/ 851361 w 494328"/>
              <a:gd name="T107" fmla="*/ 12791 h 324036"/>
              <a:gd name="T108" fmla="*/ 0 w 494328"/>
              <a:gd name="T109" fmla="*/ 12791 h 324036"/>
              <a:gd name="T110" fmla="*/ 9523202 w 494328"/>
              <a:gd name="T111" fmla="*/ 10570 h 324036"/>
              <a:gd name="T112" fmla="*/ 7433027 w 494328"/>
              <a:gd name="T113" fmla="*/ 6396 h 324036"/>
              <a:gd name="T114" fmla="*/ 7433027 w 494328"/>
              <a:gd name="T115" fmla="*/ 10570 h 324036"/>
              <a:gd name="T116" fmla="*/ 8284361 w 494328"/>
              <a:gd name="T117" fmla="*/ 0 h 324036"/>
              <a:gd name="T118" fmla="*/ 7433027 w 494328"/>
              <a:gd name="T119" fmla="*/ 0 h 3240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494328" h="324036">
                <a:moveTo>
                  <a:pt x="277525" y="292250"/>
                </a:moveTo>
                <a:lnTo>
                  <a:pt x="309311" y="292250"/>
                </a:lnTo>
                <a:lnTo>
                  <a:pt x="309311" y="324036"/>
                </a:lnTo>
                <a:lnTo>
                  <a:pt x="277525" y="324036"/>
                </a:lnTo>
                <a:lnTo>
                  <a:pt x="277525" y="292250"/>
                </a:lnTo>
                <a:close/>
                <a:moveTo>
                  <a:pt x="323779" y="243541"/>
                </a:moveTo>
                <a:lnTo>
                  <a:pt x="355565" y="243541"/>
                </a:lnTo>
                <a:lnTo>
                  <a:pt x="355565" y="275328"/>
                </a:lnTo>
                <a:lnTo>
                  <a:pt x="323779" y="275328"/>
                </a:lnTo>
                <a:lnTo>
                  <a:pt x="323779" y="243541"/>
                </a:lnTo>
                <a:close/>
                <a:moveTo>
                  <a:pt x="277525" y="243541"/>
                </a:moveTo>
                <a:lnTo>
                  <a:pt x="309311" y="243541"/>
                </a:lnTo>
                <a:lnTo>
                  <a:pt x="309311" y="275328"/>
                </a:lnTo>
                <a:lnTo>
                  <a:pt x="277525" y="275328"/>
                </a:lnTo>
                <a:lnTo>
                  <a:pt x="277525" y="243541"/>
                </a:lnTo>
                <a:close/>
                <a:moveTo>
                  <a:pt x="370033" y="194833"/>
                </a:moveTo>
                <a:lnTo>
                  <a:pt x="401820" y="194833"/>
                </a:lnTo>
                <a:lnTo>
                  <a:pt x="401820" y="226620"/>
                </a:lnTo>
                <a:lnTo>
                  <a:pt x="370033" y="226620"/>
                </a:lnTo>
                <a:lnTo>
                  <a:pt x="370033" y="194833"/>
                </a:lnTo>
                <a:close/>
                <a:moveTo>
                  <a:pt x="323779" y="194833"/>
                </a:moveTo>
                <a:lnTo>
                  <a:pt x="355565" y="194833"/>
                </a:lnTo>
                <a:lnTo>
                  <a:pt x="355565" y="226620"/>
                </a:lnTo>
                <a:lnTo>
                  <a:pt x="323779" y="226620"/>
                </a:lnTo>
                <a:lnTo>
                  <a:pt x="323779" y="194833"/>
                </a:lnTo>
                <a:close/>
                <a:moveTo>
                  <a:pt x="277525" y="194833"/>
                </a:moveTo>
                <a:lnTo>
                  <a:pt x="309311" y="194833"/>
                </a:lnTo>
                <a:lnTo>
                  <a:pt x="309311" y="226620"/>
                </a:lnTo>
                <a:lnTo>
                  <a:pt x="277525" y="226620"/>
                </a:lnTo>
                <a:lnTo>
                  <a:pt x="277525" y="194833"/>
                </a:lnTo>
                <a:close/>
                <a:moveTo>
                  <a:pt x="231271" y="194833"/>
                </a:moveTo>
                <a:lnTo>
                  <a:pt x="263057" y="194833"/>
                </a:lnTo>
                <a:lnTo>
                  <a:pt x="263057" y="226620"/>
                </a:lnTo>
                <a:lnTo>
                  <a:pt x="231271" y="226620"/>
                </a:lnTo>
                <a:lnTo>
                  <a:pt x="231271" y="194833"/>
                </a:lnTo>
                <a:close/>
                <a:moveTo>
                  <a:pt x="185016" y="194833"/>
                </a:moveTo>
                <a:lnTo>
                  <a:pt x="216803" y="194833"/>
                </a:lnTo>
                <a:lnTo>
                  <a:pt x="216803" y="226620"/>
                </a:lnTo>
                <a:lnTo>
                  <a:pt x="185016" y="226620"/>
                </a:lnTo>
                <a:lnTo>
                  <a:pt x="185016" y="194833"/>
                </a:lnTo>
                <a:close/>
                <a:moveTo>
                  <a:pt x="138762" y="194833"/>
                </a:moveTo>
                <a:lnTo>
                  <a:pt x="170549" y="194833"/>
                </a:lnTo>
                <a:lnTo>
                  <a:pt x="170549" y="226620"/>
                </a:lnTo>
                <a:lnTo>
                  <a:pt x="138762" y="226620"/>
                </a:lnTo>
                <a:lnTo>
                  <a:pt x="138762" y="194833"/>
                </a:lnTo>
                <a:close/>
                <a:moveTo>
                  <a:pt x="92508" y="194833"/>
                </a:moveTo>
                <a:lnTo>
                  <a:pt x="124294" y="194833"/>
                </a:lnTo>
                <a:lnTo>
                  <a:pt x="124294" y="226620"/>
                </a:lnTo>
                <a:lnTo>
                  <a:pt x="92508" y="226620"/>
                </a:lnTo>
                <a:lnTo>
                  <a:pt x="92508" y="194833"/>
                </a:lnTo>
                <a:close/>
                <a:moveTo>
                  <a:pt x="46254" y="194833"/>
                </a:moveTo>
                <a:lnTo>
                  <a:pt x="78040" y="194833"/>
                </a:lnTo>
                <a:lnTo>
                  <a:pt x="78040" y="226620"/>
                </a:lnTo>
                <a:lnTo>
                  <a:pt x="46254" y="226620"/>
                </a:lnTo>
                <a:lnTo>
                  <a:pt x="46254" y="194833"/>
                </a:lnTo>
                <a:close/>
                <a:moveTo>
                  <a:pt x="0" y="194833"/>
                </a:moveTo>
                <a:lnTo>
                  <a:pt x="31787" y="194833"/>
                </a:lnTo>
                <a:lnTo>
                  <a:pt x="31787" y="226620"/>
                </a:lnTo>
                <a:lnTo>
                  <a:pt x="0" y="226620"/>
                </a:lnTo>
                <a:lnTo>
                  <a:pt x="0" y="194833"/>
                </a:lnTo>
                <a:close/>
                <a:moveTo>
                  <a:pt x="416287" y="170479"/>
                </a:moveTo>
                <a:lnTo>
                  <a:pt x="448074" y="170479"/>
                </a:lnTo>
                <a:lnTo>
                  <a:pt x="448074" y="202266"/>
                </a:lnTo>
                <a:lnTo>
                  <a:pt x="416287" y="202266"/>
                </a:lnTo>
                <a:lnTo>
                  <a:pt x="416287" y="170479"/>
                </a:lnTo>
                <a:close/>
                <a:moveTo>
                  <a:pt x="462542" y="146125"/>
                </a:moveTo>
                <a:lnTo>
                  <a:pt x="494328" y="146125"/>
                </a:lnTo>
                <a:lnTo>
                  <a:pt x="494328" y="177911"/>
                </a:lnTo>
                <a:lnTo>
                  <a:pt x="462542" y="177911"/>
                </a:lnTo>
                <a:lnTo>
                  <a:pt x="462542" y="146125"/>
                </a:lnTo>
                <a:close/>
                <a:moveTo>
                  <a:pt x="370033" y="146125"/>
                </a:moveTo>
                <a:lnTo>
                  <a:pt x="401820" y="146125"/>
                </a:lnTo>
                <a:lnTo>
                  <a:pt x="401820" y="177911"/>
                </a:lnTo>
                <a:lnTo>
                  <a:pt x="370033" y="177911"/>
                </a:lnTo>
                <a:lnTo>
                  <a:pt x="370033" y="146125"/>
                </a:lnTo>
                <a:close/>
                <a:moveTo>
                  <a:pt x="323779" y="146125"/>
                </a:moveTo>
                <a:lnTo>
                  <a:pt x="355565" y="146125"/>
                </a:lnTo>
                <a:lnTo>
                  <a:pt x="355565" y="177911"/>
                </a:lnTo>
                <a:lnTo>
                  <a:pt x="323779" y="177911"/>
                </a:lnTo>
                <a:lnTo>
                  <a:pt x="323779" y="146125"/>
                </a:lnTo>
                <a:close/>
                <a:moveTo>
                  <a:pt x="277525" y="146125"/>
                </a:moveTo>
                <a:lnTo>
                  <a:pt x="309311" y="146125"/>
                </a:lnTo>
                <a:lnTo>
                  <a:pt x="309311" y="177911"/>
                </a:lnTo>
                <a:lnTo>
                  <a:pt x="277525" y="177911"/>
                </a:lnTo>
                <a:lnTo>
                  <a:pt x="277525" y="146125"/>
                </a:lnTo>
                <a:close/>
                <a:moveTo>
                  <a:pt x="231271" y="146125"/>
                </a:moveTo>
                <a:lnTo>
                  <a:pt x="263057" y="146125"/>
                </a:lnTo>
                <a:lnTo>
                  <a:pt x="263057" y="177911"/>
                </a:lnTo>
                <a:lnTo>
                  <a:pt x="231271" y="177911"/>
                </a:lnTo>
                <a:lnTo>
                  <a:pt x="231271" y="146125"/>
                </a:lnTo>
                <a:close/>
                <a:moveTo>
                  <a:pt x="185016" y="146125"/>
                </a:moveTo>
                <a:lnTo>
                  <a:pt x="216803" y="146125"/>
                </a:lnTo>
                <a:lnTo>
                  <a:pt x="216803" y="177911"/>
                </a:lnTo>
                <a:lnTo>
                  <a:pt x="185016" y="177911"/>
                </a:lnTo>
                <a:lnTo>
                  <a:pt x="185016" y="146125"/>
                </a:lnTo>
                <a:close/>
                <a:moveTo>
                  <a:pt x="138762" y="146125"/>
                </a:moveTo>
                <a:lnTo>
                  <a:pt x="170549" y="146125"/>
                </a:lnTo>
                <a:lnTo>
                  <a:pt x="170549" y="177911"/>
                </a:lnTo>
                <a:lnTo>
                  <a:pt x="138762" y="177911"/>
                </a:lnTo>
                <a:lnTo>
                  <a:pt x="138762" y="146125"/>
                </a:lnTo>
                <a:close/>
                <a:moveTo>
                  <a:pt x="92508" y="146125"/>
                </a:moveTo>
                <a:lnTo>
                  <a:pt x="124294" y="146125"/>
                </a:lnTo>
                <a:lnTo>
                  <a:pt x="124294" y="177911"/>
                </a:lnTo>
                <a:lnTo>
                  <a:pt x="92508" y="177911"/>
                </a:lnTo>
                <a:lnTo>
                  <a:pt x="92508" y="146125"/>
                </a:lnTo>
                <a:close/>
                <a:moveTo>
                  <a:pt x="46254" y="146125"/>
                </a:moveTo>
                <a:lnTo>
                  <a:pt x="78040" y="146125"/>
                </a:lnTo>
                <a:lnTo>
                  <a:pt x="78040" y="177911"/>
                </a:lnTo>
                <a:lnTo>
                  <a:pt x="46254" y="177911"/>
                </a:lnTo>
                <a:lnTo>
                  <a:pt x="46254" y="146125"/>
                </a:lnTo>
                <a:close/>
                <a:moveTo>
                  <a:pt x="0" y="146125"/>
                </a:moveTo>
                <a:lnTo>
                  <a:pt x="31787" y="146125"/>
                </a:lnTo>
                <a:lnTo>
                  <a:pt x="31787" y="177911"/>
                </a:lnTo>
                <a:lnTo>
                  <a:pt x="0" y="177911"/>
                </a:lnTo>
                <a:lnTo>
                  <a:pt x="0" y="146125"/>
                </a:lnTo>
                <a:close/>
                <a:moveTo>
                  <a:pt x="416287" y="121771"/>
                </a:moveTo>
                <a:lnTo>
                  <a:pt x="448074" y="121771"/>
                </a:lnTo>
                <a:lnTo>
                  <a:pt x="448074" y="153557"/>
                </a:lnTo>
                <a:lnTo>
                  <a:pt x="416287" y="153557"/>
                </a:lnTo>
                <a:lnTo>
                  <a:pt x="416287" y="121771"/>
                </a:lnTo>
                <a:close/>
                <a:moveTo>
                  <a:pt x="370033" y="97417"/>
                </a:moveTo>
                <a:lnTo>
                  <a:pt x="401820" y="97417"/>
                </a:lnTo>
                <a:lnTo>
                  <a:pt x="401820" y="129203"/>
                </a:lnTo>
                <a:lnTo>
                  <a:pt x="370033" y="129203"/>
                </a:lnTo>
                <a:lnTo>
                  <a:pt x="370033" y="97417"/>
                </a:lnTo>
                <a:close/>
                <a:moveTo>
                  <a:pt x="323779" y="97417"/>
                </a:moveTo>
                <a:lnTo>
                  <a:pt x="355565" y="97417"/>
                </a:lnTo>
                <a:lnTo>
                  <a:pt x="355565" y="129203"/>
                </a:lnTo>
                <a:lnTo>
                  <a:pt x="323779" y="129203"/>
                </a:lnTo>
                <a:lnTo>
                  <a:pt x="323779" y="97417"/>
                </a:lnTo>
                <a:close/>
                <a:moveTo>
                  <a:pt x="277525" y="97417"/>
                </a:moveTo>
                <a:lnTo>
                  <a:pt x="309311" y="97417"/>
                </a:lnTo>
                <a:lnTo>
                  <a:pt x="309311" y="129203"/>
                </a:lnTo>
                <a:lnTo>
                  <a:pt x="277525" y="129203"/>
                </a:lnTo>
                <a:lnTo>
                  <a:pt x="277525" y="97417"/>
                </a:lnTo>
                <a:close/>
                <a:moveTo>
                  <a:pt x="231271" y="97417"/>
                </a:moveTo>
                <a:lnTo>
                  <a:pt x="263057" y="97417"/>
                </a:lnTo>
                <a:lnTo>
                  <a:pt x="263057" y="129203"/>
                </a:lnTo>
                <a:lnTo>
                  <a:pt x="231271" y="129203"/>
                </a:lnTo>
                <a:lnTo>
                  <a:pt x="231271" y="97417"/>
                </a:lnTo>
                <a:close/>
                <a:moveTo>
                  <a:pt x="185016" y="97417"/>
                </a:moveTo>
                <a:lnTo>
                  <a:pt x="216803" y="97417"/>
                </a:lnTo>
                <a:lnTo>
                  <a:pt x="216803" y="129203"/>
                </a:lnTo>
                <a:lnTo>
                  <a:pt x="185016" y="129203"/>
                </a:lnTo>
                <a:lnTo>
                  <a:pt x="185016" y="97417"/>
                </a:lnTo>
                <a:close/>
                <a:moveTo>
                  <a:pt x="138762" y="97417"/>
                </a:moveTo>
                <a:lnTo>
                  <a:pt x="170549" y="97417"/>
                </a:lnTo>
                <a:lnTo>
                  <a:pt x="170549" y="129203"/>
                </a:lnTo>
                <a:lnTo>
                  <a:pt x="138762" y="129203"/>
                </a:lnTo>
                <a:lnTo>
                  <a:pt x="138762" y="97417"/>
                </a:lnTo>
                <a:close/>
                <a:moveTo>
                  <a:pt x="92508" y="97417"/>
                </a:moveTo>
                <a:lnTo>
                  <a:pt x="124294" y="97417"/>
                </a:lnTo>
                <a:lnTo>
                  <a:pt x="124294" y="129203"/>
                </a:lnTo>
                <a:lnTo>
                  <a:pt x="92508" y="129203"/>
                </a:lnTo>
                <a:lnTo>
                  <a:pt x="92508" y="97417"/>
                </a:lnTo>
                <a:close/>
                <a:moveTo>
                  <a:pt x="46254" y="97417"/>
                </a:moveTo>
                <a:lnTo>
                  <a:pt x="78040" y="97417"/>
                </a:lnTo>
                <a:lnTo>
                  <a:pt x="78040" y="129203"/>
                </a:lnTo>
                <a:lnTo>
                  <a:pt x="46254" y="129203"/>
                </a:lnTo>
                <a:lnTo>
                  <a:pt x="46254" y="97417"/>
                </a:lnTo>
                <a:close/>
                <a:moveTo>
                  <a:pt x="0" y="97417"/>
                </a:moveTo>
                <a:lnTo>
                  <a:pt x="31787" y="97417"/>
                </a:lnTo>
                <a:lnTo>
                  <a:pt x="31787" y="129203"/>
                </a:lnTo>
                <a:lnTo>
                  <a:pt x="0" y="129203"/>
                </a:lnTo>
                <a:lnTo>
                  <a:pt x="0" y="97417"/>
                </a:lnTo>
                <a:close/>
                <a:moveTo>
                  <a:pt x="323779" y="48708"/>
                </a:moveTo>
                <a:lnTo>
                  <a:pt x="355565" y="48708"/>
                </a:lnTo>
                <a:lnTo>
                  <a:pt x="355565" y="80495"/>
                </a:lnTo>
                <a:lnTo>
                  <a:pt x="323779" y="80495"/>
                </a:lnTo>
                <a:lnTo>
                  <a:pt x="323779" y="48708"/>
                </a:lnTo>
                <a:close/>
                <a:moveTo>
                  <a:pt x="277525" y="48708"/>
                </a:moveTo>
                <a:lnTo>
                  <a:pt x="309311" y="48708"/>
                </a:lnTo>
                <a:lnTo>
                  <a:pt x="309311" y="80495"/>
                </a:lnTo>
                <a:lnTo>
                  <a:pt x="277525" y="80495"/>
                </a:lnTo>
                <a:lnTo>
                  <a:pt x="277525" y="48708"/>
                </a:lnTo>
                <a:close/>
                <a:moveTo>
                  <a:pt x="277525" y="0"/>
                </a:moveTo>
                <a:lnTo>
                  <a:pt x="309311" y="0"/>
                </a:lnTo>
                <a:lnTo>
                  <a:pt x="309311" y="31787"/>
                </a:lnTo>
                <a:lnTo>
                  <a:pt x="277525" y="31787"/>
                </a:lnTo>
                <a:lnTo>
                  <a:pt x="277525" y="0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9" name="文本框 39999"/>
          <p:cNvSpPr txBox="1">
            <a:spLocks noChangeArrowheads="1"/>
          </p:cNvSpPr>
          <p:nvPr/>
        </p:nvSpPr>
        <p:spPr bwMode="auto">
          <a:xfrm>
            <a:off x="5940797" y="6019155"/>
            <a:ext cx="1223491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 smtClean="0">
                <a:solidFill>
                  <a:schemeClr val="hlink"/>
                </a:solidFill>
              </a:rPr>
              <a:t>趋同驯化</a:t>
            </a:r>
            <a:endParaRPr lang="zh-CN" altLang="en-US" b="1" dirty="0">
              <a:solidFill>
                <a:schemeClr val="hlink"/>
              </a:solidFill>
            </a:endParaRPr>
          </a:p>
        </p:txBody>
      </p:sp>
      <p:sp>
        <p:nvSpPr>
          <p:cNvPr id="35870" name="文本框 40000"/>
          <p:cNvSpPr txBox="1">
            <a:spLocks noChangeArrowheads="1"/>
          </p:cNvSpPr>
          <p:nvPr/>
        </p:nvSpPr>
        <p:spPr bwMode="auto">
          <a:xfrm>
            <a:off x="1476375" y="4288780"/>
            <a:ext cx="1284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rgbClr val="FF3300"/>
                </a:solidFill>
              </a:rPr>
              <a:t>Genome </a:t>
            </a:r>
            <a:endParaRPr lang="zh-CN" altLang="en-US" sz="1400" b="1">
              <a:solidFill>
                <a:srgbClr val="FF3300"/>
              </a:solidFill>
            </a:endParaRPr>
          </a:p>
          <a:p>
            <a:pPr eaLnBrk="1" hangingPunct="1"/>
            <a:r>
              <a:rPr lang="zh-CN" altLang="en-US" sz="1400" b="1">
                <a:solidFill>
                  <a:srgbClr val="FF3300"/>
                </a:solidFill>
              </a:rPr>
              <a:t>triplication</a:t>
            </a:r>
            <a:endParaRPr lang="zh-CN" altLang="en-US" sz="14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3"/>
          <p:cNvSpPr txBox="1">
            <a:spLocks noChangeArrowheads="1"/>
          </p:cNvSpPr>
          <p:nvPr/>
        </p:nvSpPr>
        <p:spPr bwMode="auto">
          <a:xfrm>
            <a:off x="4859338" y="5278438"/>
            <a:ext cx="33829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Lenser T. &amp; Theissen G. (2013)</a:t>
            </a:r>
            <a:endParaRPr lang="zh-CN" altLang="en-US"/>
          </a:p>
        </p:txBody>
      </p:sp>
      <p:pic>
        <p:nvPicPr>
          <p:cNvPr id="7171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325" y="1268413"/>
            <a:ext cx="6911975" cy="385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2" name="矩形 1"/>
          <p:cNvSpPr>
            <a:spLocks noChangeArrowheads="1"/>
          </p:cNvSpPr>
          <p:nvPr/>
        </p:nvSpPr>
        <p:spPr bwMode="auto">
          <a:xfrm>
            <a:off x="900113" y="5732463"/>
            <a:ext cx="763270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通过驯化，导致不同物种某一器官或性状的表型趋于相似的现象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4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趋同</a:t>
            </a:r>
            <a:r>
              <a:rPr lang="zh-CN" altLang="en-US" sz="40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驯化</a:t>
            </a:r>
            <a:endParaRPr lang="en-US" altLang="zh-CN" sz="40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3131840" y="1124744"/>
            <a:ext cx="5616624" cy="2935214"/>
          </a:xfrm>
        </p:spPr>
        <p:txBody>
          <a:bodyPr/>
          <a:lstStyle/>
          <a:p>
            <a:pPr lvl="1" indent="-285750" algn="l"/>
            <a:r>
              <a:rPr lang="zh-CN" altLang="en-US" sz="1800" b="1" dirty="0">
                <a:solidFill>
                  <a:srgbClr val="0070C0"/>
                </a:solidFill>
              </a:rPr>
              <a:t>中国农业科学院蔬菜所</a:t>
            </a:r>
            <a:r>
              <a:rPr lang="zh-CN" altLang="en-US" sz="1800" b="1" dirty="0" smtClean="0">
                <a:solidFill>
                  <a:srgbClr val="0070C0"/>
                </a:solidFill>
              </a:rPr>
              <a:t>：</a:t>
            </a:r>
            <a:endParaRPr lang="en-US" altLang="zh-CN" sz="1800" b="1" dirty="0" smtClean="0">
              <a:solidFill>
                <a:srgbClr val="0070C0"/>
              </a:solidFill>
            </a:endParaRPr>
          </a:p>
          <a:p>
            <a:pPr lvl="1" indent="-285750" algn="l"/>
            <a:r>
              <a:rPr lang="en-US" altLang="zh-CN" sz="1800" b="1" dirty="0">
                <a:solidFill>
                  <a:srgbClr val="0070C0"/>
                </a:solidFill>
              </a:rPr>
              <a:t> </a:t>
            </a:r>
            <a:r>
              <a:rPr lang="en-US" altLang="zh-CN" sz="1800" b="1" dirty="0" smtClean="0">
                <a:solidFill>
                  <a:srgbClr val="0070C0"/>
                </a:solidFill>
              </a:rPr>
              <a:t>    </a:t>
            </a:r>
            <a:r>
              <a:rPr lang="zh-CN" altLang="en-US" sz="1800" b="1" dirty="0" smtClean="0"/>
              <a:t>分子</a:t>
            </a:r>
            <a:r>
              <a:rPr lang="zh-CN" altLang="en-US" sz="1800" b="1" dirty="0"/>
              <a:t>遗传</a:t>
            </a:r>
            <a:r>
              <a:rPr lang="zh-CN" altLang="en-US" sz="1800" b="1" dirty="0" smtClean="0"/>
              <a:t>课题组</a:t>
            </a:r>
            <a:endParaRPr lang="en-US" altLang="zh-CN" sz="1800" b="1" dirty="0" smtClean="0"/>
          </a:p>
          <a:p>
            <a:pPr lvl="1" indent="-285750" algn="l"/>
            <a:r>
              <a:rPr lang="en-US" altLang="zh-CN" sz="1800" b="1" dirty="0"/>
              <a:t> </a:t>
            </a:r>
            <a:r>
              <a:rPr lang="en-US" altLang="zh-CN" sz="1800" b="1" dirty="0" smtClean="0"/>
              <a:t>    </a:t>
            </a:r>
            <a:r>
              <a:rPr lang="zh-CN" altLang="en-US" sz="1800" b="1" dirty="0" smtClean="0"/>
              <a:t>白菜育种课题组</a:t>
            </a:r>
            <a:endParaRPr lang="en-US" altLang="zh-CN" sz="1800" b="1" dirty="0" smtClean="0"/>
          </a:p>
          <a:p>
            <a:pPr lvl="1" indent="-285750" algn="l"/>
            <a:r>
              <a:rPr lang="en-US" altLang="zh-CN" sz="1800" b="1" dirty="0"/>
              <a:t> </a:t>
            </a:r>
            <a:r>
              <a:rPr lang="en-US" altLang="zh-CN" sz="1800" b="1" dirty="0" smtClean="0"/>
              <a:t>    </a:t>
            </a:r>
            <a:r>
              <a:rPr lang="zh-CN" altLang="en-US" sz="1800" b="1" dirty="0" smtClean="0"/>
              <a:t>甘蓝育种课题组</a:t>
            </a:r>
            <a:endParaRPr lang="en-US" altLang="zh-CN" sz="1800" b="1" dirty="0"/>
          </a:p>
          <a:p>
            <a:pPr marL="342900" indent="-342900" algn="l"/>
            <a:r>
              <a:rPr lang="zh-CN" altLang="en-US" b="1" dirty="0">
                <a:solidFill>
                  <a:srgbClr val="0070C0"/>
                </a:solidFill>
                <a:sym typeface="Arial" panose="020B0604020202020204" pitchFamily="34" charset="0"/>
              </a:rPr>
              <a:t>荷兰瓦赫宁根大学：</a:t>
            </a:r>
            <a:r>
              <a:rPr lang="en-US" altLang="zh-CN" b="1" dirty="0">
                <a:sym typeface="Arial" panose="020B0604020202020204" pitchFamily="34" charset="0"/>
              </a:rPr>
              <a:t>Guusje </a:t>
            </a:r>
            <a:r>
              <a:rPr lang="en-US" altLang="zh-CN" b="1" dirty="0" err="1">
                <a:sym typeface="Arial" panose="020B0604020202020204" pitchFamily="34" charset="0"/>
              </a:rPr>
              <a:t>Bonnema</a:t>
            </a:r>
            <a:r>
              <a:rPr lang="zh-CN" altLang="en-US" b="1" dirty="0">
                <a:sym typeface="Arial" panose="020B0604020202020204" pitchFamily="34" charset="0"/>
              </a:rPr>
              <a:t>、Theo </a:t>
            </a:r>
            <a:r>
              <a:rPr lang="zh-CN" altLang="en-US" b="1" dirty="0" smtClean="0">
                <a:sym typeface="Arial" panose="020B0604020202020204" pitchFamily="34" charset="0"/>
              </a:rPr>
              <a:t>Borm</a:t>
            </a:r>
            <a:endParaRPr lang="en-US" altLang="zh-CN" b="1" dirty="0" smtClean="0">
              <a:sym typeface="Arial" panose="020B0604020202020204" pitchFamily="34" charset="0"/>
            </a:endParaRPr>
          </a:p>
          <a:p>
            <a:pPr marL="342900" indent="-342900" algn="l"/>
            <a:r>
              <a:rPr lang="zh-CN" altLang="en-US" b="1" dirty="0" smtClean="0">
                <a:solidFill>
                  <a:srgbClr val="0070C0"/>
                </a:solidFill>
              </a:rPr>
              <a:t>南京农业大学</a:t>
            </a:r>
            <a:r>
              <a:rPr lang="zh-CN" altLang="en-US" b="1" dirty="0">
                <a:solidFill>
                  <a:srgbClr val="0070C0"/>
                </a:solidFill>
              </a:rPr>
              <a:t>：</a:t>
            </a:r>
            <a:r>
              <a:rPr lang="zh-CN" altLang="en-US" b="1" dirty="0"/>
              <a:t>侯喜林</a:t>
            </a:r>
            <a:endParaRPr lang="en-US" altLang="zh-CN" b="1" dirty="0"/>
          </a:p>
          <a:p>
            <a:pPr algn="l"/>
            <a:r>
              <a:rPr lang="zh-CN" altLang="en-US" b="1" dirty="0">
                <a:solidFill>
                  <a:srgbClr val="0070C0"/>
                </a:solidFill>
              </a:rPr>
              <a:t>北京市蔬菜中心：</a:t>
            </a:r>
            <a:r>
              <a:rPr lang="zh-CN" altLang="en-US" b="1" dirty="0"/>
              <a:t>张凤兰</a:t>
            </a:r>
            <a:endParaRPr lang="en-US" altLang="zh-CN" b="1" dirty="0"/>
          </a:p>
          <a:p>
            <a:pPr algn="l"/>
            <a:r>
              <a:rPr lang="zh-CN" altLang="en-US" b="1" dirty="0">
                <a:solidFill>
                  <a:srgbClr val="0070C0"/>
                </a:solidFill>
              </a:rPr>
              <a:t>百迈客：</a:t>
            </a:r>
            <a:r>
              <a:rPr lang="zh-CN" altLang="en-US" b="1" dirty="0"/>
              <a:t>郑洪坤</a:t>
            </a:r>
            <a:endParaRPr lang="zh-CN" altLang="en-US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6956"/>
            <a:ext cx="2771799" cy="5998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384" y="5233510"/>
            <a:ext cx="3747888" cy="594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383" y="4005064"/>
            <a:ext cx="3747889" cy="564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793" y="4653136"/>
            <a:ext cx="3768479" cy="536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182" y="5877272"/>
            <a:ext cx="3735090" cy="456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890" name="标题 1"/>
          <p:cNvSpPr>
            <a:spLocks noGrp="1" noChangeArrowheads="1"/>
          </p:cNvSpPr>
          <p:nvPr>
            <p:ph type="ctrTitle"/>
          </p:nvPr>
        </p:nvSpPr>
        <p:spPr>
          <a:xfrm>
            <a:off x="0" y="-26987"/>
            <a:ext cx="9143999" cy="1007715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/>
          <a:lstStyle/>
          <a:p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  谢</a:t>
            </a:r>
            <a:endParaRPr lang="zh-CN" altLang="en-US" sz="36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2" name="标题 1"/>
          <p:cNvSpPr txBox="1"/>
          <p:nvPr/>
        </p:nvSpPr>
        <p:spPr>
          <a:xfrm>
            <a:off x="0" y="44450"/>
            <a:ext cx="9144000" cy="1223963"/>
          </a:xfrm>
          <a:prstGeom prst="rect">
            <a:avLst/>
          </a:prstGeom>
          <a:noFill/>
          <a:ln w="9525">
            <a:noFill/>
          </a:ln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lvl="0" algn="ctr" eaLnBrk="0" fontAlgn="base" hangingPunct="0"/>
            <a:endParaRPr lang="zh-CN" altLang="zh-CN" sz="3600" b="1" strike="noStrike" noProof="1">
              <a:solidFill>
                <a:schemeClr val="accent1"/>
              </a:solidFill>
              <a:latin typeface="+mj-lt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  <a:p>
            <a:pPr lvl="0" algn="ctr" eaLnBrk="0" fontAlgn="base" hangingPunct="0"/>
            <a:r>
              <a:rPr lang="zh-CN" altLang="zh-CN" sz="3600" b="1" strike="noStrike" noProof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叶球的趋同驯化</a:t>
            </a:r>
            <a:endParaRPr lang="en-US" altLang="zh-CN" sz="3600" b="1" strike="noStrike" noProof="1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657985"/>
            <a:ext cx="8104505" cy="3828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5" descr="http://img3.imgtn.bdimg.com/it/u=1938465300,1231435347&amp;fm=21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9" name="标题 1"/>
          <p:cNvSpPr txBox="1"/>
          <p:nvPr/>
        </p:nvSpPr>
        <p:spPr>
          <a:xfrm>
            <a:off x="0" y="44450"/>
            <a:ext cx="9144000" cy="1223962"/>
          </a:xfrm>
          <a:prstGeom prst="rect">
            <a:avLst/>
          </a:prstGeom>
          <a:noFill/>
          <a:ln w="9525">
            <a:noFill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ctr" eaLnBrk="0" hangingPunct="0">
              <a:defRPr sz="3600" strike="noStrike">
                <a:solidFill>
                  <a:schemeClr val="accent1"/>
                </a:solidFill>
                <a:latin typeface="+mj-lt"/>
                <a:cs typeface="+mn-ea"/>
              </a:defRPr>
            </a:lvl1pPr>
          </a:lstStyle>
          <a:p>
            <a:endParaRPr lang="zh-CN" altLang="en-US" noProof="1">
              <a:sym typeface="Arial" panose="020B0604020202020204" pitchFamily="34" charset="0"/>
            </a:endParaRPr>
          </a:p>
          <a:p>
            <a:r>
              <a:rPr lang="zh-CN" altLang="en-US" b="1" noProof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膨大根</a:t>
            </a:r>
            <a:r>
              <a:rPr lang="en-US" altLang="zh-CN" b="1" noProof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/</a:t>
            </a:r>
            <a:r>
              <a:rPr lang="zh-CN" altLang="en-US" b="1" noProof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茎的趋同驯化</a:t>
            </a:r>
            <a:endParaRPr lang="zh-CN" altLang="en-US" b="1" noProof="1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825"/>
          <a:stretch>
            <a:fillRect/>
          </a:stretch>
        </p:blipFill>
        <p:spPr>
          <a:xfrm>
            <a:off x="490855" y="1882775"/>
            <a:ext cx="8094345" cy="3809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不同芸薹属类蔬菜中的</a:t>
            </a:r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趋同</a:t>
            </a:r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驯化现象</a:t>
            </a:r>
            <a:endParaRPr lang="en-US" altLang="zh-CN" sz="40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5" name="Picture 8" descr="c:\users\WANGXI~1\appdata\roaming\360se6\USERDA~1\Temp\BRASSI~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113" y="1773238"/>
            <a:ext cx="906462" cy="136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1871663" y="1343025"/>
            <a:ext cx="1187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i="1"/>
              <a:t>B. rapa</a:t>
            </a:r>
            <a:endParaRPr lang="zh-CN" altLang="en-US" i="1"/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4411663" y="1341438"/>
            <a:ext cx="1574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i="1"/>
              <a:t>B. oleracea</a:t>
            </a:r>
            <a:endParaRPr lang="zh-CN" altLang="en-US" i="1"/>
          </a:p>
        </p:txBody>
      </p:sp>
      <p:sp>
        <p:nvSpPr>
          <p:cNvPr id="8198" name="Text Box 7"/>
          <p:cNvSpPr txBox="1">
            <a:spLocks noChangeArrowheads="1"/>
          </p:cNvSpPr>
          <p:nvPr/>
        </p:nvSpPr>
        <p:spPr bwMode="auto">
          <a:xfrm>
            <a:off x="6786563" y="1343025"/>
            <a:ext cx="1574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i="1"/>
              <a:t>B. juncea</a:t>
            </a:r>
            <a:endParaRPr lang="zh-CN" altLang="en-US" i="1"/>
          </a:p>
        </p:txBody>
      </p:sp>
      <p:pic>
        <p:nvPicPr>
          <p:cNvPr id="81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088" y="1952625"/>
            <a:ext cx="1019175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575" y="3716338"/>
            <a:ext cx="1282700" cy="128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08" b="1241"/>
          <a:stretch>
            <a:fillRect/>
          </a:stretch>
        </p:blipFill>
        <p:spPr bwMode="auto">
          <a:xfrm>
            <a:off x="1941513" y="3760788"/>
            <a:ext cx="1273175" cy="115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59" b="23140"/>
          <a:stretch>
            <a:fillRect/>
          </a:stretch>
        </p:blipFill>
        <p:spPr bwMode="auto">
          <a:xfrm>
            <a:off x="6707188" y="3754438"/>
            <a:ext cx="1654175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3" name="矩形 1"/>
          <p:cNvSpPr>
            <a:spLocks noChangeArrowheads="1"/>
          </p:cNvSpPr>
          <p:nvPr/>
        </p:nvSpPr>
        <p:spPr bwMode="auto">
          <a:xfrm>
            <a:off x="107950" y="2209800"/>
            <a:ext cx="1493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3200" b="1" dirty="0">
                <a:solidFill>
                  <a:srgbClr val="0000FF"/>
                </a:solidFill>
              </a:rPr>
              <a:t>叶球</a:t>
            </a:r>
            <a:endParaRPr lang="en-US" altLang="zh-CN" sz="3200" b="1" dirty="0">
              <a:solidFill>
                <a:srgbClr val="0000FF"/>
              </a:solidFill>
            </a:endParaRPr>
          </a:p>
        </p:txBody>
      </p:sp>
      <p:sp>
        <p:nvSpPr>
          <p:cNvPr id="8204" name="矩形 2"/>
          <p:cNvSpPr>
            <a:spLocks noChangeArrowheads="1"/>
          </p:cNvSpPr>
          <p:nvPr/>
        </p:nvSpPr>
        <p:spPr bwMode="auto">
          <a:xfrm>
            <a:off x="285750" y="3905250"/>
            <a:ext cx="111918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3200" b="1" dirty="0">
                <a:solidFill>
                  <a:srgbClr val="0000FF"/>
                </a:solidFill>
              </a:rPr>
              <a:t>膨大</a:t>
            </a:r>
            <a:endParaRPr lang="en-US" altLang="zh-CN" sz="3200" b="1" dirty="0">
              <a:solidFill>
                <a:srgbClr val="0000FF"/>
              </a:solidFill>
            </a:endParaRPr>
          </a:p>
          <a:p>
            <a:pPr algn="ctr" eaLnBrk="0" hangingPunct="0"/>
            <a:r>
              <a:rPr lang="zh-CN" altLang="en-US" sz="3200" b="1" dirty="0">
                <a:solidFill>
                  <a:srgbClr val="0000FF"/>
                </a:solidFill>
              </a:rPr>
              <a:t>根</a:t>
            </a:r>
            <a:r>
              <a:rPr lang="en-US" altLang="zh-CN" sz="3200" b="1" dirty="0">
                <a:solidFill>
                  <a:srgbClr val="0000FF"/>
                </a:solidFill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</a:rPr>
              <a:t>茎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pic>
        <p:nvPicPr>
          <p:cNvPr id="820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050" y="2081213"/>
            <a:ext cx="1101725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6" name="TextBox 1"/>
          <p:cNvSpPr txBox="1">
            <a:spLocks noChangeArrowheads="1"/>
          </p:cNvSpPr>
          <p:nvPr/>
        </p:nvSpPr>
        <p:spPr bwMode="auto">
          <a:xfrm>
            <a:off x="2195513" y="3141663"/>
            <a:ext cx="58531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/>
              <a:t>大白菜                           甘蓝                             结球芥菜</a:t>
            </a:r>
            <a:endParaRPr lang="zh-CN" altLang="en-US" b="1"/>
          </a:p>
        </p:txBody>
      </p:sp>
      <p:sp>
        <p:nvSpPr>
          <p:cNvPr id="8207" name="TextBox 14"/>
          <p:cNvSpPr txBox="1">
            <a:spLocks noChangeArrowheads="1"/>
          </p:cNvSpPr>
          <p:nvPr/>
        </p:nvSpPr>
        <p:spPr bwMode="auto">
          <a:xfrm>
            <a:off x="2268538" y="5057775"/>
            <a:ext cx="5737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/>
              <a:t>芜菁                             苤蓝                                  榨菜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>
                <a:solidFill>
                  <a:srgbClr val="0070C0"/>
                </a:solidFill>
                <a:sym typeface="Arial" panose="020B0604020202020204" pitchFamily="34" charset="0"/>
              </a:rPr>
              <a:t>Vavilov</a:t>
            </a:r>
            <a:r>
              <a:rPr lang="en-US" altLang="zh-CN" sz="3600" b="1" dirty="0" smtClean="0">
                <a:solidFill>
                  <a:srgbClr val="0070C0"/>
                </a:solidFill>
                <a:sym typeface="Arial" panose="020B0604020202020204" pitchFamily="34" charset="0"/>
              </a:rPr>
              <a:t>‘</a:t>
            </a:r>
            <a:r>
              <a:rPr lang="zh-CN" altLang="en-US" sz="3600" b="1" dirty="0" smtClean="0">
                <a:solidFill>
                  <a:srgbClr val="0070C0"/>
                </a:solidFill>
                <a:sym typeface="Arial" panose="020B0604020202020204" pitchFamily="34" charset="0"/>
              </a:rPr>
              <a:t>s </a:t>
            </a:r>
            <a:r>
              <a:rPr lang="zh-CN" altLang="en-US" sz="3600" b="1" dirty="0">
                <a:solidFill>
                  <a:srgbClr val="0070C0"/>
                </a:solidFill>
                <a:sym typeface="Arial" panose="020B0604020202020204" pitchFamily="34" charset="0"/>
              </a:rPr>
              <a:t>Law of Homologous </a:t>
            </a:r>
            <a:r>
              <a:rPr lang="zh-CN" altLang="en-US" sz="3600" b="1" dirty="0" smtClean="0">
                <a:solidFill>
                  <a:srgbClr val="0070C0"/>
                </a:solidFill>
                <a:sym typeface="Arial" panose="020B0604020202020204" pitchFamily="34" charset="0"/>
              </a:rPr>
              <a:t>Series</a:t>
            </a:r>
            <a:br>
              <a:rPr lang="en-US" altLang="zh-CN" sz="3600" b="1" dirty="0" smtClean="0">
                <a:solidFill>
                  <a:srgbClr val="0070C0"/>
                </a:solidFill>
                <a:sym typeface="Arial" panose="020B0604020202020204" pitchFamily="34" charset="0"/>
              </a:rPr>
            </a:br>
            <a:r>
              <a:rPr lang="zh-CN" altLang="en-US" sz="3600" b="1" dirty="0" smtClean="0">
                <a:solidFill>
                  <a:srgbClr val="0070C0"/>
                </a:solidFill>
                <a:sym typeface="Arial" panose="020B0604020202020204" pitchFamily="34" charset="0"/>
              </a:rPr>
              <a:t>瓦维洛夫</a:t>
            </a:r>
            <a:r>
              <a:rPr lang="en-US" altLang="zh-CN" sz="3600" b="1" dirty="0" smtClean="0">
                <a:solidFill>
                  <a:srgbClr val="0070C0"/>
                </a:solidFill>
                <a:sym typeface="Arial" panose="020B0604020202020204" pitchFamily="34" charset="0"/>
              </a:rPr>
              <a:t>《</a:t>
            </a:r>
            <a:r>
              <a:rPr lang="zh-CN" altLang="en-US" sz="3600" b="1" dirty="0" smtClean="0">
                <a:solidFill>
                  <a:srgbClr val="0070C0"/>
                </a:solidFill>
                <a:sym typeface="Arial" panose="020B0604020202020204" pitchFamily="34" charset="0"/>
              </a:rPr>
              <a:t>同源系列定律</a:t>
            </a:r>
            <a:r>
              <a:rPr lang="en-US" altLang="zh-CN" sz="3600" b="1" dirty="0" smtClean="0">
                <a:solidFill>
                  <a:srgbClr val="0070C0"/>
                </a:solidFill>
                <a:sym typeface="Arial" panose="020B0604020202020204" pitchFamily="34" charset="0"/>
              </a:rPr>
              <a:t>》</a:t>
            </a:r>
            <a:endParaRPr lang="zh-CN" altLang="en-US" sz="3600" b="1" dirty="0">
              <a:solidFill>
                <a:srgbClr val="0070C0"/>
              </a:solidFill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664" y="1629924"/>
            <a:ext cx="1949424" cy="254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565451" y="4255953"/>
            <a:ext cx="17986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Nikolai Vavilov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91680" y="4841865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002060"/>
                </a:solidFill>
              </a:rPr>
              <a:t>“Closely</a:t>
            </a:r>
            <a:r>
              <a:rPr lang="zh-CN" altLang="en-US" sz="2000" b="1" dirty="0">
                <a:solidFill>
                  <a:srgbClr val="002060"/>
                </a:solidFill>
              </a:rPr>
              <a:t>-related organisms would show parallel variation in shared traits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.”</a:t>
            </a:r>
            <a:endParaRPr lang="en-US" altLang="zh-CN" sz="2000" b="1" dirty="0" smtClean="0">
              <a:solidFill>
                <a:srgbClr val="002060"/>
              </a:solidFill>
            </a:endParaRPr>
          </a:p>
          <a:p>
            <a:r>
              <a:rPr lang="zh-CN" altLang="en-US" sz="20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近缘物种共同性状会表现出平行的变异</a:t>
            </a:r>
            <a:endParaRPr lang="en-US" altLang="zh-CN" sz="2000" b="1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同源基因的平行变异是趋同驯化的基础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5884</Words>
  <Application>WPS 演示</Application>
  <PresentationFormat>全屏显示(4:3)</PresentationFormat>
  <Paragraphs>858</Paragraphs>
  <Slides>50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5" baseType="lpstr">
      <vt:lpstr>Arial</vt:lpstr>
      <vt:lpstr>宋体</vt:lpstr>
      <vt:lpstr>Wingdings</vt:lpstr>
      <vt:lpstr>Calibri</vt:lpstr>
      <vt:lpstr>黑体</vt:lpstr>
      <vt:lpstr>Times New Roman</vt:lpstr>
      <vt:lpstr>Times New Roman</vt:lpstr>
      <vt:lpstr>Arial</vt:lpstr>
      <vt:lpstr>微软雅黑</vt:lpstr>
      <vt:lpstr>Verdana</vt:lpstr>
      <vt:lpstr>Gulim</vt:lpstr>
      <vt:lpstr>文鼎PL细上海宋Uni</vt:lpstr>
      <vt:lpstr>MS Mincho</vt:lpstr>
      <vt:lpstr>Adobe 黑体 Std R</vt:lpstr>
      <vt:lpstr>Office 主题</vt:lpstr>
      <vt:lpstr>白菜和甘蓝趋同驯化的基因组学分析</vt:lpstr>
      <vt:lpstr>餐桌上丰富的白菜和甘蓝类蔬菜</vt:lpstr>
      <vt:lpstr>高度多样化的白菜类极端表型变异 </vt:lpstr>
      <vt:lpstr>高度多样化的甘蓝类极端表型变异 </vt:lpstr>
      <vt:lpstr>趋同驯化</vt:lpstr>
      <vt:lpstr>PowerPoint 演示文稿</vt:lpstr>
      <vt:lpstr>PowerPoint 演示文稿</vt:lpstr>
      <vt:lpstr>不同芸薹属类蔬菜中的趋同驯化现象</vt:lpstr>
      <vt:lpstr>Vavilov‘s Law of Homologous Series 瓦维洛夫《同源系列定律》</vt:lpstr>
      <vt:lpstr>芸薹属基因组</vt:lpstr>
      <vt:lpstr>芸薹属种间关系</vt:lpstr>
      <vt:lpstr>芸薹属的植物与拟南芥有共同的祖先</vt:lpstr>
      <vt:lpstr>Ancestors of Brassicaceae</vt:lpstr>
      <vt:lpstr>Ancestral Karyotype (24 blocks)</vt:lpstr>
      <vt:lpstr>白菜与拟南芥基因的线性比对</vt:lpstr>
      <vt:lpstr>白菜与拟南芥基因组的线性关系图</vt:lpstr>
      <vt:lpstr>白菜基因组中的三个亚基因组</vt:lpstr>
      <vt:lpstr>Br-At and Bo-At syntenic relationships</vt:lpstr>
      <vt:lpstr>芸薹属经历了全基因组三倍化复制</vt:lpstr>
      <vt:lpstr>PowerPoint 演示文稿</vt:lpstr>
      <vt:lpstr>PowerPoint 演示文稿</vt:lpstr>
      <vt:lpstr>两类趋同驯化的类型</vt:lpstr>
      <vt:lpstr>独立的驯化历史</vt:lpstr>
      <vt:lpstr>重测序设计</vt:lpstr>
      <vt:lpstr>检测到的变异</vt:lpstr>
      <vt:lpstr>测序材料的亲缘关系</vt:lpstr>
      <vt:lpstr>PowerPoint 演示文稿</vt:lpstr>
      <vt:lpstr>Haplotype extension in selected population</vt:lpstr>
      <vt:lpstr>Genomic selection sweeps  叶球性状</vt:lpstr>
      <vt:lpstr>Genomic selection sweeps  膨大根/茎</vt:lpstr>
      <vt:lpstr>PowerPoint 演示文稿</vt:lpstr>
      <vt:lpstr>PowerPoint 演示文稿</vt:lpstr>
      <vt:lpstr>叶片的背腹性及其基因调控网络</vt:lpstr>
      <vt:lpstr>受选择的背腹性相关基因</vt:lpstr>
      <vt:lpstr>选择信号的验证（BrARF3.1）</vt:lpstr>
      <vt:lpstr>PowerPoint 演示文稿</vt:lpstr>
      <vt:lpstr>膨大根/茎的特征</vt:lpstr>
      <vt:lpstr>芜菁和苤蓝显著富集EXPANSINs选择信号</vt:lpstr>
      <vt:lpstr>糖转运蛋白基因信号富集</vt:lpstr>
      <vt:lpstr>PowerPoint 演示文稿</vt:lpstr>
      <vt:lpstr>小 结</vt:lpstr>
      <vt:lpstr>PowerPoint 演示文稿</vt:lpstr>
      <vt:lpstr>PowerPoint 演示文稿</vt:lpstr>
      <vt:lpstr>亚基因组物理图的重建</vt:lpstr>
      <vt:lpstr>结球性状亚基因组选择信号的比较</vt:lpstr>
      <vt:lpstr>PowerPoint 演示文稿</vt:lpstr>
      <vt:lpstr>KAN2的平行选择</vt:lpstr>
      <vt:lpstr>亚基因组平行变异有助于形态多样性形成</vt:lpstr>
      <vt:lpstr>亚基因组平行选择是趋同驯化的重要原因</vt:lpstr>
      <vt:lpstr>致  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Wang Xiaowu</dc:creator>
  <cp:lastModifiedBy>Wang Xiaowu</cp:lastModifiedBy>
  <cp:revision>1017</cp:revision>
  <dcterms:created xsi:type="dcterms:W3CDTF">2015-01-27T06:11:00Z</dcterms:created>
  <dcterms:modified xsi:type="dcterms:W3CDTF">2016-11-14T03:14:26Z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