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795" r:id="rId2"/>
    <p:sldId id="1248" r:id="rId3"/>
    <p:sldId id="1150" r:id="rId4"/>
    <p:sldId id="1257" r:id="rId5"/>
    <p:sldId id="1243" r:id="rId6"/>
    <p:sldId id="1202" r:id="rId7"/>
    <p:sldId id="1244" r:id="rId8"/>
    <p:sldId id="1246" r:id="rId9"/>
    <p:sldId id="1247" r:id="rId10"/>
    <p:sldId id="1249" r:id="rId11"/>
    <p:sldId id="1264" r:id="rId12"/>
    <p:sldId id="1261" r:id="rId13"/>
    <p:sldId id="1276" r:id="rId14"/>
    <p:sldId id="1277" r:id="rId15"/>
    <p:sldId id="1275" r:id="rId16"/>
    <p:sldId id="1263" r:id="rId17"/>
    <p:sldId id="1258" r:id="rId18"/>
    <p:sldId id="1268" r:id="rId19"/>
    <p:sldId id="1269" r:id="rId20"/>
    <p:sldId id="1271" r:id="rId21"/>
    <p:sldId id="1272" r:id="rId22"/>
    <p:sldId id="1273" r:id="rId23"/>
    <p:sldId id="1274" r:id="rId24"/>
    <p:sldId id="1267" r:id="rId25"/>
    <p:sldId id="1254" r:id="rId26"/>
    <p:sldId id="1265" r:id="rId27"/>
    <p:sldId id="1266" r:id="rId28"/>
    <p:sldId id="1278" r:id="rId29"/>
    <p:sldId id="1279" r:id="rId30"/>
    <p:sldId id="1280" r:id="rId31"/>
    <p:sldId id="1282" r:id="rId32"/>
    <p:sldId id="1281" r:id="rId33"/>
    <p:sldId id="1284" r:id="rId34"/>
    <p:sldId id="1213" r:id="rId35"/>
    <p:sldId id="1240" r:id="rId36"/>
    <p:sldId id="1158" r:id="rId37"/>
    <p:sldId id="1229" r:id="rId38"/>
    <p:sldId id="1231" r:id="rId39"/>
    <p:sldId id="1159" r:id="rId40"/>
    <p:sldId id="1232" r:id="rId41"/>
    <p:sldId id="1234" r:id="rId42"/>
    <p:sldId id="1288" r:id="rId43"/>
    <p:sldId id="1289" r:id="rId44"/>
    <p:sldId id="1290" r:id="rId45"/>
    <p:sldId id="1287" r:id="rId46"/>
    <p:sldId id="1285" r:id="rId47"/>
    <p:sldId id="1291" r:id="rId48"/>
    <p:sldId id="1292" r:id="rId49"/>
    <p:sldId id="1293" r:id="rId50"/>
    <p:sldId id="1143" r:id="rId51"/>
    <p:sldId id="1144" r:id="rId52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0000FF"/>
    <a:srgbClr val="FF0000"/>
    <a:srgbClr val="000099"/>
    <a:srgbClr val="006600"/>
    <a:srgbClr val="FFFF00"/>
    <a:srgbClr val="FF66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36" autoAdjust="0"/>
    <p:restoredTop sz="79889" autoAdjust="0"/>
  </p:normalViewPr>
  <p:slideViewPr>
    <p:cSldViewPr snapToGrid="0">
      <p:cViewPr>
        <p:scale>
          <a:sx n="57" d="100"/>
          <a:sy n="57" d="100"/>
        </p:scale>
        <p:origin x="-181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35797;&#39564;&#20132;&#25509;\2014.05&#20113;&#21335;&#24503;&#23439;&#35797;&#39564;\2014&#20113;&#21335;&#28784;&#26001;&#30149;&#35843;&#26597;&#35760;&#24405;&#3492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altLang="en-US" dirty="0"/>
              <a:t>BC1F1: Suwan1 × </a:t>
            </a:r>
            <a:r>
              <a:rPr lang="en-US" altLang="en-US" dirty="0" smtClean="0"/>
              <a:t>HM01</a:t>
            </a:r>
            <a:endParaRPr lang="en-US" alt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1633464532779539"/>
          <c:y val="0.12995577339690029"/>
          <c:w val="0.82226159230096241"/>
          <c:h val="0.73076771653543304"/>
        </c:manualLayout>
      </c:layout>
      <c:barChart>
        <c:barDir val="col"/>
        <c:grouping val="clustered"/>
        <c:varyColors val="0"/>
        <c:ser>
          <c:idx val="1"/>
          <c:order val="0"/>
          <c:tx>
            <c:v>BC1F1: Suwan1 × HM01♀</c:v>
          </c:tx>
          <c:spPr>
            <a:solidFill>
              <a:schemeClr val="tx1"/>
            </a:solidFill>
            <a:ln>
              <a:solidFill>
                <a:schemeClr val="tx1"/>
              </a:solidFill>
            </a:ln>
          </c:spPr>
          <c:invertIfNegative val="0"/>
          <c:cat>
            <c:numRef>
              <c:f>群体统计!$F$2:$J$2</c:f>
              <c:numCache>
                <c:formatCode>General</c:formatCode>
                <c:ptCount val="5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</c:numCache>
            </c:numRef>
          </c:cat>
          <c:val>
            <c:numRef>
              <c:f>群体统计!$F$7:$J$7</c:f>
              <c:numCache>
                <c:formatCode>General</c:formatCode>
                <c:ptCount val="5"/>
                <c:pt idx="0">
                  <c:v>0</c:v>
                </c:pt>
                <c:pt idx="1">
                  <c:v>59</c:v>
                </c:pt>
                <c:pt idx="2">
                  <c:v>154</c:v>
                </c:pt>
                <c:pt idx="3">
                  <c:v>211</c:v>
                </c:pt>
                <c:pt idx="4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7968256"/>
        <c:axId val="148233536"/>
      </c:barChart>
      <c:catAx>
        <c:axId val="1679682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zh-CN" altLang="en-US"/>
                  <a:t>病害等级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48233536"/>
        <c:crosses val="autoZero"/>
        <c:auto val="1"/>
        <c:lblAlgn val="ctr"/>
        <c:lblOffset val="100"/>
        <c:noMultiLvlLbl val="0"/>
      </c:catAx>
      <c:valAx>
        <c:axId val="148233536"/>
        <c:scaling>
          <c:orientation val="minMax"/>
        </c:scaling>
        <c:delete val="0"/>
        <c:axPos val="l"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zh-CN" altLang="en-US"/>
                  <a:t>个体数目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6796825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DB2D0EC9-D20E-47CE-A13A-D898D3F3284E}" type="datetimeFigureOut">
              <a:rPr lang="zh-CN" altLang="en-US"/>
              <a:pPr>
                <a:defRPr/>
              </a:pPr>
              <a:t>2016/8/4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F0CCD16-5558-4147-B86B-E837BCBB5C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2081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91063"/>
            <a:ext cx="5438775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2F5B5471-5B25-453D-A283-8ED698BFA6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75101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15F49F6-16C5-437E-B925-138B2DBA5E7C}" type="slidenum">
              <a:rPr lang="en-US" altLang="zh-CN" smtClean="0"/>
              <a:pPr eaLnBrk="1" hangingPunct="1"/>
              <a:t>1</a:t>
            </a:fld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0169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AFLP, amplified fragment length polymorphism; AP-PCR, arbitrary primer-PCR; CGH, comparative genomic hybridization; CNV, copy number variation; DAF, DNA amplification fingerprinting;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DArT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, diversity array technology;</a:t>
            </a:r>
            <a:r>
              <a:rPr lang="en-US" altLang="zh-CN" sz="1200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DD, differential display; DDRT-PCR, differential display reverse transcription PCR; EST, expression sequence tags; ICAT, isotope-coded affinity tags; ICPL, isotope-coded protein labeling;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Indel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, insertion/deletion polymorphism;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iTRAQ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, isobaric tags for absolute and relative quantification; LC-MS, liquid chromatography–mass spectrometry; MCAT, mass-coded abundance tag; MS, mass spectrometry; MS/MS, tandem MS; OP-PCR,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oligo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primer-PCR; PAV, presence-absence variation; RAPD, randomly amplified polymorphic DNA; RDA, representational difference analysis; RFLP, restriction fragment length polymorphism; RP-HPLC, reversed phase liquid chromatography; SSCP-RFLP, single strand conformation polymorphic RFLP; DGGE-RFLP, denaturing gradient gel electrophoresis RFLP; RP-PCR, random primer-PCR; RT-PCR, reverse transcription PCR; SAGE, serial analysis of gene expression; SCAR, Sequence characterized amplified region; SILAC, stable-isotope labeling with amino acids in cell culture; SNP, single nucleotide polymorphism; SODA, small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oligo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DNA analysis; SRAP, sequence-related amplified polymorphism; SRS, short repeat sequence; SSCP-PCR, single strand conformation polymorphism-PCR; SSR, simple sequence repeat; STS, sequence tagged site; 2D-PAGE, two dimensional-polyacrylamide electrophoresis; TRAP, target region amplified polymorphism; TRS, tandem repeat sequence.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5B5471-5B25-453D-A283-8ED698BFA67C}" type="slidenum">
              <a:rPr lang="zh-CN" altLang="en-US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9314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5B5471-5B25-453D-A283-8ED698BFA67C}" type="slidenum">
              <a:rPr lang="zh-CN" altLang="en-US" smtClean="0"/>
              <a:pPr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0561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16DDA9F-046F-44A0-9C5C-85C9E8E43698}" type="slidenum">
              <a:rPr lang="zh-CN" altLang="en-US" smtClean="0"/>
              <a:pPr eaLnBrk="1" hangingPunct="1"/>
              <a:t>26</a:t>
            </a:fld>
            <a:endParaRPr lang="en-US" altLang="zh-CN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dirty="0" smtClean="0">
                <a:latin typeface="Arial" charset="0"/>
              </a:rPr>
              <a:t>Figure 1 Effects of selective genotyping strategies on detection power and mean LOD score around the target region (15cM, grey area) assuming the QTL explaining 10% of phenotypic variation. Strategy </a:t>
            </a:r>
            <a:r>
              <a:rPr lang="en-US" altLang="zh-CN" b="1" dirty="0" smtClean="0">
                <a:latin typeface="Arial" charset="0"/>
              </a:rPr>
              <a:t>A</a:t>
            </a:r>
            <a:r>
              <a:rPr lang="en-US" altLang="zh-CN" dirty="0" smtClean="0">
                <a:latin typeface="Arial" charset="0"/>
              </a:rPr>
              <a:t>: population size =200, tail size=15, marker density=15 </a:t>
            </a:r>
            <a:r>
              <a:rPr lang="en-US" altLang="zh-CN" dirty="0" err="1" smtClean="0">
                <a:latin typeface="Arial" charset="0"/>
              </a:rPr>
              <a:t>cM</a:t>
            </a:r>
            <a:r>
              <a:rPr lang="en-US" altLang="zh-CN" dirty="0" smtClean="0">
                <a:latin typeface="Arial" charset="0"/>
              </a:rPr>
              <a:t>, resulting only one marker showing positive in the target region with LOD score=3.94 and power=67%, which has been widely used in conventional bulked DNA analysis. Strategy  </a:t>
            </a:r>
            <a:r>
              <a:rPr lang="en-US" altLang="zh-CN" b="1" dirty="0" smtClean="0">
                <a:latin typeface="Arial" charset="0"/>
              </a:rPr>
              <a:t>B</a:t>
            </a:r>
            <a:r>
              <a:rPr lang="en-US" altLang="zh-CN" dirty="0" smtClean="0">
                <a:latin typeface="Arial" charset="0"/>
              </a:rPr>
              <a:t>: population size=500, tail size=30, marker density=1 </a:t>
            </a:r>
            <a:r>
              <a:rPr lang="en-US" altLang="zh-CN" dirty="0" err="1" smtClean="0">
                <a:latin typeface="Arial" charset="0"/>
              </a:rPr>
              <a:t>cM</a:t>
            </a:r>
            <a:r>
              <a:rPr lang="en-US" altLang="zh-CN" dirty="0" smtClean="0">
                <a:latin typeface="Arial" charset="0"/>
              </a:rPr>
              <a:t>, resulting in multiple markers showing positive in the target region with LOD=10.37 and power =98%, which is proposed for selective genotyping-based  fine mapping.</a:t>
            </a:r>
          </a:p>
          <a:p>
            <a:pPr eaLnBrk="1" hangingPunct="1"/>
            <a:endParaRPr lang="zh-CN" altLang="en-US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134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62C09D7-F4EE-4ACA-90C0-54FD5D97D3DE}" type="slidenum">
              <a:rPr lang="zh-CN" altLang="en-US" smtClean="0"/>
              <a:pPr eaLnBrk="1" hangingPunct="1"/>
              <a:t>27</a:t>
            </a:fld>
            <a:endParaRPr lang="en-US" altLang="zh-CN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>
                <a:latin typeface="Arial" charset="0"/>
              </a:rPr>
              <a:t>Figure 2  Detection power of selective genotyping under various QTL effects (percent phenotypic variation explained) and tail sizes. A total of 100 times of permutation were implemented for each case.</a:t>
            </a:r>
          </a:p>
          <a:p>
            <a:pPr eaLnBrk="1" hangingPunct="1"/>
            <a:endParaRPr lang="zh-CN" alt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531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2C239-25B2-4CBF-BE63-FDD3D0D956F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778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67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67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264FC1-145B-4376-BA3C-CDDFAFCCEB62}" type="slidenum">
              <a:rPr lang="zh-CN" altLang="en-US" smtClean="0"/>
              <a:pPr eaLnBrk="1" hangingPunct="1"/>
              <a:t>50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818791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534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035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17513"/>
            <a:ext cx="2057400" cy="2501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7513"/>
            <a:ext cx="6019800" cy="2501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278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5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0281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38600" cy="1395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1395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3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21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61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00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94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1706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87"/>
          <p:cNvGrpSpPr>
            <a:grpSpLocks/>
          </p:cNvGrpSpPr>
          <p:nvPr/>
        </p:nvGrpSpPr>
        <p:grpSpPr bwMode="auto">
          <a:xfrm>
            <a:off x="133350" y="1809750"/>
            <a:ext cx="4352925" cy="5038725"/>
            <a:chOff x="84" y="1344"/>
            <a:chExt cx="2566" cy="2970"/>
          </a:xfrm>
        </p:grpSpPr>
        <p:sp>
          <p:nvSpPr>
            <p:cNvPr id="1118" name="Freeform 188"/>
            <p:cNvSpPr>
              <a:spLocks/>
            </p:cNvSpPr>
            <p:nvPr userDrawn="1"/>
          </p:nvSpPr>
          <p:spPr bwMode="auto">
            <a:xfrm>
              <a:off x="84" y="1349"/>
              <a:ext cx="965" cy="2965"/>
            </a:xfrm>
            <a:custGeom>
              <a:avLst/>
              <a:gdLst>
                <a:gd name="T0" fmla="*/ 720 w 519"/>
                <a:gd name="T1" fmla="*/ 2783 h 1594"/>
                <a:gd name="T2" fmla="*/ 946 w 519"/>
                <a:gd name="T3" fmla="*/ 2431 h 1594"/>
                <a:gd name="T4" fmla="*/ 959 w 519"/>
                <a:gd name="T5" fmla="*/ 1702 h 1594"/>
                <a:gd name="T6" fmla="*/ 959 w 519"/>
                <a:gd name="T7" fmla="*/ 2 h 1594"/>
                <a:gd name="T8" fmla="*/ 883 w 519"/>
                <a:gd name="T9" fmla="*/ 1702 h 1594"/>
                <a:gd name="T10" fmla="*/ 790 w 519"/>
                <a:gd name="T11" fmla="*/ 2037 h 1594"/>
                <a:gd name="T12" fmla="*/ 632 w 519"/>
                <a:gd name="T13" fmla="*/ 2377 h 1594"/>
                <a:gd name="T14" fmla="*/ 725 w 519"/>
                <a:gd name="T15" fmla="*/ 2018 h 1594"/>
                <a:gd name="T16" fmla="*/ 816 w 519"/>
                <a:gd name="T17" fmla="*/ 2 h 1594"/>
                <a:gd name="T18" fmla="*/ 746 w 519"/>
                <a:gd name="T19" fmla="*/ 1269 h 1594"/>
                <a:gd name="T20" fmla="*/ 612 w 519"/>
                <a:gd name="T21" fmla="*/ 1639 h 1594"/>
                <a:gd name="T22" fmla="*/ 673 w 519"/>
                <a:gd name="T23" fmla="*/ 1207 h 1594"/>
                <a:gd name="T24" fmla="*/ 601 w 519"/>
                <a:gd name="T25" fmla="*/ 2 h 1594"/>
                <a:gd name="T26" fmla="*/ 573 w 519"/>
                <a:gd name="T27" fmla="*/ 696 h 1594"/>
                <a:gd name="T28" fmla="*/ 526 w 519"/>
                <a:gd name="T29" fmla="*/ 6 h 1594"/>
                <a:gd name="T30" fmla="*/ 459 w 519"/>
                <a:gd name="T31" fmla="*/ 800 h 1594"/>
                <a:gd name="T32" fmla="*/ 513 w 519"/>
                <a:gd name="T33" fmla="*/ 1310 h 1594"/>
                <a:gd name="T34" fmla="*/ 387 w 519"/>
                <a:gd name="T35" fmla="*/ 863 h 1594"/>
                <a:gd name="T36" fmla="*/ 318 w 519"/>
                <a:gd name="T37" fmla="*/ 2 h 1594"/>
                <a:gd name="T38" fmla="*/ 322 w 519"/>
                <a:gd name="T39" fmla="*/ 1417 h 1594"/>
                <a:gd name="T40" fmla="*/ 426 w 519"/>
                <a:gd name="T41" fmla="*/ 1775 h 1594"/>
                <a:gd name="T42" fmla="*/ 526 w 519"/>
                <a:gd name="T43" fmla="*/ 2132 h 1594"/>
                <a:gd name="T44" fmla="*/ 264 w 519"/>
                <a:gd name="T45" fmla="*/ 1510 h 1594"/>
                <a:gd name="T46" fmla="*/ 242 w 519"/>
                <a:gd name="T47" fmla="*/ 0 h 1594"/>
                <a:gd name="T48" fmla="*/ 177 w 519"/>
                <a:gd name="T49" fmla="*/ 1998 h 1594"/>
                <a:gd name="T50" fmla="*/ 450 w 519"/>
                <a:gd name="T51" fmla="*/ 2550 h 1594"/>
                <a:gd name="T52" fmla="*/ 480 w 519"/>
                <a:gd name="T53" fmla="*/ 2738 h 1594"/>
                <a:gd name="T54" fmla="*/ 214 w 519"/>
                <a:gd name="T55" fmla="*/ 2400 h 1594"/>
                <a:gd name="T56" fmla="*/ 102 w 519"/>
                <a:gd name="T57" fmla="*/ 1974 h 1594"/>
                <a:gd name="T58" fmla="*/ 28 w 519"/>
                <a:gd name="T59" fmla="*/ 2 h 1594"/>
                <a:gd name="T60" fmla="*/ 30 w 519"/>
                <a:gd name="T61" fmla="*/ 2247 h 1594"/>
                <a:gd name="T62" fmla="*/ 628 w 519"/>
                <a:gd name="T63" fmla="*/ 2965 h 159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19" h="1594">
                  <a:moveTo>
                    <a:pt x="343" y="1561"/>
                  </a:moveTo>
                  <a:cubicBezTo>
                    <a:pt x="343" y="1561"/>
                    <a:pt x="354" y="1524"/>
                    <a:pt x="387" y="1496"/>
                  </a:cubicBezTo>
                  <a:cubicBezTo>
                    <a:pt x="420" y="1469"/>
                    <a:pt x="451" y="1431"/>
                    <a:pt x="451" y="1431"/>
                  </a:cubicBezTo>
                  <a:cubicBezTo>
                    <a:pt x="498" y="1387"/>
                    <a:pt x="509" y="1307"/>
                    <a:pt x="509" y="1307"/>
                  </a:cubicBezTo>
                  <a:cubicBezTo>
                    <a:pt x="519" y="1193"/>
                    <a:pt x="519" y="1193"/>
                    <a:pt x="519" y="1193"/>
                  </a:cubicBezTo>
                  <a:cubicBezTo>
                    <a:pt x="516" y="915"/>
                    <a:pt x="516" y="915"/>
                    <a:pt x="516" y="915"/>
                  </a:cubicBezTo>
                  <a:cubicBezTo>
                    <a:pt x="517" y="913"/>
                    <a:pt x="517" y="913"/>
                    <a:pt x="517" y="913"/>
                  </a:cubicBezTo>
                  <a:cubicBezTo>
                    <a:pt x="516" y="1"/>
                    <a:pt x="516" y="1"/>
                    <a:pt x="516" y="1"/>
                  </a:cubicBezTo>
                  <a:cubicBezTo>
                    <a:pt x="474" y="1"/>
                    <a:pt x="474" y="1"/>
                    <a:pt x="474" y="1"/>
                  </a:cubicBezTo>
                  <a:cubicBezTo>
                    <a:pt x="475" y="915"/>
                    <a:pt x="475" y="915"/>
                    <a:pt x="475" y="915"/>
                  </a:cubicBezTo>
                  <a:cubicBezTo>
                    <a:pt x="456" y="1011"/>
                    <a:pt x="456" y="1011"/>
                    <a:pt x="456" y="1011"/>
                  </a:cubicBezTo>
                  <a:cubicBezTo>
                    <a:pt x="437" y="1065"/>
                    <a:pt x="425" y="1095"/>
                    <a:pt x="425" y="1095"/>
                  </a:cubicBezTo>
                  <a:cubicBezTo>
                    <a:pt x="425" y="1095"/>
                    <a:pt x="406" y="1133"/>
                    <a:pt x="393" y="1159"/>
                  </a:cubicBezTo>
                  <a:cubicBezTo>
                    <a:pt x="340" y="1278"/>
                    <a:pt x="340" y="1278"/>
                    <a:pt x="340" y="1278"/>
                  </a:cubicBezTo>
                  <a:cubicBezTo>
                    <a:pt x="340" y="1278"/>
                    <a:pt x="338" y="1239"/>
                    <a:pt x="345" y="1201"/>
                  </a:cubicBezTo>
                  <a:cubicBezTo>
                    <a:pt x="351" y="1174"/>
                    <a:pt x="364" y="1160"/>
                    <a:pt x="390" y="1085"/>
                  </a:cubicBezTo>
                  <a:cubicBezTo>
                    <a:pt x="429" y="975"/>
                    <a:pt x="439" y="900"/>
                    <a:pt x="439" y="900"/>
                  </a:cubicBezTo>
                  <a:cubicBezTo>
                    <a:pt x="439" y="1"/>
                    <a:pt x="439" y="1"/>
                    <a:pt x="439" y="1"/>
                  </a:cubicBezTo>
                  <a:cubicBezTo>
                    <a:pt x="401" y="1"/>
                    <a:pt x="401" y="1"/>
                    <a:pt x="401" y="1"/>
                  </a:cubicBezTo>
                  <a:cubicBezTo>
                    <a:pt x="401" y="682"/>
                    <a:pt x="401" y="682"/>
                    <a:pt x="401" y="682"/>
                  </a:cubicBezTo>
                  <a:cubicBezTo>
                    <a:pt x="401" y="682"/>
                    <a:pt x="378" y="768"/>
                    <a:pt x="369" y="796"/>
                  </a:cubicBezTo>
                  <a:cubicBezTo>
                    <a:pt x="352" y="855"/>
                    <a:pt x="329" y="881"/>
                    <a:pt x="329" y="881"/>
                  </a:cubicBezTo>
                  <a:cubicBezTo>
                    <a:pt x="329" y="881"/>
                    <a:pt x="321" y="843"/>
                    <a:pt x="341" y="782"/>
                  </a:cubicBezTo>
                  <a:cubicBezTo>
                    <a:pt x="358" y="732"/>
                    <a:pt x="362" y="649"/>
                    <a:pt x="362" y="649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23" y="1"/>
                    <a:pt x="323" y="1"/>
                    <a:pt x="323" y="1"/>
                  </a:cubicBezTo>
                  <a:cubicBezTo>
                    <a:pt x="323" y="304"/>
                    <a:pt x="323" y="304"/>
                    <a:pt x="323" y="304"/>
                  </a:cubicBezTo>
                  <a:cubicBezTo>
                    <a:pt x="323" y="304"/>
                    <a:pt x="321" y="340"/>
                    <a:pt x="308" y="374"/>
                  </a:cubicBezTo>
                  <a:cubicBezTo>
                    <a:pt x="296" y="406"/>
                    <a:pt x="284" y="285"/>
                    <a:pt x="284" y="285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47" y="3"/>
                    <a:pt x="247" y="3"/>
                    <a:pt x="247" y="3"/>
                  </a:cubicBezTo>
                  <a:cubicBezTo>
                    <a:pt x="247" y="430"/>
                    <a:pt x="247" y="430"/>
                    <a:pt x="247" y="430"/>
                  </a:cubicBezTo>
                  <a:cubicBezTo>
                    <a:pt x="247" y="430"/>
                    <a:pt x="254" y="533"/>
                    <a:pt x="261" y="561"/>
                  </a:cubicBezTo>
                  <a:cubicBezTo>
                    <a:pt x="287" y="669"/>
                    <a:pt x="276" y="704"/>
                    <a:pt x="276" y="704"/>
                  </a:cubicBezTo>
                  <a:cubicBezTo>
                    <a:pt x="276" y="704"/>
                    <a:pt x="259" y="645"/>
                    <a:pt x="244" y="613"/>
                  </a:cubicBezTo>
                  <a:cubicBezTo>
                    <a:pt x="230" y="581"/>
                    <a:pt x="208" y="550"/>
                    <a:pt x="208" y="464"/>
                  </a:cubicBezTo>
                  <a:cubicBezTo>
                    <a:pt x="208" y="416"/>
                    <a:pt x="208" y="1"/>
                    <a:pt x="208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2" y="722"/>
                    <a:pt x="172" y="722"/>
                    <a:pt x="172" y="722"/>
                  </a:cubicBezTo>
                  <a:cubicBezTo>
                    <a:pt x="173" y="762"/>
                    <a:pt x="173" y="762"/>
                    <a:pt x="173" y="762"/>
                  </a:cubicBezTo>
                  <a:cubicBezTo>
                    <a:pt x="186" y="813"/>
                    <a:pt x="186" y="813"/>
                    <a:pt x="186" y="813"/>
                  </a:cubicBezTo>
                  <a:cubicBezTo>
                    <a:pt x="186" y="813"/>
                    <a:pt x="199" y="879"/>
                    <a:pt x="229" y="954"/>
                  </a:cubicBezTo>
                  <a:cubicBezTo>
                    <a:pt x="229" y="954"/>
                    <a:pt x="253" y="1009"/>
                    <a:pt x="266" y="1032"/>
                  </a:cubicBezTo>
                  <a:cubicBezTo>
                    <a:pt x="277" y="1054"/>
                    <a:pt x="283" y="1146"/>
                    <a:pt x="283" y="1146"/>
                  </a:cubicBezTo>
                  <a:cubicBezTo>
                    <a:pt x="283" y="1146"/>
                    <a:pt x="247" y="1080"/>
                    <a:pt x="199" y="967"/>
                  </a:cubicBezTo>
                  <a:cubicBezTo>
                    <a:pt x="170" y="899"/>
                    <a:pt x="142" y="812"/>
                    <a:pt x="142" y="812"/>
                  </a:cubicBezTo>
                  <a:cubicBezTo>
                    <a:pt x="130" y="748"/>
                    <a:pt x="130" y="748"/>
                    <a:pt x="130" y="748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074"/>
                    <a:pt x="95" y="1074"/>
                    <a:pt x="95" y="1074"/>
                  </a:cubicBezTo>
                  <a:cubicBezTo>
                    <a:pt x="95" y="1074"/>
                    <a:pt x="74" y="1221"/>
                    <a:pt x="213" y="1335"/>
                  </a:cubicBezTo>
                  <a:cubicBezTo>
                    <a:pt x="242" y="1371"/>
                    <a:pt x="242" y="1371"/>
                    <a:pt x="242" y="1371"/>
                  </a:cubicBezTo>
                  <a:cubicBezTo>
                    <a:pt x="260" y="1422"/>
                    <a:pt x="260" y="1422"/>
                    <a:pt x="260" y="1422"/>
                  </a:cubicBezTo>
                  <a:cubicBezTo>
                    <a:pt x="258" y="1472"/>
                    <a:pt x="258" y="1472"/>
                    <a:pt x="258" y="1472"/>
                  </a:cubicBezTo>
                  <a:cubicBezTo>
                    <a:pt x="258" y="1472"/>
                    <a:pt x="237" y="1419"/>
                    <a:pt x="201" y="1378"/>
                  </a:cubicBezTo>
                  <a:cubicBezTo>
                    <a:pt x="164" y="1335"/>
                    <a:pt x="160" y="1338"/>
                    <a:pt x="115" y="1290"/>
                  </a:cubicBezTo>
                  <a:cubicBezTo>
                    <a:pt x="51" y="1222"/>
                    <a:pt x="59" y="1133"/>
                    <a:pt x="59" y="1133"/>
                  </a:cubicBezTo>
                  <a:cubicBezTo>
                    <a:pt x="55" y="1061"/>
                    <a:pt x="55" y="1061"/>
                    <a:pt x="55" y="106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170"/>
                    <a:pt x="14" y="1170"/>
                    <a:pt x="14" y="1170"/>
                  </a:cubicBezTo>
                  <a:cubicBezTo>
                    <a:pt x="16" y="1208"/>
                    <a:pt x="16" y="1208"/>
                    <a:pt x="16" y="1208"/>
                  </a:cubicBezTo>
                  <a:cubicBezTo>
                    <a:pt x="16" y="1208"/>
                    <a:pt x="0" y="1377"/>
                    <a:pt x="132" y="1594"/>
                  </a:cubicBezTo>
                  <a:cubicBezTo>
                    <a:pt x="338" y="1594"/>
                    <a:pt x="338" y="1594"/>
                    <a:pt x="338" y="1594"/>
                  </a:cubicBezTo>
                  <a:lnTo>
                    <a:pt x="343" y="1561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9" name="Freeform 189"/>
            <p:cNvSpPr>
              <a:spLocks/>
            </p:cNvSpPr>
            <p:nvPr userDrawn="1"/>
          </p:nvSpPr>
          <p:spPr bwMode="auto">
            <a:xfrm>
              <a:off x="750" y="1355"/>
              <a:ext cx="442" cy="2959"/>
            </a:xfrm>
            <a:custGeom>
              <a:avLst/>
              <a:gdLst>
                <a:gd name="T0" fmla="*/ 442 w 238"/>
                <a:gd name="T1" fmla="*/ 2431 h 1591"/>
                <a:gd name="T2" fmla="*/ 442 w 238"/>
                <a:gd name="T3" fmla="*/ 0 h 1591"/>
                <a:gd name="T4" fmla="*/ 364 w 238"/>
                <a:gd name="T5" fmla="*/ 0 h 1591"/>
                <a:gd name="T6" fmla="*/ 364 w 238"/>
                <a:gd name="T7" fmla="*/ 2323 h 1591"/>
                <a:gd name="T8" fmla="*/ 360 w 238"/>
                <a:gd name="T9" fmla="*/ 2388 h 1591"/>
                <a:gd name="T10" fmla="*/ 84 w 238"/>
                <a:gd name="T11" fmla="*/ 2846 h 1591"/>
                <a:gd name="T12" fmla="*/ 0 w 238"/>
                <a:gd name="T13" fmla="*/ 2959 h 1591"/>
                <a:gd name="T14" fmla="*/ 345 w 238"/>
                <a:gd name="T15" fmla="*/ 2959 h 1591"/>
                <a:gd name="T16" fmla="*/ 440 w 238"/>
                <a:gd name="T17" fmla="*/ 2453 h 1591"/>
                <a:gd name="T18" fmla="*/ 442 w 238"/>
                <a:gd name="T19" fmla="*/ 2431 h 159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8" h="1591">
                  <a:moveTo>
                    <a:pt x="238" y="1307"/>
                  </a:moveTo>
                  <a:cubicBezTo>
                    <a:pt x="238" y="0"/>
                    <a:pt x="238" y="0"/>
                    <a:pt x="23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1249"/>
                    <a:pt x="196" y="1249"/>
                    <a:pt x="196" y="1249"/>
                  </a:cubicBezTo>
                  <a:cubicBezTo>
                    <a:pt x="194" y="1284"/>
                    <a:pt x="194" y="1284"/>
                    <a:pt x="194" y="1284"/>
                  </a:cubicBezTo>
                  <a:cubicBezTo>
                    <a:pt x="184" y="1395"/>
                    <a:pt x="117" y="1456"/>
                    <a:pt x="45" y="1530"/>
                  </a:cubicBezTo>
                  <a:cubicBezTo>
                    <a:pt x="0" y="1591"/>
                    <a:pt x="0" y="1591"/>
                    <a:pt x="0" y="1591"/>
                  </a:cubicBezTo>
                  <a:cubicBezTo>
                    <a:pt x="186" y="1591"/>
                    <a:pt x="186" y="1591"/>
                    <a:pt x="186" y="1591"/>
                  </a:cubicBezTo>
                  <a:cubicBezTo>
                    <a:pt x="232" y="1452"/>
                    <a:pt x="237" y="1319"/>
                    <a:pt x="237" y="1319"/>
                  </a:cubicBezTo>
                  <a:lnTo>
                    <a:pt x="238" y="1307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0" name="Freeform 190"/>
            <p:cNvSpPr>
              <a:spLocks/>
            </p:cNvSpPr>
            <p:nvPr userDrawn="1"/>
          </p:nvSpPr>
          <p:spPr bwMode="auto">
            <a:xfrm>
              <a:off x="1815" y="2669"/>
              <a:ext cx="270" cy="243"/>
            </a:xfrm>
            <a:custGeom>
              <a:avLst/>
              <a:gdLst>
                <a:gd name="T0" fmla="*/ 172 w 146"/>
                <a:gd name="T1" fmla="*/ 19 h 131"/>
                <a:gd name="T2" fmla="*/ 240 w 146"/>
                <a:gd name="T3" fmla="*/ 65 h 131"/>
                <a:gd name="T4" fmla="*/ 263 w 146"/>
                <a:gd name="T5" fmla="*/ 113 h 131"/>
                <a:gd name="T6" fmla="*/ 246 w 146"/>
                <a:gd name="T7" fmla="*/ 211 h 131"/>
                <a:gd name="T8" fmla="*/ 170 w 146"/>
                <a:gd name="T9" fmla="*/ 241 h 131"/>
                <a:gd name="T10" fmla="*/ 92 w 146"/>
                <a:gd name="T11" fmla="*/ 226 h 131"/>
                <a:gd name="T12" fmla="*/ 37 w 146"/>
                <a:gd name="T13" fmla="*/ 197 h 131"/>
                <a:gd name="T14" fmla="*/ 7 w 146"/>
                <a:gd name="T15" fmla="*/ 137 h 131"/>
                <a:gd name="T16" fmla="*/ 9 w 146"/>
                <a:gd name="T17" fmla="*/ 61 h 131"/>
                <a:gd name="T18" fmla="*/ 37 w 146"/>
                <a:gd name="T19" fmla="*/ 13 h 131"/>
                <a:gd name="T20" fmla="*/ 98 w 146"/>
                <a:gd name="T21" fmla="*/ 0 h 131"/>
                <a:gd name="T22" fmla="*/ 135 w 146"/>
                <a:gd name="T23" fmla="*/ 7 h 131"/>
                <a:gd name="T24" fmla="*/ 172 w 146"/>
                <a:gd name="T25" fmla="*/ 19 h 1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31">
                  <a:moveTo>
                    <a:pt x="93" y="10"/>
                  </a:moveTo>
                  <a:cubicBezTo>
                    <a:pt x="105" y="13"/>
                    <a:pt x="120" y="22"/>
                    <a:pt x="130" y="35"/>
                  </a:cubicBezTo>
                  <a:cubicBezTo>
                    <a:pt x="136" y="41"/>
                    <a:pt x="139" y="50"/>
                    <a:pt x="142" y="61"/>
                  </a:cubicBezTo>
                  <a:cubicBezTo>
                    <a:pt x="146" y="83"/>
                    <a:pt x="146" y="98"/>
                    <a:pt x="133" y="114"/>
                  </a:cubicBezTo>
                  <a:cubicBezTo>
                    <a:pt x="121" y="129"/>
                    <a:pt x="108" y="131"/>
                    <a:pt x="92" y="130"/>
                  </a:cubicBezTo>
                  <a:cubicBezTo>
                    <a:pt x="74" y="130"/>
                    <a:pt x="63" y="125"/>
                    <a:pt x="50" y="122"/>
                  </a:cubicBezTo>
                  <a:cubicBezTo>
                    <a:pt x="38" y="119"/>
                    <a:pt x="29" y="112"/>
                    <a:pt x="20" y="106"/>
                  </a:cubicBezTo>
                  <a:cubicBezTo>
                    <a:pt x="12" y="101"/>
                    <a:pt x="7" y="91"/>
                    <a:pt x="4" y="74"/>
                  </a:cubicBezTo>
                  <a:cubicBezTo>
                    <a:pt x="0" y="57"/>
                    <a:pt x="2" y="46"/>
                    <a:pt x="5" y="33"/>
                  </a:cubicBezTo>
                  <a:cubicBezTo>
                    <a:pt x="7" y="20"/>
                    <a:pt x="9" y="14"/>
                    <a:pt x="20" y="7"/>
                  </a:cubicBezTo>
                  <a:cubicBezTo>
                    <a:pt x="30" y="0"/>
                    <a:pt x="39" y="0"/>
                    <a:pt x="53" y="0"/>
                  </a:cubicBezTo>
                  <a:cubicBezTo>
                    <a:pt x="60" y="1"/>
                    <a:pt x="67" y="2"/>
                    <a:pt x="73" y="4"/>
                  </a:cubicBezTo>
                  <a:lnTo>
                    <a:pt x="93" y="10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1" name="Freeform 191"/>
            <p:cNvSpPr>
              <a:spLocks/>
            </p:cNvSpPr>
            <p:nvPr userDrawn="1"/>
          </p:nvSpPr>
          <p:spPr bwMode="auto">
            <a:xfrm>
              <a:off x="1543" y="2306"/>
              <a:ext cx="67" cy="248"/>
            </a:xfrm>
            <a:custGeom>
              <a:avLst/>
              <a:gdLst>
                <a:gd name="T0" fmla="*/ 37 w 36"/>
                <a:gd name="T1" fmla="*/ 20 h 134"/>
                <a:gd name="T2" fmla="*/ 47 w 36"/>
                <a:gd name="T3" fmla="*/ 105 h 134"/>
                <a:gd name="T4" fmla="*/ 65 w 36"/>
                <a:gd name="T5" fmla="*/ 204 h 134"/>
                <a:gd name="T6" fmla="*/ 50 w 36"/>
                <a:gd name="T7" fmla="*/ 242 h 134"/>
                <a:gd name="T8" fmla="*/ 37 w 36"/>
                <a:gd name="T9" fmla="*/ 246 h 134"/>
                <a:gd name="T10" fmla="*/ 13 w 36"/>
                <a:gd name="T11" fmla="*/ 211 h 134"/>
                <a:gd name="T12" fmla="*/ 2 w 36"/>
                <a:gd name="T13" fmla="*/ 120 h 134"/>
                <a:gd name="T14" fmla="*/ 2 w 36"/>
                <a:gd name="T15" fmla="*/ 41 h 134"/>
                <a:gd name="T16" fmla="*/ 9 w 36"/>
                <a:gd name="T17" fmla="*/ 6 h 134"/>
                <a:gd name="T18" fmla="*/ 22 w 36"/>
                <a:gd name="T19" fmla="*/ 4 h 134"/>
                <a:gd name="T20" fmla="*/ 37 w 36"/>
                <a:gd name="T21" fmla="*/ 20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4">
                  <a:moveTo>
                    <a:pt x="20" y="11"/>
                  </a:moveTo>
                  <a:cubicBezTo>
                    <a:pt x="22" y="24"/>
                    <a:pt x="23" y="41"/>
                    <a:pt x="25" y="57"/>
                  </a:cubicBezTo>
                  <a:cubicBezTo>
                    <a:pt x="30" y="84"/>
                    <a:pt x="33" y="100"/>
                    <a:pt x="35" y="110"/>
                  </a:cubicBezTo>
                  <a:cubicBezTo>
                    <a:pt x="36" y="119"/>
                    <a:pt x="34" y="125"/>
                    <a:pt x="27" y="131"/>
                  </a:cubicBezTo>
                  <a:cubicBezTo>
                    <a:pt x="23" y="134"/>
                    <a:pt x="21" y="134"/>
                    <a:pt x="20" y="133"/>
                  </a:cubicBezTo>
                  <a:cubicBezTo>
                    <a:pt x="13" y="131"/>
                    <a:pt x="9" y="127"/>
                    <a:pt x="7" y="114"/>
                  </a:cubicBezTo>
                  <a:cubicBezTo>
                    <a:pt x="5" y="98"/>
                    <a:pt x="2" y="82"/>
                    <a:pt x="1" y="65"/>
                  </a:cubicBezTo>
                  <a:cubicBezTo>
                    <a:pt x="0" y="49"/>
                    <a:pt x="0" y="40"/>
                    <a:pt x="1" y="22"/>
                  </a:cubicBezTo>
                  <a:cubicBezTo>
                    <a:pt x="2" y="13"/>
                    <a:pt x="4" y="6"/>
                    <a:pt x="5" y="3"/>
                  </a:cubicBezTo>
                  <a:cubicBezTo>
                    <a:pt x="6" y="2"/>
                    <a:pt x="7" y="0"/>
                    <a:pt x="12" y="2"/>
                  </a:cubicBezTo>
                  <a:cubicBezTo>
                    <a:pt x="16" y="3"/>
                    <a:pt x="18" y="6"/>
                    <a:pt x="20" y="11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2" name="Freeform 192"/>
            <p:cNvSpPr>
              <a:spLocks/>
            </p:cNvSpPr>
            <p:nvPr userDrawn="1"/>
          </p:nvSpPr>
          <p:spPr bwMode="auto">
            <a:xfrm>
              <a:off x="1536" y="2013"/>
              <a:ext cx="77" cy="287"/>
            </a:xfrm>
            <a:custGeom>
              <a:avLst/>
              <a:gdLst>
                <a:gd name="T0" fmla="*/ 51 w 41"/>
                <a:gd name="T1" fmla="*/ 24 h 154"/>
                <a:gd name="T2" fmla="*/ 51 w 41"/>
                <a:gd name="T3" fmla="*/ 54 h 154"/>
                <a:gd name="T4" fmla="*/ 62 w 41"/>
                <a:gd name="T5" fmla="*/ 155 h 154"/>
                <a:gd name="T6" fmla="*/ 69 w 41"/>
                <a:gd name="T7" fmla="*/ 261 h 154"/>
                <a:gd name="T8" fmla="*/ 58 w 41"/>
                <a:gd name="T9" fmla="*/ 278 h 154"/>
                <a:gd name="T10" fmla="*/ 30 w 41"/>
                <a:gd name="T11" fmla="*/ 274 h 154"/>
                <a:gd name="T12" fmla="*/ 9 w 41"/>
                <a:gd name="T13" fmla="*/ 209 h 154"/>
                <a:gd name="T14" fmla="*/ 6 w 41"/>
                <a:gd name="T15" fmla="*/ 158 h 154"/>
                <a:gd name="T16" fmla="*/ 8 w 41"/>
                <a:gd name="T17" fmla="*/ 48 h 154"/>
                <a:gd name="T18" fmla="*/ 21 w 41"/>
                <a:gd name="T19" fmla="*/ 6 h 154"/>
                <a:gd name="T20" fmla="*/ 34 w 41"/>
                <a:gd name="T21" fmla="*/ 2 h 154"/>
                <a:gd name="T22" fmla="*/ 51 w 41"/>
                <a:gd name="T23" fmla="*/ 24 h 1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" h="154">
                  <a:moveTo>
                    <a:pt x="27" y="13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41"/>
                    <a:pt x="28" y="61"/>
                    <a:pt x="33" y="83"/>
                  </a:cubicBezTo>
                  <a:cubicBezTo>
                    <a:pt x="40" y="114"/>
                    <a:pt x="41" y="128"/>
                    <a:pt x="37" y="140"/>
                  </a:cubicBezTo>
                  <a:cubicBezTo>
                    <a:pt x="36" y="143"/>
                    <a:pt x="34" y="146"/>
                    <a:pt x="31" y="149"/>
                  </a:cubicBezTo>
                  <a:cubicBezTo>
                    <a:pt x="24" y="154"/>
                    <a:pt x="21" y="153"/>
                    <a:pt x="16" y="147"/>
                  </a:cubicBezTo>
                  <a:cubicBezTo>
                    <a:pt x="10" y="139"/>
                    <a:pt x="7" y="128"/>
                    <a:pt x="5" y="112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0" y="59"/>
                    <a:pt x="1" y="42"/>
                    <a:pt x="4" y="26"/>
                  </a:cubicBezTo>
                  <a:cubicBezTo>
                    <a:pt x="5" y="15"/>
                    <a:pt x="6" y="8"/>
                    <a:pt x="11" y="3"/>
                  </a:cubicBezTo>
                  <a:cubicBezTo>
                    <a:pt x="12" y="1"/>
                    <a:pt x="14" y="0"/>
                    <a:pt x="18" y="1"/>
                  </a:cubicBezTo>
                  <a:cubicBezTo>
                    <a:pt x="25" y="2"/>
                    <a:pt x="27" y="6"/>
                    <a:pt x="27" y="13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3" name="Freeform 193"/>
            <p:cNvSpPr>
              <a:spLocks/>
            </p:cNvSpPr>
            <p:nvPr userDrawn="1"/>
          </p:nvSpPr>
          <p:spPr bwMode="auto">
            <a:xfrm>
              <a:off x="1542" y="2558"/>
              <a:ext cx="67" cy="255"/>
            </a:xfrm>
            <a:custGeom>
              <a:avLst/>
              <a:gdLst>
                <a:gd name="T0" fmla="*/ 37 w 36"/>
                <a:gd name="T1" fmla="*/ 21 h 134"/>
                <a:gd name="T2" fmla="*/ 48 w 36"/>
                <a:gd name="T3" fmla="*/ 108 h 134"/>
                <a:gd name="T4" fmla="*/ 65 w 36"/>
                <a:gd name="T5" fmla="*/ 209 h 134"/>
                <a:gd name="T6" fmla="*/ 50 w 36"/>
                <a:gd name="T7" fmla="*/ 249 h 134"/>
                <a:gd name="T8" fmla="*/ 37 w 36"/>
                <a:gd name="T9" fmla="*/ 253 h 134"/>
                <a:gd name="T10" fmla="*/ 15 w 36"/>
                <a:gd name="T11" fmla="*/ 217 h 134"/>
                <a:gd name="T12" fmla="*/ 2 w 36"/>
                <a:gd name="T13" fmla="*/ 124 h 134"/>
                <a:gd name="T14" fmla="*/ 4 w 36"/>
                <a:gd name="T15" fmla="*/ 40 h 134"/>
                <a:gd name="T16" fmla="*/ 11 w 36"/>
                <a:gd name="T17" fmla="*/ 6 h 134"/>
                <a:gd name="T18" fmla="*/ 22 w 36"/>
                <a:gd name="T19" fmla="*/ 4 h 134"/>
                <a:gd name="T20" fmla="*/ 37 w 36"/>
                <a:gd name="T21" fmla="*/ 21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4">
                  <a:moveTo>
                    <a:pt x="20" y="11"/>
                  </a:moveTo>
                  <a:cubicBezTo>
                    <a:pt x="22" y="24"/>
                    <a:pt x="24" y="41"/>
                    <a:pt x="26" y="57"/>
                  </a:cubicBezTo>
                  <a:cubicBezTo>
                    <a:pt x="30" y="84"/>
                    <a:pt x="34" y="100"/>
                    <a:pt x="35" y="110"/>
                  </a:cubicBezTo>
                  <a:cubicBezTo>
                    <a:pt x="36" y="118"/>
                    <a:pt x="34" y="125"/>
                    <a:pt x="27" y="131"/>
                  </a:cubicBezTo>
                  <a:cubicBezTo>
                    <a:pt x="24" y="134"/>
                    <a:pt x="21" y="134"/>
                    <a:pt x="20" y="133"/>
                  </a:cubicBezTo>
                  <a:cubicBezTo>
                    <a:pt x="14" y="131"/>
                    <a:pt x="9" y="127"/>
                    <a:pt x="8" y="114"/>
                  </a:cubicBezTo>
                  <a:cubicBezTo>
                    <a:pt x="6" y="99"/>
                    <a:pt x="2" y="82"/>
                    <a:pt x="1" y="65"/>
                  </a:cubicBezTo>
                  <a:cubicBezTo>
                    <a:pt x="1" y="49"/>
                    <a:pt x="0" y="40"/>
                    <a:pt x="2" y="21"/>
                  </a:cubicBezTo>
                  <a:cubicBezTo>
                    <a:pt x="3" y="13"/>
                    <a:pt x="4" y="7"/>
                    <a:pt x="6" y="3"/>
                  </a:cubicBezTo>
                  <a:cubicBezTo>
                    <a:pt x="6" y="2"/>
                    <a:pt x="7" y="0"/>
                    <a:pt x="12" y="2"/>
                  </a:cubicBezTo>
                  <a:cubicBezTo>
                    <a:pt x="17" y="3"/>
                    <a:pt x="19" y="6"/>
                    <a:pt x="20" y="11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4" name="Freeform 194"/>
            <p:cNvSpPr>
              <a:spLocks/>
            </p:cNvSpPr>
            <p:nvPr userDrawn="1"/>
          </p:nvSpPr>
          <p:spPr bwMode="auto">
            <a:xfrm>
              <a:off x="1815" y="2420"/>
              <a:ext cx="270" cy="245"/>
            </a:xfrm>
            <a:custGeom>
              <a:avLst/>
              <a:gdLst>
                <a:gd name="T0" fmla="*/ 172 w 146"/>
                <a:gd name="T1" fmla="*/ 19 h 131"/>
                <a:gd name="T2" fmla="*/ 240 w 146"/>
                <a:gd name="T3" fmla="*/ 65 h 131"/>
                <a:gd name="T4" fmla="*/ 263 w 146"/>
                <a:gd name="T5" fmla="*/ 114 h 131"/>
                <a:gd name="T6" fmla="*/ 246 w 146"/>
                <a:gd name="T7" fmla="*/ 213 h 131"/>
                <a:gd name="T8" fmla="*/ 170 w 146"/>
                <a:gd name="T9" fmla="*/ 243 h 131"/>
                <a:gd name="T10" fmla="*/ 92 w 146"/>
                <a:gd name="T11" fmla="*/ 228 h 131"/>
                <a:gd name="T12" fmla="*/ 37 w 146"/>
                <a:gd name="T13" fmla="*/ 198 h 131"/>
                <a:gd name="T14" fmla="*/ 7 w 146"/>
                <a:gd name="T15" fmla="*/ 140 h 131"/>
                <a:gd name="T16" fmla="*/ 9 w 146"/>
                <a:gd name="T17" fmla="*/ 62 h 131"/>
                <a:gd name="T18" fmla="*/ 37 w 146"/>
                <a:gd name="T19" fmla="*/ 13 h 131"/>
                <a:gd name="T20" fmla="*/ 98 w 146"/>
                <a:gd name="T21" fmla="*/ 2 h 131"/>
                <a:gd name="T22" fmla="*/ 135 w 146"/>
                <a:gd name="T23" fmla="*/ 7 h 131"/>
                <a:gd name="T24" fmla="*/ 172 w 146"/>
                <a:gd name="T25" fmla="*/ 19 h 1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31">
                  <a:moveTo>
                    <a:pt x="93" y="10"/>
                  </a:moveTo>
                  <a:cubicBezTo>
                    <a:pt x="105" y="13"/>
                    <a:pt x="120" y="22"/>
                    <a:pt x="130" y="35"/>
                  </a:cubicBezTo>
                  <a:cubicBezTo>
                    <a:pt x="136" y="42"/>
                    <a:pt x="139" y="50"/>
                    <a:pt x="142" y="61"/>
                  </a:cubicBezTo>
                  <a:cubicBezTo>
                    <a:pt x="146" y="83"/>
                    <a:pt x="146" y="98"/>
                    <a:pt x="133" y="114"/>
                  </a:cubicBezTo>
                  <a:cubicBezTo>
                    <a:pt x="121" y="129"/>
                    <a:pt x="108" y="131"/>
                    <a:pt x="92" y="130"/>
                  </a:cubicBezTo>
                  <a:cubicBezTo>
                    <a:pt x="74" y="130"/>
                    <a:pt x="63" y="125"/>
                    <a:pt x="50" y="122"/>
                  </a:cubicBezTo>
                  <a:cubicBezTo>
                    <a:pt x="38" y="120"/>
                    <a:pt x="29" y="113"/>
                    <a:pt x="20" y="106"/>
                  </a:cubicBezTo>
                  <a:cubicBezTo>
                    <a:pt x="12" y="101"/>
                    <a:pt x="7" y="91"/>
                    <a:pt x="4" y="75"/>
                  </a:cubicBezTo>
                  <a:cubicBezTo>
                    <a:pt x="0" y="57"/>
                    <a:pt x="2" y="47"/>
                    <a:pt x="5" y="33"/>
                  </a:cubicBezTo>
                  <a:cubicBezTo>
                    <a:pt x="7" y="20"/>
                    <a:pt x="9" y="14"/>
                    <a:pt x="20" y="7"/>
                  </a:cubicBezTo>
                  <a:cubicBezTo>
                    <a:pt x="30" y="1"/>
                    <a:pt x="39" y="0"/>
                    <a:pt x="53" y="1"/>
                  </a:cubicBezTo>
                  <a:cubicBezTo>
                    <a:pt x="60" y="1"/>
                    <a:pt x="67" y="2"/>
                    <a:pt x="73" y="4"/>
                  </a:cubicBezTo>
                  <a:lnTo>
                    <a:pt x="93" y="10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5" name="Freeform 195"/>
            <p:cNvSpPr>
              <a:spLocks/>
            </p:cNvSpPr>
            <p:nvPr userDrawn="1"/>
          </p:nvSpPr>
          <p:spPr bwMode="auto">
            <a:xfrm>
              <a:off x="1815" y="3161"/>
              <a:ext cx="270" cy="245"/>
            </a:xfrm>
            <a:custGeom>
              <a:avLst/>
              <a:gdLst>
                <a:gd name="T0" fmla="*/ 172 w 146"/>
                <a:gd name="T1" fmla="*/ 19 h 132"/>
                <a:gd name="T2" fmla="*/ 240 w 146"/>
                <a:gd name="T3" fmla="*/ 67 h 132"/>
                <a:gd name="T4" fmla="*/ 263 w 146"/>
                <a:gd name="T5" fmla="*/ 115 h 132"/>
                <a:gd name="T6" fmla="*/ 246 w 146"/>
                <a:gd name="T7" fmla="*/ 212 h 132"/>
                <a:gd name="T8" fmla="*/ 170 w 146"/>
                <a:gd name="T9" fmla="*/ 243 h 132"/>
                <a:gd name="T10" fmla="*/ 92 w 146"/>
                <a:gd name="T11" fmla="*/ 228 h 132"/>
                <a:gd name="T12" fmla="*/ 37 w 146"/>
                <a:gd name="T13" fmla="*/ 199 h 132"/>
                <a:gd name="T14" fmla="*/ 7 w 146"/>
                <a:gd name="T15" fmla="*/ 139 h 132"/>
                <a:gd name="T16" fmla="*/ 9 w 146"/>
                <a:gd name="T17" fmla="*/ 63 h 132"/>
                <a:gd name="T18" fmla="*/ 37 w 146"/>
                <a:gd name="T19" fmla="*/ 15 h 132"/>
                <a:gd name="T20" fmla="*/ 98 w 146"/>
                <a:gd name="T21" fmla="*/ 2 h 132"/>
                <a:gd name="T22" fmla="*/ 135 w 146"/>
                <a:gd name="T23" fmla="*/ 7 h 132"/>
                <a:gd name="T24" fmla="*/ 172 w 146"/>
                <a:gd name="T25" fmla="*/ 19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32">
                  <a:moveTo>
                    <a:pt x="93" y="10"/>
                  </a:moveTo>
                  <a:cubicBezTo>
                    <a:pt x="105" y="13"/>
                    <a:pt x="120" y="22"/>
                    <a:pt x="130" y="36"/>
                  </a:cubicBezTo>
                  <a:cubicBezTo>
                    <a:pt x="136" y="42"/>
                    <a:pt x="139" y="50"/>
                    <a:pt x="142" y="62"/>
                  </a:cubicBezTo>
                  <a:cubicBezTo>
                    <a:pt x="146" y="83"/>
                    <a:pt x="146" y="98"/>
                    <a:pt x="133" y="114"/>
                  </a:cubicBezTo>
                  <a:cubicBezTo>
                    <a:pt x="121" y="130"/>
                    <a:pt x="108" y="132"/>
                    <a:pt x="92" y="131"/>
                  </a:cubicBezTo>
                  <a:cubicBezTo>
                    <a:pt x="74" y="130"/>
                    <a:pt x="63" y="126"/>
                    <a:pt x="50" y="123"/>
                  </a:cubicBezTo>
                  <a:cubicBezTo>
                    <a:pt x="38" y="120"/>
                    <a:pt x="29" y="113"/>
                    <a:pt x="20" y="107"/>
                  </a:cubicBezTo>
                  <a:cubicBezTo>
                    <a:pt x="12" y="101"/>
                    <a:pt x="7" y="92"/>
                    <a:pt x="4" y="75"/>
                  </a:cubicBezTo>
                  <a:cubicBezTo>
                    <a:pt x="0" y="58"/>
                    <a:pt x="2" y="47"/>
                    <a:pt x="5" y="34"/>
                  </a:cubicBezTo>
                  <a:cubicBezTo>
                    <a:pt x="7" y="21"/>
                    <a:pt x="9" y="15"/>
                    <a:pt x="20" y="8"/>
                  </a:cubicBezTo>
                  <a:cubicBezTo>
                    <a:pt x="30" y="1"/>
                    <a:pt x="39" y="0"/>
                    <a:pt x="53" y="1"/>
                  </a:cubicBezTo>
                  <a:cubicBezTo>
                    <a:pt x="60" y="2"/>
                    <a:pt x="67" y="3"/>
                    <a:pt x="73" y="4"/>
                  </a:cubicBezTo>
                  <a:lnTo>
                    <a:pt x="93" y="10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" name="Freeform 196"/>
            <p:cNvSpPr>
              <a:spLocks/>
            </p:cNvSpPr>
            <p:nvPr userDrawn="1"/>
          </p:nvSpPr>
          <p:spPr bwMode="auto">
            <a:xfrm>
              <a:off x="1815" y="2916"/>
              <a:ext cx="270" cy="243"/>
            </a:xfrm>
            <a:custGeom>
              <a:avLst/>
              <a:gdLst>
                <a:gd name="T0" fmla="*/ 172 w 146"/>
                <a:gd name="T1" fmla="*/ 17 h 131"/>
                <a:gd name="T2" fmla="*/ 240 w 146"/>
                <a:gd name="T3" fmla="*/ 65 h 131"/>
                <a:gd name="T4" fmla="*/ 263 w 146"/>
                <a:gd name="T5" fmla="*/ 113 h 131"/>
                <a:gd name="T6" fmla="*/ 246 w 146"/>
                <a:gd name="T7" fmla="*/ 210 h 131"/>
                <a:gd name="T8" fmla="*/ 170 w 146"/>
                <a:gd name="T9" fmla="*/ 241 h 131"/>
                <a:gd name="T10" fmla="*/ 92 w 146"/>
                <a:gd name="T11" fmla="*/ 226 h 131"/>
                <a:gd name="T12" fmla="*/ 37 w 146"/>
                <a:gd name="T13" fmla="*/ 197 h 131"/>
                <a:gd name="T14" fmla="*/ 7 w 146"/>
                <a:gd name="T15" fmla="*/ 137 h 131"/>
                <a:gd name="T16" fmla="*/ 9 w 146"/>
                <a:gd name="T17" fmla="*/ 61 h 131"/>
                <a:gd name="T18" fmla="*/ 37 w 146"/>
                <a:gd name="T19" fmla="*/ 13 h 131"/>
                <a:gd name="T20" fmla="*/ 98 w 146"/>
                <a:gd name="T21" fmla="*/ 0 h 131"/>
                <a:gd name="T22" fmla="*/ 135 w 146"/>
                <a:gd name="T23" fmla="*/ 7 h 131"/>
                <a:gd name="T24" fmla="*/ 172 w 146"/>
                <a:gd name="T25" fmla="*/ 17 h 1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31">
                  <a:moveTo>
                    <a:pt x="93" y="9"/>
                  </a:moveTo>
                  <a:cubicBezTo>
                    <a:pt x="105" y="13"/>
                    <a:pt x="120" y="22"/>
                    <a:pt x="130" y="35"/>
                  </a:cubicBezTo>
                  <a:cubicBezTo>
                    <a:pt x="136" y="41"/>
                    <a:pt x="139" y="50"/>
                    <a:pt x="142" y="61"/>
                  </a:cubicBezTo>
                  <a:cubicBezTo>
                    <a:pt x="146" y="83"/>
                    <a:pt x="146" y="98"/>
                    <a:pt x="133" y="113"/>
                  </a:cubicBezTo>
                  <a:cubicBezTo>
                    <a:pt x="121" y="129"/>
                    <a:pt x="108" y="131"/>
                    <a:pt x="92" y="130"/>
                  </a:cubicBezTo>
                  <a:cubicBezTo>
                    <a:pt x="74" y="129"/>
                    <a:pt x="63" y="125"/>
                    <a:pt x="50" y="122"/>
                  </a:cubicBezTo>
                  <a:cubicBezTo>
                    <a:pt x="38" y="119"/>
                    <a:pt x="29" y="112"/>
                    <a:pt x="20" y="106"/>
                  </a:cubicBezTo>
                  <a:cubicBezTo>
                    <a:pt x="12" y="100"/>
                    <a:pt x="7" y="91"/>
                    <a:pt x="4" y="74"/>
                  </a:cubicBezTo>
                  <a:cubicBezTo>
                    <a:pt x="0" y="57"/>
                    <a:pt x="2" y="47"/>
                    <a:pt x="5" y="33"/>
                  </a:cubicBezTo>
                  <a:cubicBezTo>
                    <a:pt x="7" y="20"/>
                    <a:pt x="9" y="14"/>
                    <a:pt x="20" y="7"/>
                  </a:cubicBezTo>
                  <a:cubicBezTo>
                    <a:pt x="30" y="0"/>
                    <a:pt x="39" y="0"/>
                    <a:pt x="53" y="0"/>
                  </a:cubicBezTo>
                  <a:cubicBezTo>
                    <a:pt x="60" y="1"/>
                    <a:pt x="67" y="2"/>
                    <a:pt x="73" y="4"/>
                  </a:cubicBezTo>
                  <a:lnTo>
                    <a:pt x="93" y="9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Freeform 197"/>
            <p:cNvSpPr>
              <a:spLocks/>
            </p:cNvSpPr>
            <p:nvPr userDrawn="1"/>
          </p:nvSpPr>
          <p:spPr bwMode="auto">
            <a:xfrm>
              <a:off x="1815" y="3656"/>
              <a:ext cx="270" cy="246"/>
            </a:xfrm>
            <a:custGeom>
              <a:avLst/>
              <a:gdLst>
                <a:gd name="T0" fmla="*/ 172 w 146"/>
                <a:gd name="T1" fmla="*/ 19 h 132"/>
                <a:gd name="T2" fmla="*/ 240 w 146"/>
                <a:gd name="T3" fmla="*/ 65 h 132"/>
                <a:gd name="T4" fmla="*/ 263 w 146"/>
                <a:gd name="T5" fmla="*/ 114 h 132"/>
                <a:gd name="T6" fmla="*/ 246 w 146"/>
                <a:gd name="T7" fmla="*/ 212 h 132"/>
                <a:gd name="T8" fmla="*/ 170 w 146"/>
                <a:gd name="T9" fmla="*/ 244 h 132"/>
                <a:gd name="T10" fmla="*/ 92 w 146"/>
                <a:gd name="T11" fmla="*/ 227 h 132"/>
                <a:gd name="T12" fmla="*/ 37 w 146"/>
                <a:gd name="T13" fmla="*/ 198 h 132"/>
                <a:gd name="T14" fmla="*/ 7 w 146"/>
                <a:gd name="T15" fmla="*/ 140 h 132"/>
                <a:gd name="T16" fmla="*/ 9 w 146"/>
                <a:gd name="T17" fmla="*/ 63 h 132"/>
                <a:gd name="T18" fmla="*/ 37 w 146"/>
                <a:gd name="T19" fmla="*/ 15 h 132"/>
                <a:gd name="T20" fmla="*/ 98 w 146"/>
                <a:gd name="T21" fmla="*/ 2 h 132"/>
                <a:gd name="T22" fmla="*/ 135 w 146"/>
                <a:gd name="T23" fmla="*/ 7 h 132"/>
                <a:gd name="T24" fmla="*/ 172 w 146"/>
                <a:gd name="T25" fmla="*/ 19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32">
                  <a:moveTo>
                    <a:pt x="93" y="10"/>
                  </a:moveTo>
                  <a:cubicBezTo>
                    <a:pt x="105" y="13"/>
                    <a:pt x="120" y="22"/>
                    <a:pt x="130" y="35"/>
                  </a:cubicBezTo>
                  <a:cubicBezTo>
                    <a:pt x="136" y="42"/>
                    <a:pt x="139" y="50"/>
                    <a:pt x="142" y="61"/>
                  </a:cubicBezTo>
                  <a:cubicBezTo>
                    <a:pt x="146" y="83"/>
                    <a:pt x="146" y="98"/>
                    <a:pt x="133" y="114"/>
                  </a:cubicBezTo>
                  <a:cubicBezTo>
                    <a:pt x="121" y="129"/>
                    <a:pt x="108" y="132"/>
                    <a:pt x="92" y="131"/>
                  </a:cubicBezTo>
                  <a:cubicBezTo>
                    <a:pt x="74" y="130"/>
                    <a:pt x="63" y="125"/>
                    <a:pt x="50" y="122"/>
                  </a:cubicBezTo>
                  <a:cubicBezTo>
                    <a:pt x="38" y="120"/>
                    <a:pt x="29" y="113"/>
                    <a:pt x="20" y="106"/>
                  </a:cubicBezTo>
                  <a:cubicBezTo>
                    <a:pt x="12" y="101"/>
                    <a:pt x="7" y="91"/>
                    <a:pt x="4" y="75"/>
                  </a:cubicBezTo>
                  <a:cubicBezTo>
                    <a:pt x="0" y="57"/>
                    <a:pt x="2" y="47"/>
                    <a:pt x="5" y="34"/>
                  </a:cubicBezTo>
                  <a:cubicBezTo>
                    <a:pt x="7" y="21"/>
                    <a:pt x="9" y="15"/>
                    <a:pt x="20" y="8"/>
                  </a:cubicBezTo>
                  <a:cubicBezTo>
                    <a:pt x="30" y="1"/>
                    <a:pt x="39" y="0"/>
                    <a:pt x="53" y="1"/>
                  </a:cubicBezTo>
                  <a:cubicBezTo>
                    <a:pt x="60" y="1"/>
                    <a:pt x="67" y="2"/>
                    <a:pt x="73" y="4"/>
                  </a:cubicBezTo>
                  <a:lnTo>
                    <a:pt x="93" y="10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" name="Freeform 198"/>
            <p:cNvSpPr>
              <a:spLocks/>
            </p:cNvSpPr>
            <p:nvPr userDrawn="1"/>
          </p:nvSpPr>
          <p:spPr bwMode="auto">
            <a:xfrm>
              <a:off x="1815" y="3409"/>
              <a:ext cx="270" cy="245"/>
            </a:xfrm>
            <a:custGeom>
              <a:avLst/>
              <a:gdLst>
                <a:gd name="T0" fmla="*/ 172 w 146"/>
                <a:gd name="T1" fmla="*/ 19 h 132"/>
                <a:gd name="T2" fmla="*/ 240 w 146"/>
                <a:gd name="T3" fmla="*/ 67 h 132"/>
                <a:gd name="T4" fmla="*/ 263 w 146"/>
                <a:gd name="T5" fmla="*/ 113 h 132"/>
                <a:gd name="T6" fmla="*/ 246 w 146"/>
                <a:gd name="T7" fmla="*/ 212 h 132"/>
                <a:gd name="T8" fmla="*/ 170 w 146"/>
                <a:gd name="T9" fmla="*/ 243 h 132"/>
                <a:gd name="T10" fmla="*/ 92 w 146"/>
                <a:gd name="T11" fmla="*/ 228 h 132"/>
                <a:gd name="T12" fmla="*/ 37 w 146"/>
                <a:gd name="T13" fmla="*/ 199 h 132"/>
                <a:gd name="T14" fmla="*/ 7 w 146"/>
                <a:gd name="T15" fmla="*/ 139 h 132"/>
                <a:gd name="T16" fmla="*/ 9 w 146"/>
                <a:gd name="T17" fmla="*/ 63 h 132"/>
                <a:gd name="T18" fmla="*/ 37 w 146"/>
                <a:gd name="T19" fmla="*/ 15 h 132"/>
                <a:gd name="T20" fmla="*/ 98 w 146"/>
                <a:gd name="T21" fmla="*/ 2 h 132"/>
                <a:gd name="T22" fmla="*/ 135 w 146"/>
                <a:gd name="T23" fmla="*/ 7 h 132"/>
                <a:gd name="T24" fmla="*/ 172 w 146"/>
                <a:gd name="T25" fmla="*/ 19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32">
                  <a:moveTo>
                    <a:pt x="93" y="10"/>
                  </a:moveTo>
                  <a:cubicBezTo>
                    <a:pt x="105" y="13"/>
                    <a:pt x="120" y="22"/>
                    <a:pt x="130" y="36"/>
                  </a:cubicBezTo>
                  <a:cubicBezTo>
                    <a:pt x="136" y="42"/>
                    <a:pt x="139" y="51"/>
                    <a:pt x="142" y="61"/>
                  </a:cubicBezTo>
                  <a:cubicBezTo>
                    <a:pt x="146" y="83"/>
                    <a:pt x="146" y="98"/>
                    <a:pt x="133" y="114"/>
                  </a:cubicBezTo>
                  <a:cubicBezTo>
                    <a:pt x="121" y="130"/>
                    <a:pt x="108" y="132"/>
                    <a:pt x="92" y="131"/>
                  </a:cubicBezTo>
                  <a:cubicBezTo>
                    <a:pt x="74" y="130"/>
                    <a:pt x="63" y="125"/>
                    <a:pt x="50" y="123"/>
                  </a:cubicBezTo>
                  <a:cubicBezTo>
                    <a:pt x="38" y="120"/>
                    <a:pt x="29" y="113"/>
                    <a:pt x="20" y="107"/>
                  </a:cubicBezTo>
                  <a:cubicBezTo>
                    <a:pt x="12" y="101"/>
                    <a:pt x="7" y="91"/>
                    <a:pt x="4" y="75"/>
                  </a:cubicBezTo>
                  <a:cubicBezTo>
                    <a:pt x="0" y="58"/>
                    <a:pt x="2" y="47"/>
                    <a:pt x="5" y="34"/>
                  </a:cubicBezTo>
                  <a:cubicBezTo>
                    <a:pt x="7" y="21"/>
                    <a:pt x="9" y="15"/>
                    <a:pt x="20" y="8"/>
                  </a:cubicBezTo>
                  <a:cubicBezTo>
                    <a:pt x="30" y="1"/>
                    <a:pt x="39" y="0"/>
                    <a:pt x="53" y="1"/>
                  </a:cubicBezTo>
                  <a:cubicBezTo>
                    <a:pt x="60" y="1"/>
                    <a:pt x="67" y="3"/>
                    <a:pt x="73" y="4"/>
                  </a:cubicBezTo>
                  <a:lnTo>
                    <a:pt x="93" y="10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" name="Freeform 199"/>
            <p:cNvSpPr>
              <a:spLocks/>
            </p:cNvSpPr>
            <p:nvPr userDrawn="1"/>
          </p:nvSpPr>
          <p:spPr bwMode="auto">
            <a:xfrm>
              <a:off x="1815" y="3903"/>
              <a:ext cx="270" cy="244"/>
            </a:xfrm>
            <a:custGeom>
              <a:avLst/>
              <a:gdLst>
                <a:gd name="T0" fmla="*/ 172 w 146"/>
                <a:gd name="T1" fmla="*/ 17 h 131"/>
                <a:gd name="T2" fmla="*/ 240 w 146"/>
                <a:gd name="T3" fmla="*/ 65 h 131"/>
                <a:gd name="T4" fmla="*/ 263 w 146"/>
                <a:gd name="T5" fmla="*/ 114 h 131"/>
                <a:gd name="T6" fmla="*/ 246 w 146"/>
                <a:gd name="T7" fmla="*/ 212 h 131"/>
                <a:gd name="T8" fmla="*/ 170 w 146"/>
                <a:gd name="T9" fmla="*/ 242 h 131"/>
                <a:gd name="T10" fmla="*/ 92 w 146"/>
                <a:gd name="T11" fmla="*/ 227 h 131"/>
                <a:gd name="T12" fmla="*/ 37 w 146"/>
                <a:gd name="T13" fmla="*/ 197 h 131"/>
                <a:gd name="T14" fmla="*/ 7 w 146"/>
                <a:gd name="T15" fmla="*/ 140 h 131"/>
                <a:gd name="T16" fmla="*/ 9 w 146"/>
                <a:gd name="T17" fmla="*/ 61 h 131"/>
                <a:gd name="T18" fmla="*/ 37 w 146"/>
                <a:gd name="T19" fmla="*/ 15 h 131"/>
                <a:gd name="T20" fmla="*/ 98 w 146"/>
                <a:gd name="T21" fmla="*/ 2 h 131"/>
                <a:gd name="T22" fmla="*/ 135 w 146"/>
                <a:gd name="T23" fmla="*/ 7 h 131"/>
                <a:gd name="T24" fmla="*/ 172 w 146"/>
                <a:gd name="T25" fmla="*/ 17 h 1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31">
                  <a:moveTo>
                    <a:pt x="93" y="9"/>
                  </a:moveTo>
                  <a:cubicBezTo>
                    <a:pt x="105" y="13"/>
                    <a:pt x="120" y="22"/>
                    <a:pt x="130" y="35"/>
                  </a:cubicBezTo>
                  <a:cubicBezTo>
                    <a:pt x="136" y="41"/>
                    <a:pt x="139" y="50"/>
                    <a:pt x="142" y="61"/>
                  </a:cubicBezTo>
                  <a:cubicBezTo>
                    <a:pt x="146" y="83"/>
                    <a:pt x="146" y="98"/>
                    <a:pt x="133" y="114"/>
                  </a:cubicBezTo>
                  <a:cubicBezTo>
                    <a:pt x="121" y="130"/>
                    <a:pt x="108" y="131"/>
                    <a:pt x="92" y="130"/>
                  </a:cubicBezTo>
                  <a:cubicBezTo>
                    <a:pt x="74" y="130"/>
                    <a:pt x="63" y="125"/>
                    <a:pt x="50" y="122"/>
                  </a:cubicBezTo>
                  <a:cubicBezTo>
                    <a:pt x="38" y="120"/>
                    <a:pt x="28" y="112"/>
                    <a:pt x="20" y="106"/>
                  </a:cubicBezTo>
                  <a:cubicBezTo>
                    <a:pt x="12" y="101"/>
                    <a:pt x="7" y="91"/>
                    <a:pt x="4" y="75"/>
                  </a:cubicBezTo>
                  <a:cubicBezTo>
                    <a:pt x="0" y="57"/>
                    <a:pt x="2" y="47"/>
                    <a:pt x="5" y="33"/>
                  </a:cubicBezTo>
                  <a:cubicBezTo>
                    <a:pt x="7" y="20"/>
                    <a:pt x="9" y="15"/>
                    <a:pt x="20" y="8"/>
                  </a:cubicBezTo>
                  <a:cubicBezTo>
                    <a:pt x="30" y="1"/>
                    <a:pt x="39" y="0"/>
                    <a:pt x="53" y="1"/>
                  </a:cubicBezTo>
                  <a:cubicBezTo>
                    <a:pt x="60" y="1"/>
                    <a:pt x="67" y="2"/>
                    <a:pt x="73" y="4"/>
                  </a:cubicBezTo>
                  <a:lnTo>
                    <a:pt x="93" y="9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" name="Freeform 200"/>
            <p:cNvSpPr>
              <a:spLocks/>
            </p:cNvSpPr>
            <p:nvPr userDrawn="1"/>
          </p:nvSpPr>
          <p:spPr bwMode="auto">
            <a:xfrm>
              <a:off x="1603" y="2510"/>
              <a:ext cx="211" cy="257"/>
            </a:xfrm>
            <a:custGeom>
              <a:avLst/>
              <a:gdLst>
                <a:gd name="T0" fmla="*/ 203 w 112"/>
                <a:gd name="T1" fmla="*/ 216 h 138"/>
                <a:gd name="T2" fmla="*/ 164 w 112"/>
                <a:gd name="T3" fmla="*/ 253 h 138"/>
                <a:gd name="T4" fmla="*/ 111 w 112"/>
                <a:gd name="T5" fmla="*/ 246 h 138"/>
                <a:gd name="T6" fmla="*/ 66 w 112"/>
                <a:gd name="T7" fmla="*/ 210 h 138"/>
                <a:gd name="T8" fmla="*/ 24 w 112"/>
                <a:gd name="T9" fmla="*/ 149 h 138"/>
                <a:gd name="T10" fmla="*/ 6 w 112"/>
                <a:gd name="T11" fmla="*/ 54 h 138"/>
                <a:gd name="T12" fmla="*/ 53 w 112"/>
                <a:gd name="T13" fmla="*/ 6 h 138"/>
                <a:gd name="T14" fmla="*/ 117 w 112"/>
                <a:gd name="T15" fmla="*/ 22 h 138"/>
                <a:gd name="T16" fmla="*/ 164 w 112"/>
                <a:gd name="T17" fmla="*/ 67 h 138"/>
                <a:gd name="T18" fmla="*/ 209 w 112"/>
                <a:gd name="T19" fmla="*/ 184 h 138"/>
                <a:gd name="T20" fmla="*/ 203 w 112"/>
                <a:gd name="T21" fmla="*/ 216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08" y="116"/>
                  </a:moveTo>
                  <a:cubicBezTo>
                    <a:pt x="105" y="128"/>
                    <a:pt x="98" y="133"/>
                    <a:pt x="87" y="136"/>
                  </a:cubicBezTo>
                  <a:cubicBezTo>
                    <a:pt x="76" y="138"/>
                    <a:pt x="70" y="138"/>
                    <a:pt x="59" y="132"/>
                  </a:cubicBezTo>
                  <a:cubicBezTo>
                    <a:pt x="48" y="126"/>
                    <a:pt x="41" y="121"/>
                    <a:pt x="35" y="113"/>
                  </a:cubicBezTo>
                  <a:cubicBezTo>
                    <a:pt x="29" y="105"/>
                    <a:pt x="20" y="97"/>
                    <a:pt x="13" y="80"/>
                  </a:cubicBezTo>
                  <a:cubicBezTo>
                    <a:pt x="6" y="64"/>
                    <a:pt x="0" y="46"/>
                    <a:pt x="3" y="29"/>
                  </a:cubicBezTo>
                  <a:cubicBezTo>
                    <a:pt x="7" y="13"/>
                    <a:pt x="17" y="5"/>
                    <a:pt x="28" y="3"/>
                  </a:cubicBezTo>
                  <a:cubicBezTo>
                    <a:pt x="39" y="0"/>
                    <a:pt x="55" y="5"/>
                    <a:pt x="62" y="12"/>
                  </a:cubicBezTo>
                  <a:cubicBezTo>
                    <a:pt x="71" y="20"/>
                    <a:pt x="80" y="29"/>
                    <a:pt x="87" y="36"/>
                  </a:cubicBezTo>
                  <a:cubicBezTo>
                    <a:pt x="98" y="49"/>
                    <a:pt x="112" y="76"/>
                    <a:pt x="111" y="99"/>
                  </a:cubicBezTo>
                  <a:cubicBezTo>
                    <a:pt x="110" y="104"/>
                    <a:pt x="109" y="110"/>
                    <a:pt x="108" y="116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" name="Freeform 201"/>
            <p:cNvSpPr>
              <a:spLocks/>
            </p:cNvSpPr>
            <p:nvPr userDrawn="1"/>
          </p:nvSpPr>
          <p:spPr bwMode="auto">
            <a:xfrm>
              <a:off x="1603" y="2761"/>
              <a:ext cx="211" cy="257"/>
            </a:xfrm>
            <a:custGeom>
              <a:avLst/>
              <a:gdLst>
                <a:gd name="T0" fmla="*/ 203 w 112"/>
                <a:gd name="T1" fmla="*/ 218 h 138"/>
                <a:gd name="T2" fmla="*/ 164 w 112"/>
                <a:gd name="T3" fmla="*/ 253 h 138"/>
                <a:gd name="T4" fmla="*/ 111 w 112"/>
                <a:gd name="T5" fmla="*/ 246 h 138"/>
                <a:gd name="T6" fmla="*/ 66 w 112"/>
                <a:gd name="T7" fmla="*/ 210 h 138"/>
                <a:gd name="T8" fmla="*/ 24 w 112"/>
                <a:gd name="T9" fmla="*/ 149 h 138"/>
                <a:gd name="T10" fmla="*/ 6 w 112"/>
                <a:gd name="T11" fmla="*/ 54 h 138"/>
                <a:gd name="T12" fmla="*/ 53 w 112"/>
                <a:gd name="T13" fmla="*/ 6 h 138"/>
                <a:gd name="T14" fmla="*/ 117 w 112"/>
                <a:gd name="T15" fmla="*/ 22 h 138"/>
                <a:gd name="T16" fmla="*/ 164 w 112"/>
                <a:gd name="T17" fmla="*/ 67 h 138"/>
                <a:gd name="T18" fmla="*/ 209 w 112"/>
                <a:gd name="T19" fmla="*/ 184 h 138"/>
                <a:gd name="T20" fmla="*/ 203 w 112"/>
                <a:gd name="T21" fmla="*/ 218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08" y="117"/>
                  </a:moveTo>
                  <a:cubicBezTo>
                    <a:pt x="105" y="128"/>
                    <a:pt x="98" y="133"/>
                    <a:pt x="87" y="136"/>
                  </a:cubicBezTo>
                  <a:cubicBezTo>
                    <a:pt x="76" y="138"/>
                    <a:pt x="70" y="138"/>
                    <a:pt x="59" y="132"/>
                  </a:cubicBezTo>
                  <a:cubicBezTo>
                    <a:pt x="48" y="126"/>
                    <a:pt x="41" y="121"/>
                    <a:pt x="35" y="113"/>
                  </a:cubicBezTo>
                  <a:cubicBezTo>
                    <a:pt x="29" y="105"/>
                    <a:pt x="20" y="96"/>
                    <a:pt x="13" y="80"/>
                  </a:cubicBezTo>
                  <a:cubicBezTo>
                    <a:pt x="6" y="64"/>
                    <a:pt x="0" y="46"/>
                    <a:pt x="3" y="29"/>
                  </a:cubicBezTo>
                  <a:cubicBezTo>
                    <a:pt x="7" y="13"/>
                    <a:pt x="17" y="5"/>
                    <a:pt x="28" y="3"/>
                  </a:cubicBezTo>
                  <a:cubicBezTo>
                    <a:pt x="39" y="0"/>
                    <a:pt x="55" y="5"/>
                    <a:pt x="62" y="12"/>
                  </a:cubicBezTo>
                  <a:cubicBezTo>
                    <a:pt x="71" y="20"/>
                    <a:pt x="80" y="29"/>
                    <a:pt x="87" y="36"/>
                  </a:cubicBezTo>
                  <a:cubicBezTo>
                    <a:pt x="98" y="49"/>
                    <a:pt x="112" y="76"/>
                    <a:pt x="111" y="99"/>
                  </a:cubicBezTo>
                  <a:cubicBezTo>
                    <a:pt x="110" y="104"/>
                    <a:pt x="109" y="110"/>
                    <a:pt x="108" y="117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" name="Freeform 202"/>
            <p:cNvSpPr>
              <a:spLocks/>
            </p:cNvSpPr>
            <p:nvPr userDrawn="1"/>
          </p:nvSpPr>
          <p:spPr bwMode="auto">
            <a:xfrm>
              <a:off x="1603" y="3013"/>
              <a:ext cx="211" cy="255"/>
            </a:xfrm>
            <a:custGeom>
              <a:avLst/>
              <a:gdLst>
                <a:gd name="T0" fmla="*/ 203 w 112"/>
                <a:gd name="T1" fmla="*/ 214 h 138"/>
                <a:gd name="T2" fmla="*/ 164 w 112"/>
                <a:gd name="T3" fmla="*/ 251 h 138"/>
                <a:gd name="T4" fmla="*/ 111 w 112"/>
                <a:gd name="T5" fmla="*/ 244 h 138"/>
                <a:gd name="T6" fmla="*/ 66 w 112"/>
                <a:gd name="T7" fmla="*/ 209 h 138"/>
                <a:gd name="T8" fmla="*/ 24 w 112"/>
                <a:gd name="T9" fmla="*/ 148 h 138"/>
                <a:gd name="T10" fmla="*/ 6 w 112"/>
                <a:gd name="T11" fmla="*/ 54 h 138"/>
                <a:gd name="T12" fmla="*/ 53 w 112"/>
                <a:gd name="T13" fmla="*/ 4 h 138"/>
                <a:gd name="T14" fmla="*/ 117 w 112"/>
                <a:gd name="T15" fmla="*/ 22 h 138"/>
                <a:gd name="T16" fmla="*/ 164 w 112"/>
                <a:gd name="T17" fmla="*/ 67 h 138"/>
                <a:gd name="T18" fmla="*/ 196 w 112"/>
                <a:gd name="T19" fmla="*/ 120 h 138"/>
                <a:gd name="T20" fmla="*/ 209 w 112"/>
                <a:gd name="T21" fmla="*/ 181 h 138"/>
                <a:gd name="T22" fmla="*/ 203 w 112"/>
                <a:gd name="T23" fmla="*/ 214 h 1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2" h="138">
                  <a:moveTo>
                    <a:pt x="108" y="116"/>
                  </a:moveTo>
                  <a:cubicBezTo>
                    <a:pt x="105" y="128"/>
                    <a:pt x="98" y="133"/>
                    <a:pt x="87" y="136"/>
                  </a:cubicBezTo>
                  <a:cubicBezTo>
                    <a:pt x="76" y="138"/>
                    <a:pt x="70" y="138"/>
                    <a:pt x="59" y="132"/>
                  </a:cubicBezTo>
                  <a:cubicBezTo>
                    <a:pt x="48" y="126"/>
                    <a:pt x="41" y="121"/>
                    <a:pt x="35" y="113"/>
                  </a:cubicBezTo>
                  <a:cubicBezTo>
                    <a:pt x="29" y="105"/>
                    <a:pt x="20" y="97"/>
                    <a:pt x="13" y="80"/>
                  </a:cubicBezTo>
                  <a:cubicBezTo>
                    <a:pt x="6" y="64"/>
                    <a:pt x="0" y="46"/>
                    <a:pt x="3" y="29"/>
                  </a:cubicBezTo>
                  <a:cubicBezTo>
                    <a:pt x="7" y="13"/>
                    <a:pt x="17" y="5"/>
                    <a:pt x="28" y="2"/>
                  </a:cubicBezTo>
                  <a:cubicBezTo>
                    <a:pt x="39" y="0"/>
                    <a:pt x="55" y="5"/>
                    <a:pt x="62" y="12"/>
                  </a:cubicBezTo>
                  <a:cubicBezTo>
                    <a:pt x="71" y="20"/>
                    <a:pt x="80" y="29"/>
                    <a:pt x="87" y="36"/>
                  </a:cubicBezTo>
                  <a:cubicBezTo>
                    <a:pt x="92" y="43"/>
                    <a:pt x="99" y="54"/>
                    <a:pt x="104" y="65"/>
                  </a:cubicBezTo>
                  <a:cubicBezTo>
                    <a:pt x="109" y="76"/>
                    <a:pt x="112" y="87"/>
                    <a:pt x="111" y="98"/>
                  </a:cubicBezTo>
                  <a:cubicBezTo>
                    <a:pt x="110" y="104"/>
                    <a:pt x="109" y="110"/>
                    <a:pt x="108" y="116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" name="Freeform 203"/>
            <p:cNvSpPr>
              <a:spLocks/>
            </p:cNvSpPr>
            <p:nvPr userDrawn="1"/>
          </p:nvSpPr>
          <p:spPr bwMode="auto">
            <a:xfrm>
              <a:off x="1603" y="3263"/>
              <a:ext cx="211" cy="255"/>
            </a:xfrm>
            <a:custGeom>
              <a:avLst/>
              <a:gdLst>
                <a:gd name="T0" fmla="*/ 203 w 112"/>
                <a:gd name="T1" fmla="*/ 214 h 138"/>
                <a:gd name="T2" fmla="*/ 164 w 112"/>
                <a:gd name="T3" fmla="*/ 249 h 138"/>
                <a:gd name="T4" fmla="*/ 111 w 112"/>
                <a:gd name="T5" fmla="*/ 244 h 138"/>
                <a:gd name="T6" fmla="*/ 66 w 112"/>
                <a:gd name="T7" fmla="*/ 209 h 138"/>
                <a:gd name="T8" fmla="*/ 24 w 112"/>
                <a:gd name="T9" fmla="*/ 148 h 138"/>
                <a:gd name="T10" fmla="*/ 6 w 112"/>
                <a:gd name="T11" fmla="*/ 54 h 138"/>
                <a:gd name="T12" fmla="*/ 53 w 112"/>
                <a:gd name="T13" fmla="*/ 4 h 138"/>
                <a:gd name="T14" fmla="*/ 117 w 112"/>
                <a:gd name="T15" fmla="*/ 22 h 138"/>
                <a:gd name="T16" fmla="*/ 164 w 112"/>
                <a:gd name="T17" fmla="*/ 67 h 138"/>
                <a:gd name="T18" fmla="*/ 209 w 112"/>
                <a:gd name="T19" fmla="*/ 183 h 138"/>
                <a:gd name="T20" fmla="*/ 203 w 112"/>
                <a:gd name="T21" fmla="*/ 214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08" y="116"/>
                  </a:moveTo>
                  <a:cubicBezTo>
                    <a:pt x="105" y="128"/>
                    <a:pt x="98" y="133"/>
                    <a:pt x="87" y="135"/>
                  </a:cubicBezTo>
                  <a:cubicBezTo>
                    <a:pt x="76" y="138"/>
                    <a:pt x="70" y="138"/>
                    <a:pt x="59" y="132"/>
                  </a:cubicBezTo>
                  <a:cubicBezTo>
                    <a:pt x="48" y="126"/>
                    <a:pt x="41" y="121"/>
                    <a:pt x="35" y="113"/>
                  </a:cubicBezTo>
                  <a:cubicBezTo>
                    <a:pt x="29" y="105"/>
                    <a:pt x="20" y="96"/>
                    <a:pt x="13" y="80"/>
                  </a:cubicBezTo>
                  <a:cubicBezTo>
                    <a:pt x="6" y="64"/>
                    <a:pt x="0" y="46"/>
                    <a:pt x="3" y="29"/>
                  </a:cubicBezTo>
                  <a:cubicBezTo>
                    <a:pt x="7" y="12"/>
                    <a:pt x="17" y="5"/>
                    <a:pt x="28" y="2"/>
                  </a:cubicBezTo>
                  <a:cubicBezTo>
                    <a:pt x="39" y="0"/>
                    <a:pt x="55" y="5"/>
                    <a:pt x="62" y="12"/>
                  </a:cubicBezTo>
                  <a:cubicBezTo>
                    <a:pt x="71" y="20"/>
                    <a:pt x="80" y="29"/>
                    <a:pt x="87" y="36"/>
                  </a:cubicBezTo>
                  <a:cubicBezTo>
                    <a:pt x="98" y="49"/>
                    <a:pt x="112" y="76"/>
                    <a:pt x="111" y="99"/>
                  </a:cubicBezTo>
                  <a:cubicBezTo>
                    <a:pt x="110" y="104"/>
                    <a:pt x="109" y="110"/>
                    <a:pt x="108" y="116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" name="Freeform 204"/>
            <p:cNvSpPr>
              <a:spLocks/>
            </p:cNvSpPr>
            <p:nvPr userDrawn="1"/>
          </p:nvSpPr>
          <p:spPr bwMode="auto">
            <a:xfrm>
              <a:off x="1603" y="3514"/>
              <a:ext cx="211" cy="257"/>
            </a:xfrm>
            <a:custGeom>
              <a:avLst/>
              <a:gdLst>
                <a:gd name="T0" fmla="*/ 203 w 112"/>
                <a:gd name="T1" fmla="*/ 216 h 138"/>
                <a:gd name="T2" fmla="*/ 164 w 112"/>
                <a:gd name="T3" fmla="*/ 251 h 138"/>
                <a:gd name="T4" fmla="*/ 111 w 112"/>
                <a:gd name="T5" fmla="*/ 246 h 138"/>
                <a:gd name="T6" fmla="*/ 66 w 112"/>
                <a:gd name="T7" fmla="*/ 210 h 138"/>
                <a:gd name="T8" fmla="*/ 24 w 112"/>
                <a:gd name="T9" fmla="*/ 149 h 138"/>
                <a:gd name="T10" fmla="*/ 6 w 112"/>
                <a:gd name="T11" fmla="*/ 54 h 138"/>
                <a:gd name="T12" fmla="*/ 53 w 112"/>
                <a:gd name="T13" fmla="*/ 4 h 138"/>
                <a:gd name="T14" fmla="*/ 117 w 112"/>
                <a:gd name="T15" fmla="*/ 22 h 138"/>
                <a:gd name="T16" fmla="*/ 164 w 112"/>
                <a:gd name="T17" fmla="*/ 67 h 138"/>
                <a:gd name="T18" fmla="*/ 209 w 112"/>
                <a:gd name="T19" fmla="*/ 183 h 138"/>
                <a:gd name="T20" fmla="*/ 203 w 112"/>
                <a:gd name="T21" fmla="*/ 216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08" y="116"/>
                  </a:moveTo>
                  <a:cubicBezTo>
                    <a:pt x="105" y="128"/>
                    <a:pt x="98" y="133"/>
                    <a:pt x="87" y="135"/>
                  </a:cubicBezTo>
                  <a:cubicBezTo>
                    <a:pt x="76" y="138"/>
                    <a:pt x="70" y="138"/>
                    <a:pt x="59" y="132"/>
                  </a:cubicBezTo>
                  <a:cubicBezTo>
                    <a:pt x="48" y="126"/>
                    <a:pt x="41" y="121"/>
                    <a:pt x="35" y="113"/>
                  </a:cubicBezTo>
                  <a:cubicBezTo>
                    <a:pt x="29" y="105"/>
                    <a:pt x="20" y="96"/>
                    <a:pt x="13" y="80"/>
                  </a:cubicBezTo>
                  <a:cubicBezTo>
                    <a:pt x="6" y="63"/>
                    <a:pt x="0" y="46"/>
                    <a:pt x="3" y="29"/>
                  </a:cubicBezTo>
                  <a:cubicBezTo>
                    <a:pt x="7" y="12"/>
                    <a:pt x="17" y="5"/>
                    <a:pt x="28" y="2"/>
                  </a:cubicBezTo>
                  <a:cubicBezTo>
                    <a:pt x="39" y="0"/>
                    <a:pt x="55" y="5"/>
                    <a:pt x="62" y="12"/>
                  </a:cubicBezTo>
                  <a:cubicBezTo>
                    <a:pt x="71" y="20"/>
                    <a:pt x="80" y="29"/>
                    <a:pt x="87" y="36"/>
                  </a:cubicBezTo>
                  <a:cubicBezTo>
                    <a:pt x="98" y="49"/>
                    <a:pt x="112" y="76"/>
                    <a:pt x="111" y="98"/>
                  </a:cubicBezTo>
                  <a:cubicBezTo>
                    <a:pt x="110" y="104"/>
                    <a:pt x="109" y="110"/>
                    <a:pt x="108" y="116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" name="Freeform 205"/>
            <p:cNvSpPr>
              <a:spLocks/>
            </p:cNvSpPr>
            <p:nvPr userDrawn="1"/>
          </p:nvSpPr>
          <p:spPr bwMode="auto">
            <a:xfrm>
              <a:off x="1603" y="3766"/>
              <a:ext cx="211" cy="256"/>
            </a:xfrm>
            <a:custGeom>
              <a:avLst/>
              <a:gdLst>
                <a:gd name="T0" fmla="*/ 203 w 112"/>
                <a:gd name="T1" fmla="*/ 215 h 138"/>
                <a:gd name="T2" fmla="*/ 164 w 112"/>
                <a:gd name="T3" fmla="*/ 250 h 138"/>
                <a:gd name="T4" fmla="*/ 111 w 112"/>
                <a:gd name="T5" fmla="*/ 245 h 138"/>
                <a:gd name="T6" fmla="*/ 66 w 112"/>
                <a:gd name="T7" fmla="*/ 210 h 138"/>
                <a:gd name="T8" fmla="*/ 24 w 112"/>
                <a:gd name="T9" fmla="*/ 147 h 138"/>
                <a:gd name="T10" fmla="*/ 6 w 112"/>
                <a:gd name="T11" fmla="*/ 52 h 138"/>
                <a:gd name="T12" fmla="*/ 53 w 112"/>
                <a:gd name="T13" fmla="*/ 4 h 138"/>
                <a:gd name="T14" fmla="*/ 117 w 112"/>
                <a:gd name="T15" fmla="*/ 22 h 138"/>
                <a:gd name="T16" fmla="*/ 164 w 112"/>
                <a:gd name="T17" fmla="*/ 67 h 138"/>
                <a:gd name="T18" fmla="*/ 209 w 112"/>
                <a:gd name="T19" fmla="*/ 182 h 138"/>
                <a:gd name="T20" fmla="*/ 203 w 112"/>
                <a:gd name="T21" fmla="*/ 215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08" y="116"/>
                  </a:moveTo>
                  <a:cubicBezTo>
                    <a:pt x="105" y="128"/>
                    <a:pt x="98" y="133"/>
                    <a:pt x="87" y="135"/>
                  </a:cubicBezTo>
                  <a:cubicBezTo>
                    <a:pt x="76" y="138"/>
                    <a:pt x="70" y="138"/>
                    <a:pt x="59" y="132"/>
                  </a:cubicBezTo>
                  <a:cubicBezTo>
                    <a:pt x="48" y="126"/>
                    <a:pt x="41" y="121"/>
                    <a:pt x="35" y="113"/>
                  </a:cubicBezTo>
                  <a:cubicBezTo>
                    <a:pt x="30" y="106"/>
                    <a:pt x="20" y="97"/>
                    <a:pt x="13" y="79"/>
                  </a:cubicBezTo>
                  <a:cubicBezTo>
                    <a:pt x="6" y="63"/>
                    <a:pt x="0" y="46"/>
                    <a:pt x="3" y="28"/>
                  </a:cubicBezTo>
                  <a:cubicBezTo>
                    <a:pt x="7" y="12"/>
                    <a:pt x="17" y="4"/>
                    <a:pt x="28" y="2"/>
                  </a:cubicBezTo>
                  <a:cubicBezTo>
                    <a:pt x="39" y="0"/>
                    <a:pt x="55" y="5"/>
                    <a:pt x="62" y="12"/>
                  </a:cubicBezTo>
                  <a:cubicBezTo>
                    <a:pt x="71" y="20"/>
                    <a:pt x="80" y="28"/>
                    <a:pt x="87" y="36"/>
                  </a:cubicBezTo>
                  <a:cubicBezTo>
                    <a:pt x="98" y="49"/>
                    <a:pt x="112" y="76"/>
                    <a:pt x="111" y="98"/>
                  </a:cubicBezTo>
                  <a:cubicBezTo>
                    <a:pt x="110" y="104"/>
                    <a:pt x="109" y="110"/>
                    <a:pt x="108" y="116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" name="Freeform 206"/>
            <p:cNvSpPr>
              <a:spLocks/>
            </p:cNvSpPr>
            <p:nvPr userDrawn="1"/>
          </p:nvSpPr>
          <p:spPr bwMode="auto">
            <a:xfrm>
              <a:off x="1603" y="4017"/>
              <a:ext cx="211" cy="255"/>
            </a:xfrm>
            <a:custGeom>
              <a:avLst/>
              <a:gdLst>
                <a:gd name="T0" fmla="*/ 203 w 112"/>
                <a:gd name="T1" fmla="*/ 214 h 138"/>
                <a:gd name="T2" fmla="*/ 164 w 112"/>
                <a:gd name="T3" fmla="*/ 249 h 138"/>
                <a:gd name="T4" fmla="*/ 111 w 112"/>
                <a:gd name="T5" fmla="*/ 242 h 138"/>
                <a:gd name="T6" fmla="*/ 66 w 112"/>
                <a:gd name="T7" fmla="*/ 209 h 138"/>
                <a:gd name="T8" fmla="*/ 24 w 112"/>
                <a:gd name="T9" fmla="*/ 146 h 138"/>
                <a:gd name="T10" fmla="*/ 6 w 112"/>
                <a:gd name="T11" fmla="*/ 52 h 138"/>
                <a:gd name="T12" fmla="*/ 53 w 112"/>
                <a:gd name="T13" fmla="*/ 4 h 138"/>
                <a:gd name="T14" fmla="*/ 117 w 112"/>
                <a:gd name="T15" fmla="*/ 20 h 138"/>
                <a:gd name="T16" fmla="*/ 164 w 112"/>
                <a:gd name="T17" fmla="*/ 67 h 138"/>
                <a:gd name="T18" fmla="*/ 209 w 112"/>
                <a:gd name="T19" fmla="*/ 181 h 138"/>
                <a:gd name="T20" fmla="*/ 203 w 112"/>
                <a:gd name="T21" fmla="*/ 214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08" y="116"/>
                  </a:moveTo>
                  <a:cubicBezTo>
                    <a:pt x="104" y="128"/>
                    <a:pt x="98" y="133"/>
                    <a:pt x="87" y="135"/>
                  </a:cubicBezTo>
                  <a:cubicBezTo>
                    <a:pt x="76" y="138"/>
                    <a:pt x="70" y="137"/>
                    <a:pt x="59" y="131"/>
                  </a:cubicBezTo>
                  <a:cubicBezTo>
                    <a:pt x="48" y="126"/>
                    <a:pt x="41" y="121"/>
                    <a:pt x="35" y="113"/>
                  </a:cubicBezTo>
                  <a:cubicBezTo>
                    <a:pt x="29" y="105"/>
                    <a:pt x="20" y="96"/>
                    <a:pt x="13" y="79"/>
                  </a:cubicBezTo>
                  <a:cubicBezTo>
                    <a:pt x="6" y="64"/>
                    <a:pt x="0" y="45"/>
                    <a:pt x="3" y="28"/>
                  </a:cubicBezTo>
                  <a:cubicBezTo>
                    <a:pt x="7" y="12"/>
                    <a:pt x="17" y="4"/>
                    <a:pt x="28" y="2"/>
                  </a:cubicBezTo>
                  <a:cubicBezTo>
                    <a:pt x="39" y="0"/>
                    <a:pt x="55" y="4"/>
                    <a:pt x="62" y="11"/>
                  </a:cubicBezTo>
                  <a:cubicBezTo>
                    <a:pt x="71" y="20"/>
                    <a:pt x="80" y="29"/>
                    <a:pt x="87" y="36"/>
                  </a:cubicBezTo>
                  <a:cubicBezTo>
                    <a:pt x="98" y="49"/>
                    <a:pt x="112" y="76"/>
                    <a:pt x="111" y="98"/>
                  </a:cubicBezTo>
                  <a:cubicBezTo>
                    <a:pt x="110" y="104"/>
                    <a:pt x="109" y="109"/>
                    <a:pt x="108" y="116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" name="Freeform 207"/>
            <p:cNvSpPr>
              <a:spLocks/>
            </p:cNvSpPr>
            <p:nvPr userDrawn="1"/>
          </p:nvSpPr>
          <p:spPr bwMode="auto">
            <a:xfrm>
              <a:off x="1542" y="2808"/>
              <a:ext cx="67" cy="247"/>
            </a:xfrm>
            <a:custGeom>
              <a:avLst/>
              <a:gdLst>
                <a:gd name="T0" fmla="*/ 37 w 36"/>
                <a:gd name="T1" fmla="*/ 19 h 133"/>
                <a:gd name="T2" fmla="*/ 48 w 36"/>
                <a:gd name="T3" fmla="*/ 106 h 133"/>
                <a:gd name="T4" fmla="*/ 65 w 36"/>
                <a:gd name="T5" fmla="*/ 202 h 133"/>
                <a:gd name="T6" fmla="*/ 50 w 36"/>
                <a:gd name="T7" fmla="*/ 241 h 133"/>
                <a:gd name="T8" fmla="*/ 37 w 36"/>
                <a:gd name="T9" fmla="*/ 245 h 133"/>
                <a:gd name="T10" fmla="*/ 15 w 36"/>
                <a:gd name="T11" fmla="*/ 210 h 133"/>
                <a:gd name="T12" fmla="*/ 2 w 36"/>
                <a:gd name="T13" fmla="*/ 121 h 133"/>
                <a:gd name="T14" fmla="*/ 4 w 36"/>
                <a:gd name="T15" fmla="*/ 39 h 133"/>
                <a:gd name="T16" fmla="*/ 11 w 36"/>
                <a:gd name="T17" fmla="*/ 4 h 133"/>
                <a:gd name="T18" fmla="*/ 22 w 36"/>
                <a:gd name="T19" fmla="*/ 2 h 133"/>
                <a:gd name="T20" fmla="*/ 37 w 36"/>
                <a:gd name="T21" fmla="*/ 19 h 1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3">
                  <a:moveTo>
                    <a:pt x="20" y="10"/>
                  </a:moveTo>
                  <a:cubicBezTo>
                    <a:pt x="22" y="24"/>
                    <a:pt x="24" y="40"/>
                    <a:pt x="26" y="57"/>
                  </a:cubicBezTo>
                  <a:cubicBezTo>
                    <a:pt x="30" y="84"/>
                    <a:pt x="34" y="100"/>
                    <a:pt x="35" y="109"/>
                  </a:cubicBezTo>
                  <a:cubicBezTo>
                    <a:pt x="36" y="118"/>
                    <a:pt x="34" y="125"/>
                    <a:pt x="27" y="130"/>
                  </a:cubicBezTo>
                  <a:cubicBezTo>
                    <a:pt x="24" y="133"/>
                    <a:pt x="21" y="133"/>
                    <a:pt x="20" y="132"/>
                  </a:cubicBezTo>
                  <a:cubicBezTo>
                    <a:pt x="14" y="130"/>
                    <a:pt x="9" y="127"/>
                    <a:pt x="8" y="113"/>
                  </a:cubicBezTo>
                  <a:cubicBezTo>
                    <a:pt x="6" y="98"/>
                    <a:pt x="2" y="82"/>
                    <a:pt x="1" y="65"/>
                  </a:cubicBezTo>
                  <a:cubicBezTo>
                    <a:pt x="1" y="48"/>
                    <a:pt x="0" y="39"/>
                    <a:pt x="2" y="21"/>
                  </a:cubicBezTo>
                  <a:cubicBezTo>
                    <a:pt x="3" y="12"/>
                    <a:pt x="4" y="6"/>
                    <a:pt x="6" y="2"/>
                  </a:cubicBezTo>
                  <a:cubicBezTo>
                    <a:pt x="6" y="1"/>
                    <a:pt x="7" y="0"/>
                    <a:pt x="12" y="1"/>
                  </a:cubicBezTo>
                  <a:cubicBezTo>
                    <a:pt x="17" y="3"/>
                    <a:pt x="19" y="6"/>
                    <a:pt x="20" y="10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" name="Freeform 208"/>
            <p:cNvSpPr>
              <a:spLocks/>
            </p:cNvSpPr>
            <p:nvPr userDrawn="1"/>
          </p:nvSpPr>
          <p:spPr bwMode="auto">
            <a:xfrm>
              <a:off x="1540" y="3055"/>
              <a:ext cx="66" cy="249"/>
            </a:xfrm>
            <a:custGeom>
              <a:avLst/>
              <a:gdLst>
                <a:gd name="T0" fmla="*/ 37 w 36"/>
                <a:gd name="T1" fmla="*/ 20 h 134"/>
                <a:gd name="T2" fmla="*/ 46 w 36"/>
                <a:gd name="T3" fmla="*/ 106 h 134"/>
                <a:gd name="T4" fmla="*/ 64 w 36"/>
                <a:gd name="T5" fmla="*/ 204 h 134"/>
                <a:gd name="T6" fmla="*/ 50 w 36"/>
                <a:gd name="T7" fmla="*/ 243 h 134"/>
                <a:gd name="T8" fmla="*/ 37 w 36"/>
                <a:gd name="T9" fmla="*/ 247 h 134"/>
                <a:gd name="T10" fmla="*/ 13 w 36"/>
                <a:gd name="T11" fmla="*/ 212 h 134"/>
                <a:gd name="T12" fmla="*/ 2 w 36"/>
                <a:gd name="T13" fmla="*/ 121 h 134"/>
                <a:gd name="T14" fmla="*/ 4 w 36"/>
                <a:gd name="T15" fmla="*/ 39 h 134"/>
                <a:gd name="T16" fmla="*/ 11 w 36"/>
                <a:gd name="T17" fmla="*/ 6 h 134"/>
                <a:gd name="T18" fmla="*/ 22 w 36"/>
                <a:gd name="T19" fmla="*/ 4 h 134"/>
                <a:gd name="T20" fmla="*/ 37 w 36"/>
                <a:gd name="T21" fmla="*/ 20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4">
                  <a:moveTo>
                    <a:pt x="20" y="11"/>
                  </a:moveTo>
                  <a:cubicBezTo>
                    <a:pt x="22" y="24"/>
                    <a:pt x="23" y="41"/>
                    <a:pt x="25" y="57"/>
                  </a:cubicBezTo>
                  <a:cubicBezTo>
                    <a:pt x="30" y="84"/>
                    <a:pt x="34" y="100"/>
                    <a:pt x="35" y="110"/>
                  </a:cubicBezTo>
                  <a:cubicBezTo>
                    <a:pt x="36" y="119"/>
                    <a:pt x="34" y="125"/>
                    <a:pt x="27" y="131"/>
                  </a:cubicBezTo>
                  <a:cubicBezTo>
                    <a:pt x="23" y="134"/>
                    <a:pt x="21" y="134"/>
                    <a:pt x="20" y="133"/>
                  </a:cubicBezTo>
                  <a:cubicBezTo>
                    <a:pt x="14" y="131"/>
                    <a:pt x="9" y="127"/>
                    <a:pt x="7" y="114"/>
                  </a:cubicBezTo>
                  <a:cubicBezTo>
                    <a:pt x="5" y="98"/>
                    <a:pt x="2" y="82"/>
                    <a:pt x="1" y="65"/>
                  </a:cubicBezTo>
                  <a:cubicBezTo>
                    <a:pt x="0" y="49"/>
                    <a:pt x="0" y="40"/>
                    <a:pt x="2" y="21"/>
                  </a:cubicBezTo>
                  <a:cubicBezTo>
                    <a:pt x="3" y="13"/>
                    <a:pt x="4" y="7"/>
                    <a:pt x="6" y="3"/>
                  </a:cubicBezTo>
                  <a:cubicBezTo>
                    <a:pt x="6" y="2"/>
                    <a:pt x="7" y="0"/>
                    <a:pt x="12" y="2"/>
                  </a:cubicBezTo>
                  <a:cubicBezTo>
                    <a:pt x="17" y="3"/>
                    <a:pt x="19" y="6"/>
                    <a:pt x="20" y="11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Freeform 209"/>
            <p:cNvSpPr>
              <a:spLocks/>
            </p:cNvSpPr>
            <p:nvPr userDrawn="1"/>
          </p:nvSpPr>
          <p:spPr bwMode="auto">
            <a:xfrm>
              <a:off x="1540" y="3304"/>
              <a:ext cx="66" cy="248"/>
            </a:xfrm>
            <a:custGeom>
              <a:avLst/>
              <a:gdLst>
                <a:gd name="T0" fmla="*/ 37 w 36"/>
                <a:gd name="T1" fmla="*/ 19 h 133"/>
                <a:gd name="T2" fmla="*/ 46 w 36"/>
                <a:gd name="T3" fmla="*/ 106 h 133"/>
                <a:gd name="T4" fmla="*/ 64 w 36"/>
                <a:gd name="T5" fmla="*/ 203 h 133"/>
                <a:gd name="T6" fmla="*/ 50 w 36"/>
                <a:gd name="T7" fmla="*/ 242 h 133"/>
                <a:gd name="T8" fmla="*/ 37 w 36"/>
                <a:gd name="T9" fmla="*/ 248 h 133"/>
                <a:gd name="T10" fmla="*/ 13 w 36"/>
                <a:gd name="T11" fmla="*/ 211 h 133"/>
                <a:gd name="T12" fmla="*/ 2 w 36"/>
                <a:gd name="T13" fmla="*/ 121 h 133"/>
                <a:gd name="T14" fmla="*/ 4 w 36"/>
                <a:gd name="T15" fmla="*/ 39 h 133"/>
                <a:gd name="T16" fmla="*/ 11 w 36"/>
                <a:gd name="T17" fmla="*/ 6 h 133"/>
                <a:gd name="T18" fmla="*/ 22 w 36"/>
                <a:gd name="T19" fmla="*/ 2 h 133"/>
                <a:gd name="T20" fmla="*/ 37 w 36"/>
                <a:gd name="T21" fmla="*/ 19 h 1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3">
                  <a:moveTo>
                    <a:pt x="20" y="10"/>
                  </a:moveTo>
                  <a:cubicBezTo>
                    <a:pt x="22" y="24"/>
                    <a:pt x="23" y="40"/>
                    <a:pt x="25" y="57"/>
                  </a:cubicBezTo>
                  <a:cubicBezTo>
                    <a:pt x="30" y="84"/>
                    <a:pt x="34" y="100"/>
                    <a:pt x="35" y="109"/>
                  </a:cubicBezTo>
                  <a:cubicBezTo>
                    <a:pt x="36" y="118"/>
                    <a:pt x="34" y="125"/>
                    <a:pt x="27" y="130"/>
                  </a:cubicBezTo>
                  <a:cubicBezTo>
                    <a:pt x="23" y="133"/>
                    <a:pt x="21" y="133"/>
                    <a:pt x="20" y="133"/>
                  </a:cubicBezTo>
                  <a:cubicBezTo>
                    <a:pt x="14" y="130"/>
                    <a:pt x="9" y="127"/>
                    <a:pt x="7" y="113"/>
                  </a:cubicBezTo>
                  <a:cubicBezTo>
                    <a:pt x="5" y="98"/>
                    <a:pt x="2" y="81"/>
                    <a:pt x="1" y="65"/>
                  </a:cubicBezTo>
                  <a:cubicBezTo>
                    <a:pt x="0" y="48"/>
                    <a:pt x="0" y="40"/>
                    <a:pt x="2" y="21"/>
                  </a:cubicBezTo>
                  <a:cubicBezTo>
                    <a:pt x="3" y="12"/>
                    <a:pt x="4" y="6"/>
                    <a:pt x="6" y="3"/>
                  </a:cubicBezTo>
                  <a:cubicBezTo>
                    <a:pt x="6" y="1"/>
                    <a:pt x="7" y="0"/>
                    <a:pt x="12" y="1"/>
                  </a:cubicBezTo>
                  <a:cubicBezTo>
                    <a:pt x="17" y="3"/>
                    <a:pt x="19" y="6"/>
                    <a:pt x="20" y="10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" name="Freeform 210"/>
            <p:cNvSpPr>
              <a:spLocks/>
            </p:cNvSpPr>
            <p:nvPr userDrawn="1"/>
          </p:nvSpPr>
          <p:spPr bwMode="auto">
            <a:xfrm>
              <a:off x="1542" y="3552"/>
              <a:ext cx="67" cy="249"/>
            </a:xfrm>
            <a:custGeom>
              <a:avLst/>
              <a:gdLst>
                <a:gd name="T0" fmla="*/ 37 w 36"/>
                <a:gd name="T1" fmla="*/ 20 h 134"/>
                <a:gd name="T2" fmla="*/ 48 w 36"/>
                <a:gd name="T3" fmla="*/ 106 h 134"/>
                <a:gd name="T4" fmla="*/ 65 w 36"/>
                <a:gd name="T5" fmla="*/ 204 h 134"/>
                <a:gd name="T6" fmla="*/ 50 w 36"/>
                <a:gd name="T7" fmla="*/ 243 h 134"/>
                <a:gd name="T8" fmla="*/ 37 w 36"/>
                <a:gd name="T9" fmla="*/ 247 h 134"/>
                <a:gd name="T10" fmla="*/ 15 w 36"/>
                <a:gd name="T11" fmla="*/ 212 h 134"/>
                <a:gd name="T12" fmla="*/ 2 w 36"/>
                <a:gd name="T13" fmla="*/ 123 h 134"/>
                <a:gd name="T14" fmla="*/ 4 w 36"/>
                <a:gd name="T15" fmla="*/ 41 h 134"/>
                <a:gd name="T16" fmla="*/ 11 w 36"/>
                <a:gd name="T17" fmla="*/ 6 h 134"/>
                <a:gd name="T18" fmla="*/ 22 w 36"/>
                <a:gd name="T19" fmla="*/ 4 h 134"/>
                <a:gd name="T20" fmla="*/ 37 w 36"/>
                <a:gd name="T21" fmla="*/ 20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4">
                  <a:moveTo>
                    <a:pt x="20" y="11"/>
                  </a:moveTo>
                  <a:cubicBezTo>
                    <a:pt x="22" y="24"/>
                    <a:pt x="24" y="41"/>
                    <a:pt x="26" y="57"/>
                  </a:cubicBezTo>
                  <a:cubicBezTo>
                    <a:pt x="30" y="85"/>
                    <a:pt x="34" y="100"/>
                    <a:pt x="35" y="110"/>
                  </a:cubicBezTo>
                  <a:cubicBezTo>
                    <a:pt x="36" y="119"/>
                    <a:pt x="34" y="125"/>
                    <a:pt x="27" y="131"/>
                  </a:cubicBezTo>
                  <a:cubicBezTo>
                    <a:pt x="24" y="134"/>
                    <a:pt x="21" y="134"/>
                    <a:pt x="20" y="133"/>
                  </a:cubicBezTo>
                  <a:cubicBezTo>
                    <a:pt x="14" y="131"/>
                    <a:pt x="9" y="127"/>
                    <a:pt x="8" y="114"/>
                  </a:cubicBezTo>
                  <a:cubicBezTo>
                    <a:pt x="6" y="99"/>
                    <a:pt x="2" y="82"/>
                    <a:pt x="1" y="66"/>
                  </a:cubicBezTo>
                  <a:cubicBezTo>
                    <a:pt x="1" y="49"/>
                    <a:pt x="0" y="40"/>
                    <a:pt x="2" y="22"/>
                  </a:cubicBezTo>
                  <a:cubicBezTo>
                    <a:pt x="3" y="13"/>
                    <a:pt x="4" y="7"/>
                    <a:pt x="6" y="3"/>
                  </a:cubicBezTo>
                  <a:cubicBezTo>
                    <a:pt x="6" y="2"/>
                    <a:pt x="7" y="0"/>
                    <a:pt x="12" y="2"/>
                  </a:cubicBezTo>
                  <a:cubicBezTo>
                    <a:pt x="17" y="3"/>
                    <a:pt x="19" y="6"/>
                    <a:pt x="20" y="11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" name="Freeform 211"/>
            <p:cNvSpPr>
              <a:spLocks/>
            </p:cNvSpPr>
            <p:nvPr userDrawn="1"/>
          </p:nvSpPr>
          <p:spPr bwMode="auto">
            <a:xfrm>
              <a:off x="1540" y="3803"/>
              <a:ext cx="66" cy="249"/>
            </a:xfrm>
            <a:custGeom>
              <a:avLst/>
              <a:gdLst>
                <a:gd name="T0" fmla="*/ 37 w 36"/>
                <a:gd name="T1" fmla="*/ 20 h 134"/>
                <a:gd name="T2" fmla="*/ 46 w 36"/>
                <a:gd name="T3" fmla="*/ 106 h 134"/>
                <a:gd name="T4" fmla="*/ 64 w 36"/>
                <a:gd name="T5" fmla="*/ 204 h 134"/>
                <a:gd name="T6" fmla="*/ 50 w 36"/>
                <a:gd name="T7" fmla="*/ 243 h 134"/>
                <a:gd name="T8" fmla="*/ 37 w 36"/>
                <a:gd name="T9" fmla="*/ 247 h 134"/>
                <a:gd name="T10" fmla="*/ 13 w 36"/>
                <a:gd name="T11" fmla="*/ 212 h 134"/>
                <a:gd name="T12" fmla="*/ 2 w 36"/>
                <a:gd name="T13" fmla="*/ 121 h 134"/>
                <a:gd name="T14" fmla="*/ 4 w 36"/>
                <a:gd name="T15" fmla="*/ 39 h 134"/>
                <a:gd name="T16" fmla="*/ 11 w 36"/>
                <a:gd name="T17" fmla="*/ 6 h 134"/>
                <a:gd name="T18" fmla="*/ 22 w 36"/>
                <a:gd name="T19" fmla="*/ 4 h 134"/>
                <a:gd name="T20" fmla="*/ 37 w 36"/>
                <a:gd name="T21" fmla="*/ 20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4">
                  <a:moveTo>
                    <a:pt x="20" y="11"/>
                  </a:moveTo>
                  <a:cubicBezTo>
                    <a:pt x="22" y="24"/>
                    <a:pt x="23" y="41"/>
                    <a:pt x="25" y="57"/>
                  </a:cubicBezTo>
                  <a:cubicBezTo>
                    <a:pt x="30" y="84"/>
                    <a:pt x="34" y="100"/>
                    <a:pt x="35" y="110"/>
                  </a:cubicBezTo>
                  <a:cubicBezTo>
                    <a:pt x="36" y="118"/>
                    <a:pt x="34" y="125"/>
                    <a:pt x="27" y="131"/>
                  </a:cubicBezTo>
                  <a:cubicBezTo>
                    <a:pt x="23" y="134"/>
                    <a:pt x="21" y="133"/>
                    <a:pt x="20" y="133"/>
                  </a:cubicBezTo>
                  <a:cubicBezTo>
                    <a:pt x="14" y="131"/>
                    <a:pt x="9" y="127"/>
                    <a:pt x="7" y="114"/>
                  </a:cubicBezTo>
                  <a:cubicBezTo>
                    <a:pt x="5" y="98"/>
                    <a:pt x="2" y="82"/>
                    <a:pt x="1" y="65"/>
                  </a:cubicBezTo>
                  <a:cubicBezTo>
                    <a:pt x="0" y="49"/>
                    <a:pt x="0" y="40"/>
                    <a:pt x="2" y="21"/>
                  </a:cubicBezTo>
                  <a:cubicBezTo>
                    <a:pt x="3" y="13"/>
                    <a:pt x="4" y="6"/>
                    <a:pt x="6" y="3"/>
                  </a:cubicBezTo>
                  <a:cubicBezTo>
                    <a:pt x="6" y="2"/>
                    <a:pt x="7" y="0"/>
                    <a:pt x="12" y="2"/>
                  </a:cubicBezTo>
                  <a:cubicBezTo>
                    <a:pt x="17" y="3"/>
                    <a:pt x="19" y="6"/>
                    <a:pt x="20" y="11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" name="Freeform 212"/>
            <p:cNvSpPr>
              <a:spLocks/>
            </p:cNvSpPr>
            <p:nvPr userDrawn="1"/>
          </p:nvSpPr>
          <p:spPr bwMode="auto">
            <a:xfrm>
              <a:off x="1543" y="4054"/>
              <a:ext cx="70" cy="247"/>
            </a:xfrm>
            <a:custGeom>
              <a:avLst/>
              <a:gdLst>
                <a:gd name="T0" fmla="*/ 38 w 37"/>
                <a:gd name="T1" fmla="*/ 19 h 133"/>
                <a:gd name="T2" fmla="*/ 49 w 37"/>
                <a:gd name="T3" fmla="*/ 106 h 133"/>
                <a:gd name="T4" fmla="*/ 68 w 37"/>
                <a:gd name="T5" fmla="*/ 204 h 133"/>
                <a:gd name="T6" fmla="*/ 53 w 37"/>
                <a:gd name="T7" fmla="*/ 241 h 133"/>
                <a:gd name="T8" fmla="*/ 38 w 37"/>
                <a:gd name="T9" fmla="*/ 247 h 133"/>
                <a:gd name="T10" fmla="*/ 15 w 37"/>
                <a:gd name="T11" fmla="*/ 210 h 133"/>
                <a:gd name="T12" fmla="*/ 2 w 37"/>
                <a:gd name="T13" fmla="*/ 121 h 133"/>
                <a:gd name="T14" fmla="*/ 4 w 37"/>
                <a:gd name="T15" fmla="*/ 39 h 133"/>
                <a:gd name="T16" fmla="*/ 11 w 37"/>
                <a:gd name="T17" fmla="*/ 4 h 133"/>
                <a:gd name="T18" fmla="*/ 25 w 37"/>
                <a:gd name="T19" fmla="*/ 4 h 133"/>
                <a:gd name="T20" fmla="*/ 38 w 37"/>
                <a:gd name="T21" fmla="*/ 19 h 1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7" h="133">
                  <a:moveTo>
                    <a:pt x="20" y="10"/>
                  </a:moveTo>
                  <a:cubicBezTo>
                    <a:pt x="23" y="24"/>
                    <a:pt x="24" y="41"/>
                    <a:pt x="26" y="57"/>
                  </a:cubicBezTo>
                  <a:cubicBezTo>
                    <a:pt x="30" y="84"/>
                    <a:pt x="34" y="100"/>
                    <a:pt x="36" y="110"/>
                  </a:cubicBezTo>
                  <a:cubicBezTo>
                    <a:pt x="37" y="118"/>
                    <a:pt x="35" y="125"/>
                    <a:pt x="28" y="130"/>
                  </a:cubicBezTo>
                  <a:cubicBezTo>
                    <a:pt x="24" y="133"/>
                    <a:pt x="22" y="133"/>
                    <a:pt x="20" y="133"/>
                  </a:cubicBezTo>
                  <a:cubicBezTo>
                    <a:pt x="15" y="130"/>
                    <a:pt x="10" y="126"/>
                    <a:pt x="8" y="113"/>
                  </a:cubicBezTo>
                  <a:cubicBezTo>
                    <a:pt x="6" y="98"/>
                    <a:pt x="3" y="81"/>
                    <a:pt x="1" y="65"/>
                  </a:cubicBezTo>
                  <a:cubicBezTo>
                    <a:pt x="1" y="49"/>
                    <a:pt x="0" y="40"/>
                    <a:pt x="2" y="21"/>
                  </a:cubicBezTo>
                  <a:cubicBezTo>
                    <a:pt x="3" y="12"/>
                    <a:pt x="5" y="6"/>
                    <a:pt x="6" y="2"/>
                  </a:cubicBezTo>
                  <a:cubicBezTo>
                    <a:pt x="7" y="1"/>
                    <a:pt x="7" y="0"/>
                    <a:pt x="13" y="2"/>
                  </a:cubicBezTo>
                  <a:cubicBezTo>
                    <a:pt x="17" y="3"/>
                    <a:pt x="19" y="6"/>
                    <a:pt x="20" y="10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" name="Freeform 213"/>
            <p:cNvSpPr>
              <a:spLocks/>
            </p:cNvSpPr>
            <p:nvPr userDrawn="1"/>
          </p:nvSpPr>
          <p:spPr bwMode="auto">
            <a:xfrm>
              <a:off x="1603" y="2268"/>
              <a:ext cx="211" cy="255"/>
            </a:xfrm>
            <a:custGeom>
              <a:avLst/>
              <a:gdLst>
                <a:gd name="T0" fmla="*/ 203 w 112"/>
                <a:gd name="T1" fmla="*/ 216 h 137"/>
                <a:gd name="T2" fmla="*/ 164 w 112"/>
                <a:gd name="T3" fmla="*/ 251 h 137"/>
                <a:gd name="T4" fmla="*/ 111 w 112"/>
                <a:gd name="T5" fmla="*/ 244 h 137"/>
                <a:gd name="T6" fmla="*/ 66 w 112"/>
                <a:gd name="T7" fmla="*/ 210 h 137"/>
                <a:gd name="T8" fmla="*/ 24 w 112"/>
                <a:gd name="T9" fmla="*/ 147 h 137"/>
                <a:gd name="T10" fmla="*/ 6 w 112"/>
                <a:gd name="T11" fmla="*/ 52 h 137"/>
                <a:gd name="T12" fmla="*/ 53 w 112"/>
                <a:gd name="T13" fmla="*/ 4 h 137"/>
                <a:gd name="T14" fmla="*/ 117 w 112"/>
                <a:gd name="T15" fmla="*/ 20 h 137"/>
                <a:gd name="T16" fmla="*/ 164 w 112"/>
                <a:gd name="T17" fmla="*/ 67 h 137"/>
                <a:gd name="T18" fmla="*/ 196 w 112"/>
                <a:gd name="T19" fmla="*/ 119 h 137"/>
                <a:gd name="T20" fmla="*/ 209 w 112"/>
                <a:gd name="T21" fmla="*/ 182 h 137"/>
                <a:gd name="T22" fmla="*/ 203 w 112"/>
                <a:gd name="T23" fmla="*/ 216 h 1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2" h="137">
                  <a:moveTo>
                    <a:pt x="108" y="116"/>
                  </a:moveTo>
                  <a:cubicBezTo>
                    <a:pt x="105" y="127"/>
                    <a:pt x="98" y="133"/>
                    <a:pt x="87" y="135"/>
                  </a:cubicBezTo>
                  <a:cubicBezTo>
                    <a:pt x="76" y="137"/>
                    <a:pt x="70" y="137"/>
                    <a:pt x="59" y="131"/>
                  </a:cubicBezTo>
                  <a:cubicBezTo>
                    <a:pt x="48" y="125"/>
                    <a:pt x="41" y="120"/>
                    <a:pt x="35" y="113"/>
                  </a:cubicBezTo>
                  <a:cubicBezTo>
                    <a:pt x="29" y="105"/>
                    <a:pt x="20" y="96"/>
                    <a:pt x="13" y="79"/>
                  </a:cubicBezTo>
                  <a:cubicBezTo>
                    <a:pt x="6" y="63"/>
                    <a:pt x="0" y="45"/>
                    <a:pt x="3" y="28"/>
                  </a:cubicBezTo>
                  <a:cubicBezTo>
                    <a:pt x="7" y="12"/>
                    <a:pt x="17" y="4"/>
                    <a:pt x="28" y="2"/>
                  </a:cubicBezTo>
                  <a:cubicBezTo>
                    <a:pt x="39" y="0"/>
                    <a:pt x="55" y="4"/>
                    <a:pt x="62" y="11"/>
                  </a:cubicBezTo>
                  <a:cubicBezTo>
                    <a:pt x="71" y="19"/>
                    <a:pt x="80" y="28"/>
                    <a:pt x="87" y="36"/>
                  </a:cubicBezTo>
                  <a:cubicBezTo>
                    <a:pt x="92" y="42"/>
                    <a:pt x="99" y="53"/>
                    <a:pt x="104" y="64"/>
                  </a:cubicBezTo>
                  <a:cubicBezTo>
                    <a:pt x="109" y="75"/>
                    <a:pt x="112" y="87"/>
                    <a:pt x="111" y="98"/>
                  </a:cubicBezTo>
                  <a:cubicBezTo>
                    <a:pt x="110" y="103"/>
                    <a:pt x="109" y="109"/>
                    <a:pt x="108" y="116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" name="Freeform 214"/>
            <p:cNvSpPr>
              <a:spLocks/>
            </p:cNvSpPr>
            <p:nvPr userDrawn="1"/>
          </p:nvSpPr>
          <p:spPr bwMode="auto">
            <a:xfrm>
              <a:off x="2095" y="2665"/>
              <a:ext cx="269" cy="245"/>
            </a:xfrm>
            <a:custGeom>
              <a:avLst/>
              <a:gdLst>
                <a:gd name="T0" fmla="*/ 135 w 145"/>
                <a:gd name="T1" fmla="*/ 7 h 132"/>
                <a:gd name="T2" fmla="*/ 206 w 145"/>
                <a:gd name="T3" fmla="*/ 4 h 132"/>
                <a:gd name="T4" fmla="*/ 254 w 145"/>
                <a:gd name="T5" fmla="*/ 33 h 132"/>
                <a:gd name="T6" fmla="*/ 267 w 145"/>
                <a:gd name="T7" fmla="*/ 98 h 132"/>
                <a:gd name="T8" fmla="*/ 263 w 145"/>
                <a:gd name="T9" fmla="*/ 139 h 132"/>
                <a:gd name="T10" fmla="*/ 234 w 145"/>
                <a:gd name="T11" fmla="*/ 199 h 132"/>
                <a:gd name="T12" fmla="*/ 178 w 145"/>
                <a:gd name="T13" fmla="*/ 228 h 132"/>
                <a:gd name="T14" fmla="*/ 100 w 145"/>
                <a:gd name="T15" fmla="*/ 243 h 132"/>
                <a:gd name="T16" fmla="*/ 24 w 145"/>
                <a:gd name="T17" fmla="*/ 212 h 132"/>
                <a:gd name="T18" fmla="*/ 9 w 145"/>
                <a:gd name="T19" fmla="*/ 113 h 132"/>
                <a:gd name="T20" fmla="*/ 63 w 145"/>
                <a:gd name="T21" fmla="*/ 35 h 132"/>
                <a:gd name="T22" fmla="*/ 100 w 145"/>
                <a:gd name="T23" fmla="*/ 19 h 132"/>
                <a:gd name="T24" fmla="*/ 135 w 145"/>
                <a:gd name="T25" fmla="*/ 7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32">
                  <a:moveTo>
                    <a:pt x="73" y="4"/>
                  </a:moveTo>
                  <a:cubicBezTo>
                    <a:pt x="86" y="1"/>
                    <a:pt x="101" y="0"/>
                    <a:pt x="111" y="2"/>
                  </a:cubicBezTo>
                  <a:cubicBezTo>
                    <a:pt x="121" y="3"/>
                    <a:pt x="133" y="11"/>
                    <a:pt x="137" y="18"/>
                  </a:cubicBezTo>
                  <a:cubicBezTo>
                    <a:pt x="141" y="26"/>
                    <a:pt x="143" y="41"/>
                    <a:pt x="144" y="53"/>
                  </a:cubicBezTo>
                  <a:cubicBezTo>
                    <a:pt x="145" y="59"/>
                    <a:pt x="144" y="66"/>
                    <a:pt x="142" y="75"/>
                  </a:cubicBezTo>
                  <a:cubicBezTo>
                    <a:pt x="139" y="91"/>
                    <a:pt x="134" y="101"/>
                    <a:pt x="126" y="107"/>
                  </a:cubicBezTo>
                  <a:cubicBezTo>
                    <a:pt x="117" y="113"/>
                    <a:pt x="108" y="120"/>
                    <a:pt x="96" y="123"/>
                  </a:cubicBezTo>
                  <a:cubicBezTo>
                    <a:pt x="83" y="126"/>
                    <a:pt x="72" y="130"/>
                    <a:pt x="54" y="131"/>
                  </a:cubicBezTo>
                  <a:cubicBezTo>
                    <a:pt x="38" y="132"/>
                    <a:pt x="25" y="130"/>
                    <a:pt x="13" y="114"/>
                  </a:cubicBezTo>
                  <a:cubicBezTo>
                    <a:pt x="0" y="98"/>
                    <a:pt x="0" y="83"/>
                    <a:pt x="5" y="61"/>
                  </a:cubicBezTo>
                  <a:cubicBezTo>
                    <a:pt x="9" y="39"/>
                    <a:pt x="20" y="28"/>
                    <a:pt x="34" y="19"/>
                  </a:cubicBezTo>
                  <a:cubicBezTo>
                    <a:pt x="41" y="15"/>
                    <a:pt x="47" y="12"/>
                    <a:pt x="54" y="10"/>
                  </a:cubicBezTo>
                  <a:lnTo>
                    <a:pt x="73" y="4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5" name="Freeform 215"/>
            <p:cNvSpPr>
              <a:spLocks/>
            </p:cNvSpPr>
            <p:nvPr userDrawn="1"/>
          </p:nvSpPr>
          <p:spPr bwMode="auto">
            <a:xfrm>
              <a:off x="2565" y="2285"/>
              <a:ext cx="85" cy="269"/>
            </a:xfrm>
            <a:custGeom>
              <a:avLst/>
              <a:gdLst>
                <a:gd name="T0" fmla="*/ 52 w 46"/>
                <a:gd name="T1" fmla="*/ 7 h 147"/>
                <a:gd name="T2" fmla="*/ 81 w 46"/>
                <a:gd name="T3" fmla="*/ 51 h 147"/>
                <a:gd name="T4" fmla="*/ 81 w 46"/>
                <a:gd name="T5" fmla="*/ 132 h 147"/>
                <a:gd name="T6" fmla="*/ 70 w 46"/>
                <a:gd name="T7" fmla="*/ 221 h 147"/>
                <a:gd name="T8" fmla="*/ 43 w 46"/>
                <a:gd name="T9" fmla="*/ 264 h 147"/>
                <a:gd name="T10" fmla="*/ 6 w 46"/>
                <a:gd name="T11" fmla="*/ 238 h 147"/>
                <a:gd name="T12" fmla="*/ 7 w 46"/>
                <a:gd name="T13" fmla="*/ 185 h 147"/>
                <a:gd name="T14" fmla="*/ 20 w 46"/>
                <a:gd name="T15" fmla="*/ 115 h 147"/>
                <a:gd name="T16" fmla="*/ 31 w 46"/>
                <a:gd name="T17" fmla="*/ 29 h 147"/>
                <a:gd name="T18" fmla="*/ 52 w 46"/>
                <a:gd name="T19" fmla="*/ 7 h 1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6" h="147">
                  <a:moveTo>
                    <a:pt x="28" y="4"/>
                  </a:moveTo>
                  <a:cubicBezTo>
                    <a:pt x="40" y="0"/>
                    <a:pt x="42" y="9"/>
                    <a:pt x="44" y="28"/>
                  </a:cubicBezTo>
                  <a:cubicBezTo>
                    <a:pt x="46" y="46"/>
                    <a:pt x="45" y="55"/>
                    <a:pt x="44" y="72"/>
                  </a:cubicBezTo>
                  <a:cubicBezTo>
                    <a:pt x="44" y="89"/>
                    <a:pt x="40" y="106"/>
                    <a:pt x="38" y="121"/>
                  </a:cubicBezTo>
                  <a:cubicBezTo>
                    <a:pt x="36" y="136"/>
                    <a:pt x="30" y="141"/>
                    <a:pt x="23" y="144"/>
                  </a:cubicBezTo>
                  <a:cubicBezTo>
                    <a:pt x="16" y="147"/>
                    <a:pt x="5" y="138"/>
                    <a:pt x="3" y="130"/>
                  </a:cubicBezTo>
                  <a:cubicBezTo>
                    <a:pt x="0" y="122"/>
                    <a:pt x="1" y="111"/>
                    <a:pt x="4" y="101"/>
                  </a:cubicBezTo>
                  <a:cubicBezTo>
                    <a:pt x="7" y="90"/>
                    <a:pt x="9" y="78"/>
                    <a:pt x="11" y="63"/>
                  </a:cubicBezTo>
                  <a:cubicBezTo>
                    <a:pt x="13" y="47"/>
                    <a:pt x="14" y="30"/>
                    <a:pt x="17" y="16"/>
                  </a:cubicBezTo>
                  <a:cubicBezTo>
                    <a:pt x="18" y="10"/>
                    <a:pt x="22" y="6"/>
                    <a:pt x="28" y="4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6" name="Freeform 216"/>
            <p:cNvSpPr>
              <a:spLocks/>
            </p:cNvSpPr>
            <p:nvPr userDrawn="1"/>
          </p:nvSpPr>
          <p:spPr bwMode="auto">
            <a:xfrm>
              <a:off x="2578" y="2019"/>
              <a:ext cx="72" cy="287"/>
            </a:xfrm>
            <a:custGeom>
              <a:avLst/>
              <a:gdLst>
                <a:gd name="T0" fmla="*/ 39 w 39"/>
                <a:gd name="T1" fmla="*/ 2 h 154"/>
                <a:gd name="T2" fmla="*/ 52 w 39"/>
                <a:gd name="T3" fmla="*/ 4 h 154"/>
                <a:gd name="T4" fmla="*/ 65 w 39"/>
                <a:gd name="T5" fmla="*/ 48 h 154"/>
                <a:gd name="T6" fmla="*/ 68 w 39"/>
                <a:gd name="T7" fmla="*/ 158 h 154"/>
                <a:gd name="T8" fmla="*/ 63 w 39"/>
                <a:gd name="T9" fmla="*/ 209 h 154"/>
                <a:gd name="T10" fmla="*/ 42 w 39"/>
                <a:gd name="T11" fmla="*/ 274 h 154"/>
                <a:gd name="T12" fmla="*/ 15 w 39"/>
                <a:gd name="T13" fmla="*/ 278 h 154"/>
                <a:gd name="T14" fmla="*/ 0 w 39"/>
                <a:gd name="T15" fmla="*/ 237 h 154"/>
                <a:gd name="T16" fmla="*/ 11 w 39"/>
                <a:gd name="T17" fmla="*/ 153 h 154"/>
                <a:gd name="T18" fmla="*/ 22 w 39"/>
                <a:gd name="T19" fmla="*/ 54 h 154"/>
                <a:gd name="T20" fmla="*/ 22 w 39"/>
                <a:gd name="T21" fmla="*/ 22 h 154"/>
                <a:gd name="T22" fmla="*/ 39 w 39"/>
                <a:gd name="T23" fmla="*/ 2 h 1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" h="154">
                  <a:moveTo>
                    <a:pt x="21" y="1"/>
                  </a:moveTo>
                  <a:cubicBezTo>
                    <a:pt x="25" y="0"/>
                    <a:pt x="27" y="1"/>
                    <a:pt x="28" y="2"/>
                  </a:cubicBezTo>
                  <a:cubicBezTo>
                    <a:pt x="33" y="8"/>
                    <a:pt x="33" y="15"/>
                    <a:pt x="35" y="26"/>
                  </a:cubicBezTo>
                  <a:cubicBezTo>
                    <a:pt x="38" y="42"/>
                    <a:pt x="39" y="59"/>
                    <a:pt x="37" y="85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2" y="129"/>
                    <a:pt x="29" y="139"/>
                    <a:pt x="23" y="147"/>
                  </a:cubicBezTo>
                  <a:cubicBezTo>
                    <a:pt x="18" y="153"/>
                    <a:pt x="15" y="154"/>
                    <a:pt x="8" y="149"/>
                  </a:cubicBezTo>
                  <a:cubicBezTo>
                    <a:pt x="1" y="143"/>
                    <a:pt x="0" y="136"/>
                    <a:pt x="0" y="127"/>
                  </a:cubicBezTo>
                  <a:cubicBezTo>
                    <a:pt x="0" y="117"/>
                    <a:pt x="2" y="104"/>
                    <a:pt x="6" y="82"/>
                  </a:cubicBezTo>
                  <a:cubicBezTo>
                    <a:pt x="10" y="61"/>
                    <a:pt x="12" y="41"/>
                    <a:pt x="12" y="2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6"/>
                    <a:pt x="14" y="2"/>
                    <a:pt x="21" y="1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7" name="Freeform 217"/>
            <p:cNvSpPr>
              <a:spLocks/>
            </p:cNvSpPr>
            <p:nvPr userDrawn="1"/>
          </p:nvSpPr>
          <p:spPr bwMode="auto">
            <a:xfrm>
              <a:off x="2573" y="2554"/>
              <a:ext cx="66" cy="248"/>
            </a:xfrm>
            <a:custGeom>
              <a:avLst/>
              <a:gdLst>
                <a:gd name="T0" fmla="*/ 44 w 36"/>
                <a:gd name="T1" fmla="*/ 2 h 133"/>
                <a:gd name="T2" fmla="*/ 55 w 36"/>
                <a:gd name="T3" fmla="*/ 4 h 133"/>
                <a:gd name="T4" fmla="*/ 62 w 36"/>
                <a:gd name="T5" fmla="*/ 39 h 133"/>
                <a:gd name="T6" fmla="*/ 64 w 36"/>
                <a:gd name="T7" fmla="*/ 121 h 133"/>
                <a:gd name="T8" fmla="*/ 51 w 36"/>
                <a:gd name="T9" fmla="*/ 211 h 133"/>
                <a:gd name="T10" fmla="*/ 29 w 36"/>
                <a:gd name="T11" fmla="*/ 246 h 133"/>
                <a:gd name="T12" fmla="*/ 17 w 36"/>
                <a:gd name="T13" fmla="*/ 242 h 133"/>
                <a:gd name="T14" fmla="*/ 2 w 36"/>
                <a:gd name="T15" fmla="*/ 203 h 133"/>
                <a:gd name="T16" fmla="*/ 18 w 36"/>
                <a:gd name="T17" fmla="*/ 106 h 133"/>
                <a:gd name="T18" fmla="*/ 29 w 36"/>
                <a:gd name="T19" fmla="*/ 19 h 133"/>
                <a:gd name="T20" fmla="*/ 44 w 36"/>
                <a:gd name="T21" fmla="*/ 2 h 1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3">
                  <a:moveTo>
                    <a:pt x="24" y="1"/>
                  </a:moveTo>
                  <a:cubicBezTo>
                    <a:pt x="29" y="0"/>
                    <a:pt x="30" y="1"/>
                    <a:pt x="30" y="2"/>
                  </a:cubicBezTo>
                  <a:cubicBezTo>
                    <a:pt x="32" y="6"/>
                    <a:pt x="33" y="12"/>
                    <a:pt x="34" y="21"/>
                  </a:cubicBezTo>
                  <a:cubicBezTo>
                    <a:pt x="36" y="39"/>
                    <a:pt x="36" y="48"/>
                    <a:pt x="35" y="65"/>
                  </a:cubicBezTo>
                  <a:cubicBezTo>
                    <a:pt x="34" y="81"/>
                    <a:pt x="30" y="98"/>
                    <a:pt x="28" y="113"/>
                  </a:cubicBezTo>
                  <a:cubicBezTo>
                    <a:pt x="27" y="126"/>
                    <a:pt x="22" y="130"/>
                    <a:pt x="16" y="132"/>
                  </a:cubicBezTo>
                  <a:cubicBezTo>
                    <a:pt x="15" y="133"/>
                    <a:pt x="13" y="133"/>
                    <a:pt x="9" y="130"/>
                  </a:cubicBezTo>
                  <a:cubicBezTo>
                    <a:pt x="1" y="124"/>
                    <a:pt x="0" y="118"/>
                    <a:pt x="1" y="109"/>
                  </a:cubicBezTo>
                  <a:cubicBezTo>
                    <a:pt x="5" y="89"/>
                    <a:pt x="8" y="72"/>
                    <a:pt x="10" y="57"/>
                  </a:cubicBezTo>
                  <a:cubicBezTo>
                    <a:pt x="13" y="41"/>
                    <a:pt x="13" y="24"/>
                    <a:pt x="16" y="10"/>
                  </a:cubicBezTo>
                  <a:cubicBezTo>
                    <a:pt x="17" y="5"/>
                    <a:pt x="20" y="3"/>
                    <a:pt x="24" y="1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8" name="Freeform 218"/>
            <p:cNvSpPr>
              <a:spLocks/>
            </p:cNvSpPr>
            <p:nvPr userDrawn="1"/>
          </p:nvSpPr>
          <p:spPr bwMode="auto">
            <a:xfrm>
              <a:off x="2095" y="2417"/>
              <a:ext cx="269" cy="245"/>
            </a:xfrm>
            <a:custGeom>
              <a:avLst/>
              <a:gdLst>
                <a:gd name="T0" fmla="*/ 135 w 145"/>
                <a:gd name="T1" fmla="*/ 9 h 132"/>
                <a:gd name="T2" fmla="*/ 206 w 145"/>
                <a:gd name="T3" fmla="*/ 4 h 132"/>
                <a:gd name="T4" fmla="*/ 254 w 145"/>
                <a:gd name="T5" fmla="*/ 35 h 132"/>
                <a:gd name="T6" fmla="*/ 267 w 145"/>
                <a:gd name="T7" fmla="*/ 98 h 132"/>
                <a:gd name="T8" fmla="*/ 263 w 145"/>
                <a:gd name="T9" fmla="*/ 139 h 132"/>
                <a:gd name="T10" fmla="*/ 234 w 145"/>
                <a:gd name="T11" fmla="*/ 199 h 132"/>
                <a:gd name="T12" fmla="*/ 178 w 145"/>
                <a:gd name="T13" fmla="*/ 228 h 132"/>
                <a:gd name="T14" fmla="*/ 100 w 145"/>
                <a:gd name="T15" fmla="*/ 243 h 132"/>
                <a:gd name="T16" fmla="*/ 24 w 145"/>
                <a:gd name="T17" fmla="*/ 212 h 132"/>
                <a:gd name="T18" fmla="*/ 9 w 145"/>
                <a:gd name="T19" fmla="*/ 113 h 132"/>
                <a:gd name="T20" fmla="*/ 63 w 145"/>
                <a:gd name="T21" fmla="*/ 37 h 132"/>
                <a:gd name="T22" fmla="*/ 100 w 145"/>
                <a:gd name="T23" fmla="*/ 19 h 132"/>
                <a:gd name="T24" fmla="*/ 135 w 145"/>
                <a:gd name="T25" fmla="*/ 9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32">
                  <a:moveTo>
                    <a:pt x="73" y="5"/>
                  </a:moveTo>
                  <a:cubicBezTo>
                    <a:pt x="85" y="1"/>
                    <a:pt x="101" y="0"/>
                    <a:pt x="111" y="2"/>
                  </a:cubicBezTo>
                  <a:cubicBezTo>
                    <a:pt x="121" y="4"/>
                    <a:pt x="133" y="11"/>
                    <a:pt x="137" y="19"/>
                  </a:cubicBezTo>
                  <a:cubicBezTo>
                    <a:pt x="141" y="26"/>
                    <a:pt x="143" y="41"/>
                    <a:pt x="144" y="53"/>
                  </a:cubicBezTo>
                  <a:cubicBezTo>
                    <a:pt x="145" y="60"/>
                    <a:pt x="144" y="67"/>
                    <a:pt x="142" y="75"/>
                  </a:cubicBezTo>
                  <a:cubicBezTo>
                    <a:pt x="139" y="91"/>
                    <a:pt x="134" y="101"/>
                    <a:pt x="126" y="107"/>
                  </a:cubicBezTo>
                  <a:cubicBezTo>
                    <a:pt x="117" y="113"/>
                    <a:pt x="108" y="120"/>
                    <a:pt x="96" y="123"/>
                  </a:cubicBezTo>
                  <a:cubicBezTo>
                    <a:pt x="83" y="126"/>
                    <a:pt x="72" y="130"/>
                    <a:pt x="54" y="131"/>
                  </a:cubicBezTo>
                  <a:cubicBezTo>
                    <a:pt x="38" y="132"/>
                    <a:pt x="25" y="130"/>
                    <a:pt x="13" y="114"/>
                  </a:cubicBezTo>
                  <a:cubicBezTo>
                    <a:pt x="0" y="98"/>
                    <a:pt x="0" y="84"/>
                    <a:pt x="5" y="61"/>
                  </a:cubicBezTo>
                  <a:cubicBezTo>
                    <a:pt x="9" y="39"/>
                    <a:pt x="20" y="28"/>
                    <a:pt x="34" y="20"/>
                  </a:cubicBezTo>
                  <a:cubicBezTo>
                    <a:pt x="41" y="15"/>
                    <a:pt x="47" y="12"/>
                    <a:pt x="54" y="10"/>
                  </a:cubicBezTo>
                  <a:lnTo>
                    <a:pt x="73" y="5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9" name="Freeform 219"/>
            <p:cNvSpPr>
              <a:spLocks/>
            </p:cNvSpPr>
            <p:nvPr userDrawn="1"/>
          </p:nvSpPr>
          <p:spPr bwMode="auto">
            <a:xfrm>
              <a:off x="2095" y="3159"/>
              <a:ext cx="269" cy="246"/>
            </a:xfrm>
            <a:custGeom>
              <a:avLst/>
              <a:gdLst>
                <a:gd name="T0" fmla="*/ 135 w 145"/>
                <a:gd name="T1" fmla="*/ 7 h 132"/>
                <a:gd name="T2" fmla="*/ 206 w 145"/>
                <a:gd name="T3" fmla="*/ 2 h 132"/>
                <a:gd name="T4" fmla="*/ 254 w 145"/>
                <a:gd name="T5" fmla="*/ 34 h 132"/>
                <a:gd name="T6" fmla="*/ 267 w 145"/>
                <a:gd name="T7" fmla="*/ 99 h 132"/>
                <a:gd name="T8" fmla="*/ 263 w 145"/>
                <a:gd name="T9" fmla="*/ 140 h 132"/>
                <a:gd name="T10" fmla="*/ 234 w 145"/>
                <a:gd name="T11" fmla="*/ 198 h 132"/>
                <a:gd name="T12" fmla="*/ 178 w 145"/>
                <a:gd name="T13" fmla="*/ 227 h 132"/>
                <a:gd name="T14" fmla="*/ 100 w 145"/>
                <a:gd name="T15" fmla="*/ 244 h 132"/>
                <a:gd name="T16" fmla="*/ 24 w 145"/>
                <a:gd name="T17" fmla="*/ 212 h 132"/>
                <a:gd name="T18" fmla="*/ 9 w 145"/>
                <a:gd name="T19" fmla="*/ 114 h 132"/>
                <a:gd name="T20" fmla="*/ 63 w 145"/>
                <a:gd name="T21" fmla="*/ 35 h 132"/>
                <a:gd name="T22" fmla="*/ 100 w 145"/>
                <a:gd name="T23" fmla="*/ 19 h 132"/>
                <a:gd name="T24" fmla="*/ 135 w 145"/>
                <a:gd name="T25" fmla="*/ 7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32">
                  <a:moveTo>
                    <a:pt x="73" y="4"/>
                  </a:moveTo>
                  <a:cubicBezTo>
                    <a:pt x="85" y="0"/>
                    <a:pt x="101" y="0"/>
                    <a:pt x="111" y="1"/>
                  </a:cubicBezTo>
                  <a:cubicBezTo>
                    <a:pt x="121" y="3"/>
                    <a:pt x="133" y="11"/>
                    <a:pt x="137" y="18"/>
                  </a:cubicBezTo>
                  <a:cubicBezTo>
                    <a:pt x="141" y="26"/>
                    <a:pt x="143" y="41"/>
                    <a:pt x="144" y="53"/>
                  </a:cubicBezTo>
                  <a:cubicBezTo>
                    <a:pt x="145" y="59"/>
                    <a:pt x="144" y="66"/>
                    <a:pt x="142" y="75"/>
                  </a:cubicBezTo>
                  <a:cubicBezTo>
                    <a:pt x="139" y="91"/>
                    <a:pt x="135" y="101"/>
                    <a:pt x="126" y="106"/>
                  </a:cubicBezTo>
                  <a:cubicBezTo>
                    <a:pt x="117" y="113"/>
                    <a:pt x="108" y="120"/>
                    <a:pt x="96" y="122"/>
                  </a:cubicBezTo>
                  <a:cubicBezTo>
                    <a:pt x="83" y="125"/>
                    <a:pt x="72" y="130"/>
                    <a:pt x="54" y="131"/>
                  </a:cubicBezTo>
                  <a:cubicBezTo>
                    <a:pt x="38" y="132"/>
                    <a:pt x="25" y="130"/>
                    <a:pt x="13" y="114"/>
                  </a:cubicBezTo>
                  <a:cubicBezTo>
                    <a:pt x="0" y="98"/>
                    <a:pt x="0" y="83"/>
                    <a:pt x="5" y="61"/>
                  </a:cubicBezTo>
                  <a:cubicBezTo>
                    <a:pt x="9" y="39"/>
                    <a:pt x="20" y="27"/>
                    <a:pt x="34" y="19"/>
                  </a:cubicBezTo>
                  <a:cubicBezTo>
                    <a:pt x="41" y="14"/>
                    <a:pt x="47" y="11"/>
                    <a:pt x="54" y="10"/>
                  </a:cubicBezTo>
                  <a:lnTo>
                    <a:pt x="73" y="4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0" name="Freeform 220"/>
            <p:cNvSpPr>
              <a:spLocks/>
            </p:cNvSpPr>
            <p:nvPr userDrawn="1"/>
          </p:nvSpPr>
          <p:spPr bwMode="auto">
            <a:xfrm>
              <a:off x="2095" y="2912"/>
              <a:ext cx="269" cy="246"/>
            </a:xfrm>
            <a:custGeom>
              <a:avLst/>
              <a:gdLst>
                <a:gd name="T0" fmla="*/ 135 w 145"/>
                <a:gd name="T1" fmla="*/ 7 h 132"/>
                <a:gd name="T2" fmla="*/ 206 w 145"/>
                <a:gd name="T3" fmla="*/ 4 h 132"/>
                <a:gd name="T4" fmla="*/ 254 w 145"/>
                <a:gd name="T5" fmla="*/ 34 h 132"/>
                <a:gd name="T6" fmla="*/ 267 w 145"/>
                <a:gd name="T7" fmla="*/ 99 h 132"/>
                <a:gd name="T8" fmla="*/ 263 w 145"/>
                <a:gd name="T9" fmla="*/ 140 h 132"/>
                <a:gd name="T10" fmla="*/ 234 w 145"/>
                <a:gd name="T11" fmla="*/ 199 h 132"/>
                <a:gd name="T12" fmla="*/ 178 w 145"/>
                <a:gd name="T13" fmla="*/ 229 h 132"/>
                <a:gd name="T14" fmla="*/ 100 w 145"/>
                <a:gd name="T15" fmla="*/ 244 h 132"/>
                <a:gd name="T16" fmla="*/ 24 w 145"/>
                <a:gd name="T17" fmla="*/ 212 h 132"/>
                <a:gd name="T18" fmla="*/ 9 w 145"/>
                <a:gd name="T19" fmla="*/ 114 h 132"/>
                <a:gd name="T20" fmla="*/ 63 w 145"/>
                <a:gd name="T21" fmla="*/ 35 h 132"/>
                <a:gd name="T22" fmla="*/ 100 w 145"/>
                <a:gd name="T23" fmla="*/ 19 h 132"/>
                <a:gd name="T24" fmla="*/ 134 w 145"/>
                <a:gd name="T25" fmla="*/ 9 h 132"/>
                <a:gd name="T26" fmla="*/ 135 w 145"/>
                <a:gd name="T27" fmla="*/ 7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5" h="132">
                  <a:moveTo>
                    <a:pt x="73" y="4"/>
                  </a:moveTo>
                  <a:cubicBezTo>
                    <a:pt x="86" y="1"/>
                    <a:pt x="101" y="0"/>
                    <a:pt x="111" y="2"/>
                  </a:cubicBezTo>
                  <a:cubicBezTo>
                    <a:pt x="121" y="3"/>
                    <a:pt x="133" y="11"/>
                    <a:pt x="137" y="18"/>
                  </a:cubicBezTo>
                  <a:cubicBezTo>
                    <a:pt x="141" y="26"/>
                    <a:pt x="143" y="41"/>
                    <a:pt x="144" y="53"/>
                  </a:cubicBezTo>
                  <a:cubicBezTo>
                    <a:pt x="145" y="59"/>
                    <a:pt x="144" y="66"/>
                    <a:pt x="142" y="75"/>
                  </a:cubicBezTo>
                  <a:cubicBezTo>
                    <a:pt x="139" y="91"/>
                    <a:pt x="135" y="101"/>
                    <a:pt x="126" y="107"/>
                  </a:cubicBezTo>
                  <a:cubicBezTo>
                    <a:pt x="117" y="113"/>
                    <a:pt x="108" y="120"/>
                    <a:pt x="96" y="123"/>
                  </a:cubicBezTo>
                  <a:cubicBezTo>
                    <a:pt x="83" y="125"/>
                    <a:pt x="72" y="130"/>
                    <a:pt x="54" y="131"/>
                  </a:cubicBezTo>
                  <a:cubicBezTo>
                    <a:pt x="38" y="132"/>
                    <a:pt x="25" y="130"/>
                    <a:pt x="13" y="114"/>
                  </a:cubicBezTo>
                  <a:cubicBezTo>
                    <a:pt x="0" y="98"/>
                    <a:pt x="0" y="83"/>
                    <a:pt x="5" y="61"/>
                  </a:cubicBezTo>
                  <a:cubicBezTo>
                    <a:pt x="9" y="39"/>
                    <a:pt x="20" y="28"/>
                    <a:pt x="34" y="19"/>
                  </a:cubicBezTo>
                  <a:cubicBezTo>
                    <a:pt x="41" y="15"/>
                    <a:pt x="47" y="12"/>
                    <a:pt x="54" y="10"/>
                  </a:cubicBezTo>
                  <a:cubicBezTo>
                    <a:pt x="72" y="5"/>
                    <a:pt x="72" y="5"/>
                    <a:pt x="72" y="5"/>
                  </a:cubicBezTo>
                  <a:lnTo>
                    <a:pt x="73" y="4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1" name="Freeform 221"/>
            <p:cNvSpPr>
              <a:spLocks/>
            </p:cNvSpPr>
            <p:nvPr userDrawn="1"/>
          </p:nvSpPr>
          <p:spPr bwMode="auto">
            <a:xfrm>
              <a:off x="2095" y="3652"/>
              <a:ext cx="269" cy="240"/>
            </a:xfrm>
            <a:custGeom>
              <a:avLst/>
              <a:gdLst>
                <a:gd name="T0" fmla="*/ 135 w 145"/>
                <a:gd name="T1" fmla="*/ 9 h 132"/>
                <a:gd name="T2" fmla="*/ 206 w 145"/>
                <a:gd name="T3" fmla="*/ 4 h 132"/>
                <a:gd name="T4" fmla="*/ 254 w 145"/>
                <a:gd name="T5" fmla="*/ 35 h 132"/>
                <a:gd name="T6" fmla="*/ 267 w 145"/>
                <a:gd name="T7" fmla="*/ 96 h 132"/>
                <a:gd name="T8" fmla="*/ 263 w 145"/>
                <a:gd name="T9" fmla="*/ 136 h 132"/>
                <a:gd name="T10" fmla="*/ 234 w 145"/>
                <a:gd name="T11" fmla="*/ 195 h 132"/>
                <a:gd name="T12" fmla="*/ 178 w 145"/>
                <a:gd name="T13" fmla="*/ 224 h 132"/>
                <a:gd name="T14" fmla="*/ 100 w 145"/>
                <a:gd name="T15" fmla="*/ 238 h 132"/>
                <a:gd name="T16" fmla="*/ 24 w 145"/>
                <a:gd name="T17" fmla="*/ 207 h 132"/>
                <a:gd name="T18" fmla="*/ 9 w 145"/>
                <a:gd name="T19" fmla="*/ 113 h 132"/>
                <a:gd name="T20" fmla="*/ 63 w 145"/>
                <a:gd name="T21" fmla="*/ 36 h 132"/>
                <a:gd name="T22" fmla="*/ 100 w 145"/>
                <a:gd name="T23" fmla="*/ 18 h 132"/>
                <a:gd name="T24" fmla="*/ 135 w 145"/>
                <a:gd name="T25" fmla="*/ 9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32">
                  <a:moveTo>
                    <a:pt x="73" y="5"/>
                  </a:moveTo>
                  <a:cubicBezTo>
                    <a:pt x="85" y="1"/>
                    <a:pt x="101" y="0"/>
                    <a:pt x="111" y="2"/>
                  </a:cubicBezTo>
                  <a:cubicBezTo>
                    <a:pt x="121" y="4"/>
                    <a:pt x="133" y="12"/>
                    <a:pt x="137" y="19"/>
                  </a:cubicBezTo>
                  <a:cubicBezTo>
                    <a:pt x="141" y="26"/>
                    <a:pt x="143" y="41"/>
                    <a:pt x="144" y="53"/>
                  </a:cubicBezTo>
                  <a:cubicBezTo>
                    <a:pt x="145" y="60"/>
                    <a:pt x="144" y="67"/>
                    <a:pt x="142" y="75"/>
                  </a:cubicBezTo>
                  <a:cubicBezTo>
                    <a:pt x="139" y="92"/>
                    <a:pt x="135" y="101"/>
                    <a:pt x="126" y="107"/>
                  </a:cubicBezTo>
                  <a:cubicBezTo>
                    <a:pt x="117" y="114"/>
                    <a:pt x="108" y="120"/>
                    <a:pt x="96" y="123"/>
                  </a:cubicBezTo>
                  <a:cubicBezTo>
                    <a:pt x="83" y="126"/>
                    <a:pt x="72" y="130"/>
                    <a:pt x="54" y="131"/>
                  </a:cubicBezTo>
                  <a:cubicBezTo>
                    <a:pt x="38" y="132"/>
                    <a:pt x="25" y="130"/>
                    <a:pt x="13" y="114"/>
                  </a:cubicBezTo>
                  <a:cubicBezTo>
                    <a:pt x="0" y="98"/>
                    <a:pt x="0" y="84"/>
                    <a:pt x="5" y="62"/>
                  </a:cubicBezTo>
                  <a:cubicBezTo>
                    <a:pt x="9" y="40"/>
                    <a:pt x="20" y="28"/>
                    <a:pt x="34" y="20"/>
                  </a:cubicBezTo>
                  <a:cubicBezTo>
                    <a:pt x="41" y="15"/>
                    <a:pt x="47" y="12"/>
                    <a:pt x="54" y="10"/>
                  </a:cubicBezTo>
                  <a:lnTo>
                    <a:pt x="73" y="5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2" name="Freeform 222"/>
            <p:cNvSpPr>
              <a:spLocks/>
            </p:cNvSpPr>
            <p:nvPr userDrawn="1"/>
          </p:nvSpPr>
          <p:spPr bwMode="auto">
            <a:xfrm>
              <a:off x="2095" y="3405"/>
              <a:ext cx="269" cy="240"/>
            </a:xfrm>
            <a:custGeom>
              <a:avLst/>
              <a:gdLst>
                <a:gd name="T0" fmla="*/ 135 w 145"/>
                <a:gd name="T1" fmla="*/ 9 h 132"/>
                <a:gd name="T2" fmla="*/ 206 w 145"/>
                <a:gd name="T3" fmla="*/ 4 h 132"/>
                <a:gd name="T4" fmla="*/ 254 w 145"/>
                <a:gd name="T5" fmla="*/ 35 h 132"/>
                <a:gd name="T6" fmla="*/ 267 w 145"/>
                <a:gd name="T7" fmla="*/ 98 h 132"/>
                <a:gd name="T8" fmla="*/ 263 w 145"/>
                <a:gd name="T9" fmla="*/ 136 h 132"/>
                <a:gd name="T10" fmla="*/ 234 w 145"/>
                <a:gd name="T11" fmla="*/ 196 h 132"/>
                <a:gd name="T12" fmla="*/ 178 w 145"/>
                <a:gd name="T13" fmla="*/ 224 h 132"/>
                <a:gd name="T14" fmla="*/ 100 w 145"/>
                <a:gd name="T15" fmla="*/ 238 h 132"/>
                <a:gd name="T16" fmla="*/ 24 w 145"/>
                <a:gd name="T17" fmla="*/ 209 h 132"/>
                <a:gd name="T18" fmla="*/ 9 w 145"/>
                <a:gd name="T19" fmla="*/ 113 h 132"/>
                <a:gd name="T20" fmla="*/ 63 w 145"/>
                <a:gd name="T21" fmla="*/ 36 h 132"/>
                <a:gd name="T22" fmla="*/ 100 w 145"/>
                <a:gd name="T23" fmla="*/ 18 h 132"/>
                <a:gd name="T24" fmla="*/ 135 w 145"/>
                <a:gd name="T25" fmla="*/ 9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32">
                  <a:moveTo>
                    <a:pt x="73" y="5"/>
                  </a:moveTo>
                  <a:cubicBezTo>
                    <a:pt x="85" y="1"/>
                    <a:pt x="101" y="0"/>
                    <a:pt x="111" y="2"/>
                  </a:cubicBezTo>
                  <a:cubicBezTo>
                    <a:pt x="121" y="4"/>
                    <a:pt x="133" y="12"/>
                    <a:pt x="137" y="19"/>
                  </a:cubicBezTo>
                  <a:cubicBezTo>
                    <a:pt x="141" y="27"/>
                    <a:pt x="143" y="41"/>
                    <a:pt x="144" y="54"/>
                  </a:cubicBezTo>
                  <a:cubicBezTo>
                    <a:pt x="145" y="60"/>
                    <a:pt x="144" y="67"/>
                    <a:pt x="142" y="75"/>
                  </a:cubicBezTo>
                  <a:cubicBezTo>
                    <a:pt x="139" y="92"/>
                    <a:pt x="134" y="102"/>
                    <a:pt x="126" y="108"/>
                  </a:cubicBezTo>
                  <a:cubicBezTo>
                    <a:pt x="117" y="114"/>
                    <a:pt x="108" y="121"/>
                    <a:pt x="96" y="123"/>
                  </a:cubicBezTo>
                  <a:cubicBezTo>
                    <a:pt x="84" y="126"/>
                    <a:pt x="72" y="131"/>
                    <a:pt x="54" y="131"/>
                  </a:cubicBezTo>
                  <a:cubicBezTo>
                    <a:pt x="38" y="132"/>
                    <a:pt x="25" y="130"/>
                    <a:pt x="13" y="115"/>
                  </a:cubicBezTo>
                  <a:cubicBezTo>
                    <a:pt x="0" y="99"/>
                    <a:pt x="0" y="84"/>
                    <a:pt x="5" y="62"/>
                  </a:cubicBezTo>
                  <a:cubicBezTo>
                    <a:pt x="9" y="40"/>
                    <a:pt x="20" y="28"/>
                    <a:pt x="34" y="20"/>
                  </a:cubicBezTo>
                  <a:cubicBezTo>
                    <a:pt x="41" y="15"/>
                    <a:pt x="47" y="12"/>
                    <a:pt x="54" y="10"/>
                  </a:cubicBezTo>
                  <a:lnTo>
                    <a:pt x="73" y="5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3" name="Freeform 223"/>
            <p:cNvSpPr>
              <a:spLocks/>
            </p:cNvSpPr>
            <p:nvPr userDrawn="1"/>
          </p:nvSpPr>
          <p:spPr bwMode="auto">
            <a:xfrm>
              <a:off x="2095" y="3899"/>
              <a:ext cx="269" cy="246"/>
            </a:xfrm>
            <a:custGeom>
              <a:avLst/>
              <a:gdLst>
                <a:gd name="T0" fmla="*/ 135 w 145"/>
                <a:gd name="T1" fmla="*/ 9 h 132"/>
                <a:gd name="T2" fmla="*/ 206 w 145"/>
                <a:gd name="T3" fmla="*/ 4 h 132"/>
                <a:gd name="T4" fmla="*/ 254 w 145"/>
                <a:gd name="T5" fmla="*/ 34 h 132"/>
                <a:gd name="T6" fmla="*/ 267 w 145"/>
                <a:gd name="T7" fmla="*/ 99 h 132"/>
                <a:gd name="T8" fmla="*/ 263 w 145"/>
                <a:gd name="T9" fmla="*/ 140 h 132"/>
                <a:gd name="T10" fmla="*/ 234 w 145"/>
                <a:gd name="T11" fmla="*/ 199 h 132"/>
                <a:gd name="T12" fmla="*/ 178 w 145"/>
                <a:gd name="T13" fmla="*/ 229 h 132"/>
                <a:gd name="T14" fmla="*/ 100 w 145"/>
                <a:gd name="T15" fmla="*/ 244 h 132"/>
                <a:gd name="T16" fmla="*/ 24 w 145"/>
                <a:gd name="T17" fmla="*/ 212 h 132"/>
                <a:gd name="T18" fmla="*/ 9 w 145"/>
                <a:gd name="T19" fmla="*/ 116 h 132"/>
                <a:gd name="T20" fmla="*/ 63 w 145"/>
                <a:gd name="T21" fmla="*/ 35 h 132"/>
                <a:gd name="T22" fmla="*/ 100 w 145"/>
                <a:gd name="T23" fmla="*/ 19 h 132"/>
                <a:gd name="T24" fmla="*/ 135 w 145"/>
                <a:gd name="T25" fmla="*/ 9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32">
                  <a:moveTo>
                    <a:pt x="73" y="5"/>
                  </a:moveTo>
                  <a:cubicBezTo>
                    <a:pt x="86" y="1"/>
                    <a:pt x="101" y="0"/>
                    <a:pt x="111" y="2"/>
                  </a:cubicBezTo>
                  <a:cubicBezTo>
                    <a:pt x="121" y="4"/>
                    <a:pt x="133" y="11"/>
                    <a:pt x="137" y="18"/>
                  </a:cubicBezTo>
                  <a:cubicBezTo>
                    <a:pt x="141" y="26"/>
                    <a:pt x="143" y="41"/>
                    <a:pt x="144" y="53"/>
                  </a:cubicBezTo>
                  <a:cubicBezTo>
                    <a:pt x="145" y="59"/>
                    <a:pt x="144" y="67"/>
                    <a:pt x="142" y="75"/>
                  </a:cubicBezTo>
                  <a:cubicBezTo>
                    <a:pt x="139" y="92"/>
                    <a:pt x="134" y="101"/>
                    <a:pt x="126" y="107"/>
                  </a:cubicBezTo>
                  <a:cubicBezTo>
                    <a:pt x="118" y="113"/>
                    <a:pt x="108" y="120"/>
                    <a:pt x="96" y="123"/>
                  </a:cubicBezTo>
                  <a:cubicBezTo>
                    <a:pt x="83" y="126"/>
                    <a:pt x="72" y="130"/>
                    <a:pt x="54" y="131"/>
                  </a:cubicBezTo>
                  <a:cubicBezTo>
                    <a:pt x="38" y="132"/>
                    <a:pt x="25" y="130"/>
                    <a:pt x="13" y="114"/>
                  </a:cubicBezTo>
                  <a:cubicBezTo>
                    <a:pt x="0" y="98"/>
                    <a:pt x="0" y="84"/>
                    <a:pt x="5" y="62"/>
                  </a:cubicBezTo>
                  <a:cubicBezTo>
                    <a:pt x="9" y="39"/>
                    <a:pt x="20" y="28"/>
                    <a:pt x="34" y="19"/>
                  </a:cubicBezTo>
                  <a:cubicBezTo>
                    <a:pt x="41" y="15"/>
                    <a:pt x="47" y="12"/>
                    <a:pt x="54" y="10"/>
                  </a:cubicBezTo>
                  <a:lnTo>
                    <a:pt x="73" y="5"/>
                  </a:ln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4" name="Freeform 224"/>
            <p:cNvSpPr>
              <a:spLocks/>
            </p:cNvSpPr>
            <p:nvPr userDrawn="1"/>
          </p:nvSpPr>
          <p:spPr bwMode="auto">
            <a:xfrm>
              <a:off x="2369" y="2506"/>
              <a:ext cx="209" cy="259"/>
            </a:xfrm>
            <a:custGeom>
              <a:avLst/>
              <a:gdLst>
                <a:gd name="T0" fmla="*/ 2 w 112"/>
                <a:gd name="T1" fmla="*/ 184 h 139"/>
                <a:gd name="T2" fmla="*/ 32 w 112"/>
                <a:gd name="T3" fmla="*/ 91 h 139"/>
                <a:gd name="T4" fmla="*/ 67 w 112"/>
                <a:gd name="T5" fmla="*/ 47 h 139"/>
                <a:gd name="T6" fmla="*/ 123 w 112"/>
                <a:gd name="T7" fmla="*/ 7 h 139"/>
                <a:gd name="T8" fmla="*/ 185 w 112"/>
                <a:gd name="T9" fmla="*/ 22 h 139"/>
                <a:gd name="T10" fmla="*/ 202 w 112"/>
                <a:gd name="T11" fmla="*/ 102 h 139"/>
                <a:gd name="T12" fmla="*/ 164 w 112"/>
                <a:gd name="T13" fmla="*/ 186 h 139"/>
                <a:gd name="T14" fmla="*/ 99 w 112"/>
                <a:gd name="T15" fmla="*/ 248 h 139"/>
                <a:gd name="T16" fmla="*/ 47 w 112"/>
                <a:gd name="T17" fmla="*/ 253 h 139"/>
                <a:gd name="T18" fmla="*/ 7 w 112"/>
                <a:gd name="T19" fmla="*/ 218 h 139"/>
                <a:gd name="T20" fmla="*/ 2 w 112"/>
                <a:gd name="T21" fmla="*/ 184 h 1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9">
                  <a:moveTo>
                    <a:pt x="1" y="99"/>
                  </a:moveTo>
                  <a:cubicBezTo>
                    <a:pt x="0" y="83"/>
                    <a:pt x="8" y="64"/>
                    <a:pt x="17" y="49"/>
                  </a:cubicBezTo>
                  <a:cubicBezTo>
                    <a:pt x="23" y="39"/>
                    <a:pt x="28" y="33"/>
                    <a:pt x="36" y="25"/>
                  </a:cubicBezTo>
                  <a:cubicBezTo>
                    <a:pt x="45" y="17"/>
                    <a:pt x="51" y="9"/>
                    <a:pt x="66" y="4"/>
                  </a:cubicBezTo>
                  <a:cubicBezTo>
                    <a:pt x="80" y="0"/>
                    <a:pt x="90" y="3"/>
                    <a:pt x="99" y="12"/>
                  </a:cubicBezTo>
                  <a:cubicBezTo>
                    <a:pt x="109" y="20"/>
                    <a:pt x="112" y="38"/>
                    <a:pt x="108" y="55"/>
                  </a:cubicBezTo>
                  <a:cubicBezTo>
                    <a:pt x="104" y="73"/>
                    <a:pt x="97" y="90"/>
                    <a:pt x="88" y="100"/>
                  </a:cubicBezTo>
                  <a:cubicBezTo>
                    <a:pt x="76" y="114"/>
                    <a:pt x="71" y="123"/>
                    <a:pt x="53" y="133"/>
                  </a:cubicBezTo>
                  <a:cubicBezTo>
                    <a:pt x="43" y="138"/>
                    <a:pt x="36" y="139"/>
                    <a:pt x="25" y="136"/>
                  </a:cubicBezTo>
                  <a:cubicBezTo>
                    <a:pt x="14" y="134"/>
                    <a:pt x="8" y="129"/>
                    <a:pt x="4" y="117"/>
                  </a:cubicBezTo>
                  <a:cubicBezTo>
                    <a:pt x="3" y="110"/>
                    <a:pt x="2" y="105"/>
                    <a:pt x="1" y="99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5" name="Freeform 225"/>
            <p:cNvSpPr>
              <a:spLocks/>
            </p:cNvSpPr>
            <p:nvPr userDrawn="1"/>
          </p:nvSpPr>
          <p:spPr bwMode="auto">
            <a:xfrm>
              <a:off x="2369" y="2758"/>
              <a:ext cx="209" cy="258"/>
            </a:xfrm>
            <a:custGeom>
              <a:avLst/>
              <a:gdLst>
                <a:gd name="T0" fmla="*/ 2 w 112"/>
                <a:gd name="T1" fmla="*/ 184 h 139"/>
                <a:gd name="T2" fmla="*/ 32 w 112"/>
                <a:gd name="T3" fmla="*/ 91 h 139"/>
                <a:gd name="T4" fmla="*/ 67 w 112"/>
                <a:gd name="T5" fmla="*/ 46 h 139"/>
                <a:gd name="T6" fmla="*/ 123 w 112"/>
                <a:gd name="T7" fmla="*/ 9 h 139"/>
                <a:gd name="T8" fmla="*/ 185 w 112"/>
                <a:gd name="T9" fmla="*/ 20 h 139"/>
                <a:gd name="T10" fmla="*/ 202 w 112"/>
                <a:gd name="T11" fmla="*/ 102 h 139"/>
                <a:gd name="T12" fmla="*/ 164 w 112"/>
                <a:gd name="T13" fmla="*/ 186 h 139"/>
                <a:gd name="T14" fmla="*/ 99 w 112"/>
                <a:gd name="T15" fmla="*/ 247 h 139"/>
                <a:gd name="T16" fmla="*/ 47 w 112"/>
                <a:gd name="T17" fmla="*/ 252 h 139"/>
                <a:gd name="T18" fmla="*/ 7 w 112"/>
                <a:gd name="T19" fmla="*/ 217 h 139"/>
                <a:gd name="T20" fmla="*/ 2 w 112"/>
                <a:gd name="T21" fmla="*/ 184 h 1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9">
                  <a:moveTo>
                    <a:pt x="1" y="99"/>
                  </a:moveTo>
                  <a:cubicBezTo>
                    <a:pt x="0" y="82"/>
                    <a:pt x="8" y="64"/>
                    <a:pt x="17" y="49"/>
                  </a:cubicBezTo>
                  <a:cubicBezTo>
                    <a:pt x="23" y="39"/>
                    <a:pt x="28" y="34"/>
                    <a:pt x="36" y="25"/>
                  </a:cubicBezTo>
                  <a:cubicBezTo>
                    <a:pt x="45" y="17"/>
                    <a:pt x="51" y="8"/>
                    <a:pt x="66" y="5"/>
                  </a:cubicBezTo>
                  <a:cubicBezTo>
                    <a:pt x="79" y="0"/>
                    <a:pt x="90" y="3"/>
                    <a:pt x="99" y="11"/>
                  </a:cubicBezTo>
                  <a:cubicBezTo>
                    <a:pt x="109" y="20"/>
                    <a:pt x="112" y="37"/>
                    <a:pt x="108" y="55"/>
                  </a:cubicBezTo>
                  <a:cubicBezTo>
                    <a:pt x="104" y="73"/>
                    <a:pt x="97" y="90"/>
                    <a:pt x="88" y="100"/>
                  </a:cubicBezTo>
                  <a:cubicBezTo>
                    <a:pt x="76" y="115"/>
                    <a:pt x="70" y="123"/>
                    <a:pt x="53" y="133"/>
                  </a:cubicBezTo>
                  <a:cubicBezTo>
                    <a:pt x="42" y="139"/>
                    <a:pt x="36" y="139"/>
                    <a:pt x="25" y="136"/>
                  </a:cubicBezTo>
                  <a:cubicBezTo>
                    <a:pt x="14" y="134"/>
                    <a:pt x="8" y="129"/>
                    <a:pt x="4" y="117"/>
                  </a:cubicBezTo>
                  <a:cubicBezTo>
                    <a:pt x="3" y="110"/>
                    <a:pt x="2" y="105"/>
                    <a:pt x="1" y="99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6" name="Freeform 226"/>
            <p:cNvSpPr>
              <a:spLocks/>
            </p:cNvSpPr>
            <p:nvPr userDrawn="1"/>
          </p:nvSpPr>
          <p:spPr bwMode="auto">
            <a:xfrm>
              <a:off x="2369" y="3009"/>
              <a:ext cx="209" cy="258"/>
            </a:xfrm>
            <a:custGeom>
              <a:avLst/>
              <a:gdLst>
                <a:gd name="T0" fmla="*/ 2 w 112"/>
                <a:gd name="T1" fmla="*/ 184 h 139"/>
                <a:gd name="T2" fmla="*/ 32 w 112"/>
                <a:gd name="T3" fmla="*/ 91 h 139"/>
                <a:gd name="T4" fmla="*/ 67 w 112"/>
                <a:gd name="T5" fmla="*/ 46 h 139"/>
                <a:gd name="T6" fmla="*/ 123 w 112"/>
                <a:gd name="T7" fmla="*/ 7 h 139"/>
                <a:gd name="T8" fmla="*/ 185 w 112"/>
                <a:gd name="T9" fmla="*/ 20 h 139"/>
                <a:gd name="T10" fmla="*/ 202 w 112"/>
                <a:gd name="T11" fmla="*/ 102 h 139"/>
                <a:gd name="T12" fmla="*/ 164 w 112"/>
                <a:gd name="T13" fmla="*/ 186 h 139"/>
                <a:gd name="T14" fmla="*/ 99 w 112"/>
                <a:gd name="T15" fmla="*/ 247 h 139"/>
                <a:gd name="T16" fmla="*/ 47 w 112"/>
                <a:gd name="T17" fmla="*/ 252 h 139"/>
                <a:gd name="T18" fmla="*/ 7 w 112"/>
                <a:gd name="T19" fmla="*/ 217 h 139"/>
                <a:gd name="T20" fmla="*/ 2 w 112"/>
                <a:gd name="T21" fmla="*/ 184 h 1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9">
                  <a:moveTo>
                    <a:pt x="1" y="99"/>
                  </a:moveTo>
                  <a:cubicBezTo>
                    <a:pt x="0" y="83"/>
                    <a:pt x="8" y="64"/>
                    <a:pt x="17" y="49"/>
                  </a:cubicBezTo>
                  <a:cubicBezTo>
                    <a:pt x="23" y="39"/>
                    <a:pt x="28" y="34"/>
                    <a:pt x="36" y="25"/>
                  </a:cubicBezTo>
                  <a:cubicBezTo>
                    <a:pt x="45" y="16"/>
                    <a:pt x="52" y="9"/>
                    <a:pt x="66" y="4"/>
                  </a:cubicBezTo>
                  <a:cubicBezTo>
                    <a:pt x="80" y="0"/>
                    <a:pt x="90" y="3"/>
                    <a:pt x="99" y="11"/>
                  </a:cubicBezTo>
                  <a:cubicBezTo>
                    <a:pt x="109" y="20"/>
                    <a:pt x="112" y="37"/>
                    <a:pt x="108" y="55"/>
                  </a:cubicBezTo>
                  <a:cubicBezTo>
                    <a:pt x="104" y="73"/>
                    <a:pt x="97" y="89"/>
                    <a:pt x="88" y="100"/>
                  </a:cubicBezTo>
                  <a:cubicBezTo>
                    <a:pt x="76" y="115"/>
                    <a:pt x="70" y="123"/>
                    <a:pt x="53" y="133"/>
                  </a:cubicBezTo>
                  <a:cubicBezTo>
                    <a:pt x="42" y="138"/>
                    <a:pt x="36" y="139"/>
                    <a:pt x="25" y="136"/>
                  </a:cubicBezTo>
                  <a:cubicBezTo>
                    <a:pt x="14" y="134"/>
                    <a:pt x="8" y="129"/>
                    <a:pt x="4" y="117"/>
                  </a:cubicBezTo>
                  <a:cubicBezTo>
                    <a:pt x="3" y="110"/>
                    <a:pt x="2" y="105"/>
                    <a:pt x="1" y="99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" name="Freeform 227"/>
            <p:cNvSpPr>
              <a:spLocks/>
            </p:cNvSpPr>
            <p:nvPr userDrawn="1"/>
          </p:nvSpPr>
          <p:spPr bwMode="auto">
            <a:xfrm>
              <a:off x="2369" y="3260"/>
              <a:ext cx="209" cy="255"/>
            </a:xfrm>
            <a:custGeom>
              <a:avLst/>
              <a:gdLst>
                <a:gd name="T0" fmla="*/ 2 w 112"/>
                <a:gd name="T1" fmla="*/ 183 h 138"/>
                <a:gd name="T2" fmla="*/ 32 w 112"/>
                <a:gd name="T3" fmla="*/ 91 h 138"/>
                <a:gd name="T4" fmla="*/ 67 w 112"/>
                <a:gd name="T5" fmla="*/ 46 h 138"/>
                <a:gd name="T6" fmla="*/ 123 w 112"/>
                <a:gd name="T7" fmla="*/ 7 h 138"/>
                <a:gd name="T8" fmla="*/ 185 w 112"/>
                <a:gd name="T9" fmla="*/ 20 h 138"/>
                <a:gd name="T10" fmla="*/ 202 w 112"/>
                <a:gd name="T11" fmla="*/ 100 h 138"/>
                <a:gd name="T12" fmla="*/ 164 w 112"/>
                <a:gd name="T13" fmla="*/ 185 h 138"/>
                <a:gd name="T14" fmla="*/ 99 w 112"/>
                <a:gd name="T15" fmla="*/ 244 h 138"/>
                <a:gd name="T16" fmla="*/ 47 w 112"/>
                <a:gd name="T17" fmla="*/ 251 h 138"/>
                <a:gd name="T18" fmla="*/ 7 w 112"/>
                <a:gd name="T19" fmla="*/ 216 h 138"/>
                <a:gd name="T20" fmla="*/ 2 w 112"/>
                <a:gd name="T21" fmla="*/ 183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" y="99"/>
                  </a:moveTo>
                  <a:cubicBezTo>
                    <a:pt x="0" y="82"/>
                    <a:pt x="8" y="64"/>
                    <a:pt x="17" y="49"/>
                  </a:cubicBezTo>
                  <a:cubicBezTo>
                    <a:pt x="23" y="39"/>
                    <a:pt x="28" y="33"/>
                    <a:pt x="36" y="25"/>
                  </a:cubicBezTo>
                  <a:cubicBezTo>
                    <a:pt x="45" y="17"/>
                    <a:pt x="51" y="9"/>
                    <a:pt x="66" y="4"/>
                  </a:cubicBezTo>
                  <a:cubicBezTo>
                    <a:pt x="79" y="0"/>
                    <a:pt x="90" y="2"/>
                    <a:pt x="99" y="11"/>
                  </a:cubicBezTo>
                  <a:cubicBezTo>
                    <a:pt x="109" y="20"/>
                    <a:pt x="112" y="37"/>
                    <a:pt x="108" y="54"/>
                  </a:cubicBezTo>
                  <a:cubicBezTo>
                    <a:pt x="104" y="72"/>
                    <a:pt x="97" y="90"/>
                    <a:pt x="88" y="100"/>
                  </a:cubicBezTo>
                  <a:cubicBezTo>
                    <a:pt x="75" y="116"/>
                    <a:pt x="70" y="123"/>
                    <a:pt x="53" y="132"/>
                  </a:cubicBezTo>
                  <a:cubicBezTo>
                    <a:pt x="42" y="138"/>
                    <a:pt x="36" y="138"/>
                    <a:pt x="25" y="136"/>
                  </a:cubicBezTo>
                  <a:cubicBezTo>
                    <a:pt x="14" y="134"/>
                    <a:pt x="8" y="128"/>
                    <a:pt x="4" y="117"/>
                  </a:cubicBezTo>
                  <a:cubicBezTo>
                    <a:pt x="3" y="110"/>
                    <a:pt x="2" y="104"/>
                    <a:pt x="1" y="99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8" name="Freeform 228"/>
            <p:cNvSpPr>
              <a:spLocks/>
            </p:cNvSpPr>
            <p:nvPr userDrawn="1"/>
          </p:nvSpPr>
          <p:spPr bwMode="auto">
            <a:xfrm>
              <a:off x="2369" y="3511"/>
              <a:ext cx="209" cy="255"/>
            </a:xfrm>
            <a:custGeom>
              <a:avLst/>
              <a:gdLst>
                <a:gd name="T0" fmla="*/ 2 w 112"/>
                <a:gd name="T1" fmla="*/ 183 h 138"/>
                <a:gd name="T2" fmla="*/ 32 w 112"/>
                <a:gd name="T3" fmla="*/ 91 h 138"/>
                <a:gd name="T4" fmla="*/ 67 w 112"/>
                <a:gd name="T5" fmla="*/ 46 h 138"/>
                <a:gd name="T6" fmla="*/ 123 w 112"/>
                <a:gd name="T7" fmla="*/ 7 h 138"/>
                <a:gd name="T8" fmla="*/ 185 w 112"/>
                <a:gd name="T9" fmla="*/ 20 h 138"/>
                <a:gd name="T10" fmla="*/ 202 w 112"/>
                <a:gd name="T11" fmla="*/ 100 h 138"/>
                <a:gd name="T12" fmla="*/ 164 w 112"/>
                <a:gd name="T13" fmla="*/ 185 h 138"/>
                <a:gd name="T14" fmla="*/ 99 w 112"/>
                <a:gd name="T15" fmla="*/ 244 h 138"/>
                <a:gd name="T16" fmla="*/ 47 w 112"/>
                <a:gd name="T17" fmla="*/ 251 h 138"/>
                <a:gd name="T18" fmla="*/ 7 w 112"/>
                <a:gd name="T19" fmla="*/ 216 h 138"/>
                <a:gd name="T20" fmla="*/ 2 w 112"/>
                <a:gd name="T21" fmla="*/ 183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" y="99"/>
                  </a:moveTo>
                  <a:cubicBezTo>
                    <a:pt x="0" y="82"/>
                    <a:pt x="8" y="64"/>
                    <a:pt x="17" y="49"/>
                  </a:cubicBezTo>
                  <a:cubicBezTo>
                    <a:pt x="23" y="39"/>
                    <a:pt x="28" y="34"/>
                    <a:pt x="36" y="25"/>
                  </a:cubicBezTo>
                  <a:cubicBezTo>
                    <a:pt x="45" y="17"/>
                    <a:pt x="51" y="8"/>
                    <a:pt x="66" y="4"/>
                  </a:cubicBezTo>
                  <a:cubicBezTo>
                    <a:pt x="79" y="0"/>
                    <a:pt x="90" y="2"/>
                    <a:pt x="99" y="11"/>
                  </a:cubicBezTo>
                  <a:cubicBezTo>
                    <a:pt x="109" y="20"/>
                    <a:pt x="112" y="37"/>
                    <a:pt x="108" y="54"/>
                  </a:cubicBezTo>
                  <a:cubicBezTo>
                    <a:pt x="104" y="73"/>
                    <a:pt x="97" y="90"/>
                    <a:pt x="88" y="100"/>
                  </a:cubicBezTo>
                  <a:cubicBezTo>
                    <a:pt x="76" y="115"/>
                    <a:pt x="70" y="123"/>
                    <a:pt x="53" y="132"/>
                  </a:cubicBezTo>
                  <a:cubicBezTo>
                    <a:pt x="42" y="138"/>
                    <a:pt x="36" y="138"/>
                    <a:pt x="25" y="136"/>
                  </a:cubicBezTo>
                  <a:cubicBezTo>
                    <a:pt x="14" y="134"/>
                    <a:pt x="8" y="128"/>
                    <a:pt x="4" y="117"/>
                  </a:cubicBezTo>
                  <a:cubicBezTo>
                    <a:pt x="3" y="110"/>
                    <a:pt x="2" y="104"/>
                    <a:pt x="1" y="99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9" name="Freeform 229"/>
            <p:cNvSpPr>
              <a:spLocks/>
            </p:cNvSpPr>
            <p:nvPr userDrawn="1"/>
          </p:nvSpPr>
          <p:spPr bwMode="auto">
            <a:xfrm>
              <a:off x="2369" y="3762"/>
              <a:ext cx="209" cy="256"/>
            </a:xfrm>
            <a:custGeom>
              <a:avLst/>
              <a:gdLst>
                <a:gd name="T0" fmla="*/ 2 w 112"/>
                <a:gd name="T1" fmla="*/ 184 h 138"/>
                <a:gd name="T2" fmla="*/ 32 w 112"/>
                <a:gd name="T3" fmla="*/ 91 h 138"/>
                <a:gd name="T4" fmla="*/ 67 w 112"/>
                <a:gd name="T5" fmla="*/ 46 h 138"/>
                <a:gd name="T6" fmla="*/ 123 w 112"/>
                <a:gd name="T7" fmla="*/ 7 h 138"/>
                <a:gd name="T8" fmla="*/ 185 w 112"/>
                <a:gd name="T9" fmla="*/ 20 h 138"/>
                <a:gd name="T10" fmla="*/ 202 w 112"/>
                <a:gd name="T11" fmla="*/ 100 h 138"/>
                <a:gd name="T12" fmla="*/ 164 w 112"/>
                <a:gd name="T13" fmla="*/ 186 h 138"/>
                <a:gd name="T14" fmla="*/ 99 w 112"/>
                <a:gd name="T15" fmla="*/ 245 h 138"/>
                <a:gd name="T16" fmla="*/ 47 w 112"/>
                <a:gd name="T17" fmla="*/ 252 h 138"/>
                <a:gd name="T18" fmla="*/ 7 w 112"/>
                <a:gd name="T19" fmla="*/ 215 h 138"/>
                <a:gd name="T20" fmla="*/ 2 w 112"/>
                <a:gd name="T21" fmla="*/ 184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" y="99"/>
                  </a:moveTo>
                  <a:cubicBezTo>
                    <a:pt x="0" y="82"/>
                    <a:pt x="8" y="64"/>
                    <a:pt x="17" y="49"/>
                  </a:cubicBezTo>
                  <a:cubicBezTo>
                    <a:pt x="23" y="38"/>
                    <a:pt x="28" y="33"/>
                    <a:pt x="36" y="25"/>
                  </a:cubicBezTo>
                  <a:cubicBezTo>
                    <a:pt x="45" y="16"/>
                    <a:pt x="51" y="8"/>
                    <a:pt x="66" y="4"/>
                  </a:cubicBezTo>
                  <a:cubicBezTo>
                    <a:pt x="79" y="0"/>
                    <a:pt x="90" y="2"/>
                    <a:pt x="99" y="11"/>
                  </a:cubicBezTo>
                  <a:cubicBezTo>
                    <a:pt x="109" y="20"/>
                    <a:pt x="112" y="37"/>
                    <a:pt x="108" y="54"/>
                  </a:cubicBezTo>
                  <a:cubicBezTo>
                    <a:pt x="104" y="72"/>
                    <a:pt x="97" y="89"/>
                    <a:pt x="88" y="100"/>
                  </a:cubicBezTo>
                  <a:cubicBezTo>
                    <a:pt x="75" y="115"/>
                    <a:pt x="70" y="123"/>
                    <a:pt x="53" y="132"/>
                  </a:cubicBezTo>
                  <a:cubicBezTo>
                    <a:pt x="43" y="138"/>
                    <a:pt x="36" y="138"/>
                    <a:pt x="25" y="136"/>
                  </a:cubicBezTo>
                  <a:cubicBezTo>
                    <a:pt x="14" y="134"/>
                    <a:pt x="8" y="128"/>
                    <a:pt x="4" y="116"/>
                  </a:cubicBezTo>
                  <a:cubicBezTo>
                    <a:pt x="3" y="110"/>
                    <a:pt x="2" y="104"/>
                    <a:pt x="1" y="99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0" name="Freeform 230"/>
            <p:cNvSpPr>
              <a:spLocks/>
            </p:cNvSpPr>
            <p:nvPr userDrawn="1"/>
          </p:nvSpPr>
          <p:spPr bwMode="auto">
            <a:xfrm>
              <a:off x="2369" y="4013"/>
              <a:ext cx="209" cy="257"/>
            </a:xfrm>
            <a:custGeom>
              <a:avLst/>
              <a:gdLst>
                <a:gd name="T0" fmla="*/ 2 w 112"/>
                <a:gd name="T1" fmla="*/ 183 h 138"/>
                <a:gd name="T2" fmla="*/ 32 w 112"/>
                <a:gd name="T3" fmla="*/ 91 h 138"/>
                <a:gd name="T4" fmla="*/ 67 w 112"/>
                <a:gd name="T5" fmla="*/ 47 h 138"/>
                <a:gd name="T6" fmla="*/ 123 w 112"/>
                <a:gd name="T7" fmla="*/ 7 h 138"/>
                <a:gd name="T8" fmla="*/ 185 w 112"/>
                <a:gd name="T9" fmla="*/ 20 h 138"/>
                <a:gd name="T10" fmla="*/ 202 w 112"/>
                <a:gd name="T11" fmla="*/ 101 h 138"/>
                <a:gd name="T12" fmla="*/ 164 w 112"/>
                <a:gd name="T13" fmla="*/ 184 h 138"/>
                <a:gd name="T14" fmla="*/ 99 w 112"/>
                <a:gd name="T15" fmla="*/ 246 h 138"/>
                <a:gd name="T16" fmla="*/ 47 w 112"/>
                <a:gd name="T17" fmla="*/ 253 h 138"/>
                <a:gd name="T18" fmla="*/ 7 w 112"/>
                <a:gd name="T19" fmla="*/ 216 h 138"/>
                <a:gd name="T20" fmla="*/ 2 w 112"/>
                <a:gd name="T21" fmla="*/ 183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" y="98"/>
                  </a:moveTo>
                  <a:cubicBezTo>
                    <a:pt x="0" y="82"/>
                    <a:pt x="8" y="64"/>
                    <a:pt x="17" y="49"/>
                  </a:cubicBezTo>
                  <a:cubicBezTo>
                    <a:pt x="23" y="38"/>
                    <a:pt x="28" y="33"/>
                    <a:pt x="36" y="25"/>
                  </a:cubicBezTo>
                  <a:cubicBezTo>
                    <a:pt x="45" y="16"/>
                    <a:pt x="51" y="8"/>
                    <a:pt x="66" y="4"/>
                  </a:cubicBezTo>
                  <a:cubicBezTo>
                    <a:pt x="79" y="0"/>
                    <a:pt x="90" y="2"/>
                    <a:pt x="99" y="11"/>
                  </a:cubicBezTo>
                  <a:cubicBezTo>
                    <a:pt x="109" y="20"/>
                    <a:pt x="112" y="37"/>
                    <a:pt x="108" y="54"/>
                  </a:cubicBezTo>
                  <a:cubicBezTo>
                    <a:pt x="104" y="72"/>
                    <a:pt x="97" y="89"/>
                    <a:pt x="88" y="99"/>
                  </a:cubicBezTo>
                  <a:cubicBezTo>
                    <a:pt x="75" y="116"/>
                    <a:pt x="70" y="123"/>
                    <a:pt x="53" y="132"/>
                  </a:cubicBezTo>
                  <a:cubicBezTo>
                    <a:pt x="42" y="138"/>
                    <a:pt x="36" y="138"/>
                    <a:pt x="25" y="136"/>
                  </a:cubicBezTo>
                  <a:cubicBezTo>
                    <a:pt x="14" y="133"/>
                    <a:pt x="8" y="128"/>
                    <a:pt x="4" y="116"/>
                  </a:cubicBezTo>
                  <a:cubicBezTo>
                    <a:pt x="3" y="110"/>
                    <a:pt x="2" y="104"/>
                    <a:pt x="1" y="98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1" name="Freeform 231"/>
            <p:cNvSpPr>
              <a:spLocks/>
            </p:cNvSpPr>
            <p:nvPr userDrawn="1"/>
          </p:nvSpPr>
          <p:spPr bwMode="auto">
            <a:xfrm>
              <a:off x="2570" y="2804"/>
              <a:ext cx="66" cy="249"/>
            </a:xfrm>
            <a:custGeom>
              <a:avLst/>
              <a:gdLst>
                <a:gd name="T0" fmla="*/ 44 w 36"/>
                <a:gd name="T1" fmla="*/ 4 h 134"/>
                <a:gd name="T2" fmla="*/ 57 w 36"/>
                <a:gd name="T3" fmla="*/ 6 h 134"/>
                <a:gd name="T4" fmla="*/ 64 w 36"/>
                <a:gd name="T5" fmla="*/ 39 h 134"/>
                <a:gd name="T6" fmla="*/ 64 w 36"/>
                <a:gd name="T7" fmla="*/ 121 h 134"/>
                <a:gd name="T8" fmla="*/ 53 w 36"/>
                <a:gd name="T9" fmla="*/ 212 h 134"/>
                <a:gd name="T10" fmla="*/ 29 w 36"/>
                <a:gd name="T11" fmla="*/ 247 h 134"/>
                <a:gd name="T12" fmla="*/ 17 w 36"/>
                <a:gd name="T13" fmla="*/ 243 h 134"/>
                <a:gd name="T14" fmla="*/ 2 w 36"/>
                <a:gd name="T15" fmla="*/ 204 h 134"/>
                <a:gd name="T16" fmla="*/ 20 w 36"/>
                <a:gd name="T17" fmla="*/ 106 h 134"/>
                <a:gd name="T18" fmla="*/ 29 w 36"/>
                <a:gd name="T19" fmla="*/ 20 h 134"/>
                <a:gd name="T20" fmla="*/ 44 w 36"/>
                <a:gd name="T21" fmla="*/ 4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4">
                  <a:moveTo>
                    <a:pt x="24" y="2"/>
                  </a:moveTo>
                  <a:cubicBezTo>
                    <a:pt x="30" y="0"/>
                    <a:pt x="30" y="2"/>
                    <a:pt x="31" y="3"/>
                  </a:cubicBezTo>
                  <a:cubicBezTo>
                    <a:pt x="32" y="6"/>
                    <a:pt x="34" y="12"/>
                    <a:pt x="35" y="21"/>
                  </a:cubicBezTo>
                  <a:cubicBezTo>
                    <a:pt x="36" y="40"/>
                    <a:pt x="36" y="49"/>
                    <a:pt x="35" y="65"/>
                  </a:cubicBezTo>
                  <a:cubicBezTo>
                    <a:pt x="34" y="82"/>
                    <a:pt x="31" y="99"/>
                    <a:pt x="29" y="114"/>
                  </a:cubicBezTo>
                  <a:cubicBezTo>
                    <a:pt x="27" y="127"/>
                    <a:pt x="22" y="130"/>
                    <a:pt x="16" y="133"/>
                  </a:cubicBezTo>
                  <a:cubicBezTo>
                    <a:pt x="16" y="133"/>
                    <a:pt x="14" y="134"/>
                    <a:pt x="9" y="131"/>
                  </a:cubicBezTo>
                  <a:cubicBezTo>
                    <a:pt x="2" y="125"/>
                    <a:pt x="0" y="118"/>
                    <a:pt x="1" y="110"/>
                  </a:cubicBezTo>
                  <a:cubicBezTo>
                    <a:pt x="6" y="90"/>
                    <a:pt x="9" y="71"/>
                    <a:pt x="11" y="57"/>
                  </a:cubicBezTo>
                  <a:cubicBezTo>
                    <a:pt x="13" y="41"/>
                    <a:pt x="14" y="24"/>
                    <a:pt x="16" y="11"/>
                  </a:cubicBezTo>
                  <a:cubicBezTo>
                    <a:pt x="17" y="6"/>
                    <a:pt x="20" y="3"/>
                    <a:pt x="24" y="2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2" name="Freeform 232"/>
            <p:cNvSpPr>
              <a:spLocks/>
            </p:cNvSpPr>
            <p:nvPr userDrawn="1"/>
          </p:nvSpPr>
          <p:spPr bwMode="auto">
            <a:xfrm>
              <a:off x="2570" y="3059"/>
              <a:ext cx="66" cy="249"/>
            </a:xfrm>
            <a:custGeom>
              <a:avLst/>
              <a:gdLst>
                <a:gd name="T0" fmla="*/ 44 w 36"/>
                <a:gd name="T1" fmla="*/ 4 h 134"/>
                <a:gd name="T2" fmla="*/ 55 w 36"/>
                <a:gd name="T3" fmla="*/ 6 h 134"/>
                <a:gd name="T4" fmla="*/ 62 w 36"/>
                <a:gd name="T5" fmla="*/ 41 h 134"/>
                <a:gd name="T6" fmla="*/ 64 w 36"/>
                <a:gd name="T7" fmla="*/ 123 h 134"/>
                <a:gd name="T8" fmla="*/ 53 w 36"/>
                <a:gd name="T9" fmla="*/ 212 h 134"/>
                <a:gd name="T10" fmla="*/ 29 w 36"/>
                <a:gd name="T11" fmla="*/ 247 h 134"/>
                <a:gd name="T12" fmla="*/ 17 w 36"/>
                <a:gd name="T13" fmla="*/ 243 h 134"/>
                <a:gd name="T14" fmla="*/ 2 w 36"/>
                <a:gd name="T15" fmla="*/ 204 h 134"/>
                <a:gd name="T16" fmla="*/ 20 w 36"/>
                <a:gd name="T17" fmla="*/ 108 h 134"/>
                <a:gd name="T18" fmla="*/ 29 w 36"/>
                <a:gd name="T19" fmla="*/ 20 h 134"/>
                <a:gd name="T20" fmla="*/ 44 w 36"/>
                <a:gd name="T21" fmla="*/ 4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4">
                  <a:moveTo>
                    <a:pt x="24" y="2"/>
                  </a:moveTo>
                  <a:cubicBezTo>
                    <a:pt x="29" y="0"/>
                    <a:pt x="30" y="2"/>
                    <a:pt x="30" y="3"/>
                  </a:cubicBezTo>
                  <a:cubicBezTo>
                    <a:pt x="32" y="7"/>
                    <a:pt x="33" y="13"/>
                    <a:pt x="34" y="22"/>
                  </a:cubicBezTo>
                  <a:cubicBezTo>
                    <a:pt x="36" y="40"/>
                    <a:pt x="36" y="50"/>
                    <a:pt x="35" y="66"/>
                  </a:cubicBezTo>
                  <a:cubicBezTo>
                    <a:pt x="34" y="82"/>
                    <a:pt x="31" y="99"/>
                    <a:pt x="29" y="114"/>
                  </a:cubicBezTo>
                  <a:cubicBezTo>
                    <a:pt x="27" y="127"/>
                    <a:pt x="22" y="131"/>
                    <a:pt x="16" y="133"/>
                  </a:cubicBezTo>
                  <a:cubicBezTo>
                    <a:pt x="15" y="134"/>
                    <a:pt x="13" y="134"/>
                    <a:pt x="9" y="131"/>
                  </a:cubicBezTo>
                  <a:cubicBezTo>
                    <a:pt x="2" y="126"/>
                    <a:pt x="0" y="119"/>
                    <a:pt x="1" y="110"/>
                  </a:cubicBezTo>
                  <a:cubicBezTo>
                    <a:pt x="5" y="90"/>
                    <a:pt x="8" y="73"/>
                    <a:pt x="11" y="58"/>
                  </a:cubicBezTo>
                  <a:cubicBezTo>
                    <a:pt x="13" y="42"/>
                    <a:pt x="14" y="25"/>
                    <a:pt x="16" y="11"/>
                  </a:cubicBezTo>
                  <a:cubicBezTo>
                    <a:pt x="17" y="7"/>
                    <a:pt x="20" y="4"/>
                    <a:pt x="24" y="2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3" name="Freeform 233"/>
            <p:cNvSpPr>
              <a:spLocks/>
            </p:cNvSpPr>
            <p:nvPr userDrawn="1"/>
          </p:nvSpPr>
          <p:spPr bwMode="auto">
            <a:xfrm>
              <a:off x="2574" y="3301"/>
              <a:ext cx="66" cy="255"/>
            </a:xfrm>
            <a:custGeom>
              <a:avLst/>
              <a:gdLst>
                <a:gd name="T0" fmla="*/ 44 w 36"/>
                <a:gd name="T1" fmla="*/ 4 h 134"/>
                <a:gd name="T2" fmla="*/ 55 w 36"/>
                <a:gd name="T3" fmla="*/ 6 h 134"/>
                <a:gd name="T4" fmla="*/ 62 w 36"/>
                <a:gd name="T5" fmla="*/ 42 h 134"/>
                <a:gd name="T6" fmla="*/ 64 w 36"/>
                <a:gd name="T7" fmla="*/ 124 h 134"/>
                <a:gd name="T8" fmla="*/ 53 w 36"/>
                <a:gd name="T9" fmla="*/ 217 h 134"/>
                <a:gd name="T10" fmla="*/ 29 w 36"/>
                <a:gd name="T11" fmla="*/ 253 h 134"/>
                <a:gd name="T12" fmla="*/ 17 w 36"/>
                <a:gd name="T13" fmla="*/ 249 h 134"/>
                <a:gd name="T14" fmla="*/ 2 w 36"/>
                <a:gd name="T15" fmla="*/ 209 h 134"/>
                <a:gd name="T16" fmla="*/ 20 w 36"/>
                <a:gd name="T17" fmla="*/ 108 h 134"/>
                <a:gd name="T18" fmla="*/ 29 w 36"/>
                <a:gd name="T19" fmla="*/ 21 h 134"/>
                <a:gd name="T20" fmla="*/ 44 w 36"/>
                <a:gd name="T21" fmla="*/ 4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4">
                  <a:moveTo>
                    <a:pt x="24" y="2"/>
                  </a:moveTo>
                  <a:cubicBezTo>
                    <a:pt x="29" y="0"/>
                    <a:pt x="30" y="2"/>
                    <a:pt x="30" y="3"/>
                  </a:cubicBezTo>
                  <a:cubicBezTo>
                    <a:pt x="32" y="7"/>
                    <a:pt x="34" y="13"/>
                    <a:pt x="34" y="22"/>
                  </a:cubicBezTo>
                  <a:cubicBezTo>
                    <a:pt x="36" y="40"/>
                    <a:pt x="36" y="49"/>
                    <a:pt x="35" y="65"/>
                  </a:cubicBezTo>
                  <a:cubicBezTo>
                    <a:pt x="34" y="82"/>
                    <a:pt x="30" y="99"/>
                    <a:pt x="29" y="114"/>
                  </a:cubicBezTo>
                  <a:cubicBezTo>
                    <a:pt x="27" y="127"/>
                    <a:pt x="22" y="131"/>
                    <a:pt x="16" y="133"/>
                  </a:cubicBezTo>
                  <a:cubicBezTo>
                    <a:pt x="15" y="133"/>
                    <a:pt x="13" y="134"/>
                    <a:pt x="9" y="131"/>
                  </a:cubicBezTo>
                  <a:cubicBezTo>
                    <a:pt x="2" y="125"/>
                    <a:pt x="0" y="119"/>
                    <a:pt x="1" y="110"/>
                  </a:cubicBezTo>
                  <a:cubicBezTo>
                    <a:pt x="5" y="90"/>
                    <a:pt x="8" y="72"/>
                    <a:pt x="11" y="57"/>
                  </a:cubicBezTo>
                  <a:cubicBezTo>
                    <a:pt x="13" y="41"/>
                    <a:pt x="14" y="24"/>
                    <a:pt x="16" y="11"/>
                  </a:cubicBezTo>
                  <a:cubicBezTo>
                    <a:pt x="17" y="6"/>
                    <a:pt x="20" y="3"/>
                    <a:pt x="24" y="2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4" name="Freeform 234"/>
            <p:cNvSpPr>
              <a:spLocks/>
            </p:cNvSpPr>
            <p:nvPr userDrawn="1"/>
          </p:nvSpPr>
          <p:spPr bwMode="auto">
            <a:xfrm>
              <a:off x="2573" y="3554"/>
              <a:ext cx="66" cy="249"/>
            </a:xfrm>
            <a:custGeom>
              <a:avLst/>
              <a:gdLst>
                <a:gd name="T0" fmla="*/ 44 w 36"/>
                <a:gd name="T1" fmla="*/ 4 h 134"/>
                <a:gd name="T2" fmla="*/ 55 w 36"/>
                <a:gd name="T3" fmla="*/ 6 h 134"/>
                <a:gd name="T4" fmla="*/ 62 w 36"/>
                <a:gd name="T5" fmla="*/ 41 h 134"/>
                <a:gd name="T6" fmla="*/ 64 w 36"/>
                <a:gd name="T7" fmla="*/ 123 h 134"/>
                <a:gd name="T8" fmla="*/ 51 w 36"/>
                <a:gd name="T9" fmla="*/ 212 h 134"/>
                <a:gd name="T10" fmla="*/ 29 w 36"/>
                <a:gd name="T11" fmla="*/ 247 h 134"/>
                <a:gd name="T12" fmla="*/ 17 w 36"/>
                <a:gd name="T13" fmla="*/ 243 h 134"/>
                <a:gd name="T14" fmla="*/ 2 w 36"/>
                <a:gd name="T15" fmla="*/ 204 h 134"/>
                <a:gd name="T16" fmla="*/ 18 w 36"/>
                <a:gd name="T17" fmla="*/ 108 h 134"/>
                <a:gd name="T18" fmla="*/ 29 w 36"/>
                <a:gd name="T19" fmla="*/ 20 h 134"/>
                <a:gd name="T20" fmla="*/ 44 w 36"/>
                <a:gd name="T21" fmla="*/ 4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4">
                  <a:moveTo>
                    <a:pt x="24" y="2"/>
                  </a:moveTo>
                  <a:cubicBezTo>
                    <a:pt x="29" y="0"/>
                    <a:pt x="30" y="2"/>
                    <a:pt x="30" y="3"/>
                  </a:cubicBezTo>
                  <a:cubicBezTo>
                    <a:pt x="32" y="7"/>
                    <a:pt x="33" y="13"/>
                    <a:pt x="34" y="22"/>
                  </a:cubicBezTo>
                  <a:cubicBezTo>
                    <a:pt x="36" y="40"/>
                    <a:pt x="36" y="49"/>
                    <a:pt x="35" y="66"/>
                  </a:cubicBezTo>
                  <a:cubicBezTo>
                    <a:pt x="34" y="82"/>
                    <a:pt x="30" y="98"/>
                    <a:pt x="28" y="114"/>
                  </a:cubicBezTo>
                  <a:cubicBezTo>
                    <a:pt x="27" y="127"/>
                    <a:pt x="22" y="131"/>
                    <a:pt x="16" y="133"/>
                  </a:cubicBezTo>
                  <a:cubicBezTo>
                    <a:pt x="15" y="134"/>
                    <a:pt x="13" y="134"/>
                    <a:pt x="9" y="131"/>
                  </a:cubicBezTo>
                  <a:cubicBezTo>
                    <a:pt x="1" y="126"/>
                    <a:pt x="0" y="119"/>
                    <a:pt x="1" y="110"/>
                  </a:cubicBezTo>
                  <a:cubicBezTo>
                    <a:pt x="5" y="90"/>
                    <a:pt x="8" y="73"/>
                    <a:pt x="10" y="58"/>
                  </a:cubicBezTo>
                  <a:cubicBezTo>
                    <a:pt x="13" y="41"/>
                    <a:pt x="13" y="25"/>
                    <a:pt x="16" y="11"/>
                  </a:cubicBezTo>
                  <a:cubicBezTo>
                    <a:pt x="17" y="6"/>
                    <a:pt x="20" y="3"/>
                    <a:pt x="24" y="2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5" name="Freeform 235"/>
            <p:cNvSpPr>
              <a:spLocks/>
            </p:cNvSpPr>
            <p:nvPr userDrawn="1"/>
          </p:nvSpPr>
          <p:spPr bwMode="auto">
            <a:xfrm>
              <a:off x="2573" y="3799"/>
              <a:ext cx="66" cy="248"/>
            </a:xfrm>
            <a:custGeom>
              <a:avLst/>
              <a:gdLst>
                <a:gd name="T0" fmla="*/ 44 w 36"/>
                <a:gd name="T1" fmla="*/ 2 h 133"/>
                <a:gd name="T2" fmla="*/ 55 w 36"/>
                <a:gd name="T3" fmla="*/ 4 h 133"/>
                <a:gd name="T4" fmla="*/ 62 w 36"/>
                <a:gd name="T5" fmla="*/ 39 h 133"/>
                <a:gd name="T6" fmla="*/ 64 w 36"/>
                <a:gd name="T7" fmla="*/ 121 h 133"/>
                <a:gd name="T8" fmla="*/ 51 w 36"/>
                <a:gd name="T9" fmla="*/ 211 h 133"/>
                <a:gd name="T10" fmla="*/ 29 w 36"/>
                <a:gd name="T11" fmla="*/ 246 h 133"/>
                <a:gd name="T12" fmla="*/ 17 w 36"/>
                <a:gd name="T13" fmla="*/ 242 h 133"/>
                <a:gd name="T14" fmla="*/ 2 w 36"/>
                <a:gd name="T15" fmla="*/ 203 h 133"/>
                <a:gd name="T16" fmla="*/ 18 w 36"/>
                <a:gd name="T17" fmla="*/ 106 h 133"/>
                <a:gd name="T18" fmla="*/ 29 w 36"/>
                <a:gd name="T19" fmla="*/ 19 h 133"/>
                <a:gd name="T20" fmla="*/ 44 w 36"/>
                <a:gd name="T21" fmla="*/ 2 h 1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133">
                  <a:moveTo>
                    <a:pt x="24" y="1"/>
                  </a:moveTo>
                  <a:cubicBezTo>
                    <a:pt x="29" y="0"/>
                    <a:pt x="30" y="1"/>
                    <a:pt x="30" y="2"/>
                  </a:cubicBezTo>
                  <a:cubicBezTo>
                    <a:pt x="32" y="6"/>
                    <a:pt x="33" y="12"/>
                    <a:pt x="34" y="21"/>
                  </a:cubicBezTo>
                  <a:cubicBezTo>
                    <a:pt x="36" y="39"/>
                    <a:pt x="36" y="48"/>
                    <a:pt x="35" y="65"/>
                  </a:cubicBezTo>
                  <a:cubicBezTo>
                    <a:pt x="34" y="81"/>
                    <a:pt x="30" y="97"/>
                    <a:pt x="28" y="113"/>
                  </a:cubicBezTo>
                  <a:cubicBezTo>
                    <a:pt x="27" y="126"/>
                    <a:pt x="22" y="130"/>
                    <a:pt x="16" y="132"/>
                  </a:cubicBezTo>
                  <a:cubicBezTo>
                    <a:pt x="15" y="133"/>
                    <a:pt x="13" y="133"/>
                    <a:pt x="9" y="130"/>
                  </a:cubicBezTo>
                  <a:cubicBezTo>
                    <a:pt x="1" y="124"/>
                    <a:pt x="0" y="118"/>
                    <a:pt x="1" y="109"/>
                  </a:cubicBezTo>
                  <a:cubicBezTo>
                    <a:pt x="5" y="89"/>
                    <a:pt x="8" y="72"/>
                    <a:pt x="10" y="57"/>
                  </a:cubicBezTo>
                  <a:cubicBezTo>
                    <a:pt x="13" y="40"/>
                    <a:pt x="13" y="23"/>
                    <a:pt x="16" y="10"/>
                  </a:cubicBezTo>
                  <a:cubicBezTo>
                    <a:pt x="17" y="5"/>
                    <a:pt x="20" y="2"/>
                    <a:pt x="24" y="1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6" name="Freeform 236"/>
            <p:cNvSpPr>
              <a:spLocks/>
            </p:cNvSpPr>
            <p:nvPr userDrawn="1"/>
          </p:nvSpPr>
          <p:spPr bwMode="auto">
            <a:xfrm>
              <a:off x="2369" y="2265"/>
              <a:ext cx="209" cy="256"/>
            </a:xfrm>
            <a:custGeom>
              <a:avLst/>
              <a:gdLst>
                <a:gd name="T0" fmla="*/ 2 w 112"/>
                <a:gd name="T1" fmla="*/ 182 h 138"/>
                <a:gd name="T2" fmla="*/ 32 w 112"/>
                <a:gd name="T3" fmla="*/ 91 h 138"/>
                <a:gd name="T4" fmla="*/ 67 w 112"/>
                <a:gd name="T5" fmla="*/ 45 h 138"/>
                <a:gd name="T6" fmla="*/ 123 w 112"/>
                <a:gd name="T7" fmla="*/ 7 h 138"/>
                <a:gd name="T8" fmla="*/ 185 w 112"/>
                <a:gd name="T9" fmla="*/ 20 h 138"/>
                <a:gd name="T10" fmla="*/ 202 w 112"/>
                <a:gd name="T11" fmla="*/ 100 h 138"/>
                <a:gd name="T12" fmla="*/ 164 w 112"/>
                <a:gd name="T13" fmla="*/ 184 h 138"/>
                <a:gd name="T14" fmla="*/ 99 w 112"/>
                <a:gd name="T15" fmla="*/ 245 h 138"/>
                <a:gd name="T16" fmla="*/ 47 w 112"/>
                <a:gd name="T17" fmla="*/ 252 h 138"/>
                <a:gd name="T18" fmla="*/ 7 w 112"/>
                <a:gd name="T19" fmla="*/ 215 h 138"/>
                <a:gd name="T20" fmla="*/ 2 w 112"/>
                <a:gd name="T21" fmla="*/ 182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2" h="138">
                  <a:moveTo>
                    <a:pt x="1" y="98"/>
                  </a:moveTo>
                  <a:cubicBezTo>
                    <a:pt x="0" y="82"/>
                    <a:pt x="8" y="64"/>
                    <a:pt x="17" y="49"/>
                  </a:cubicBezTo>
                  <a:cubicBezTo>
                    <a:pt x="23" y="38"/>
                    <a:pt x="28" y="33"/>
                    <a:pt x="36" y="24"/>
                  </a:cubicBezTo>
                  <a:cubicBezTo>
                    <a:pt x="45" y="16"/>
                    <a:pt x="51" y="8"/>
                    <a:pt x="66" y="4"/>
                  </a:cubicBezTo>
                  <a:cubicBezTo>
                    <a:pt x="79" y="0"/>
                    <a:pt x="90" y="2"/>
                    <a:pt x="99" y="11"/>
                  </a:cubicBezTo>
                  <a:cubicBezTo>
                    <a:pt x="109" y="19"/>
                    <a:pt x="112" y="37"/>
                    <a:pt x="108" y="54"/>
                  </a:cubicBezTo>
                  <a:cubicBezTo>
                    <a:pt x="104" y="72"/>
                    <a:pt x="97" y="89"/>
                    <a:pt x="88" y="99"/>
                  </a:cubicBezTo>
                  <a:cubicBezTo>
                    <a:pt x="76" y="114"/>
                    <a:pt x="70" y="123"/>
                    <a:pt x="53" y="132"/>
                  </a:cubicBezTo>
                  <a:cubicBezTo>
                    <a:pt x="43" y="138"/>
                    <a:pt x="36" y="138"/>
                    <a:pt x="25" y="136"/>
                  </a:cubicBezTo>
                  <a:cubicBezTo>
                    <a:pt x="14" y="133"/>
                    <a:pt x="8" y="128"/>
                    <a:pt x="4" y="116"/>
                  </a:cubicBezTo>
                  <a:cubicBezTo>
                    <a:pt x="3" y="110"/>
                    <a:pt x="2" y="104"/>
                    <a:pt x="1" y="98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" name="Freeform 237"/>
            <p:cNvSpPr>
              <a:spLocks/>
            </p:cNvSpPr>
            <p:nvPr userDrawn="1"/>
          </p:nvSpPr>
          <p:spPr bwMode="auto">
            <a:xfrm>
              <a:off x="1531" y="1736"/>
              <a:ext cx="305" cy="291"/>
            </a:xfrm>
            <a:custGeom>
              <a:avLst/>
              <a:gdLst>
                <a:gd name="T0" fmla="*/ 305 w 164"/>
                <a:gd name="T1" fmla="*/ 146 h 156"/>
                <a:gd name="T2" fmla="*/ 273 w 164"/>
                <a:gd name="T3" fmla="*/ 194 h 156"/>
                <a:gd name="T4" fmla="*/ 84 w 164"/>
                <a:gd name="T5" fmla="*/ 287 h 156"/>
                <a:gd name="T6" fmla="*/ 32 w 164"/>
                <a:gd name="T7" fmla="*/ 248 h 156"/>
                <a:gd name="T8" fmla="*/ 20 w 164"/>
                <a:gd name="T9" fmla="*/ 67 h 156"/>
                <a:gd name="T10" fmla="*/ 84 w 164"/>
                <a:gd name="T11" fmla="*/ 7 h 156"/>
                <a:gd name="T12" fmla="*/ 275 w 164"/>
                <a:gd name="T13" fmla="*/ 101 h 156"/>
                <a:gd name="T14" fmla="*/ 305 w 164"/>
                <a:gd name="T15" fmla="*/ 146 h 1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4" h="156">
                  <a:moveTo>
                    <a:pt x="164" y="78"/>
                  </a:moveTo>
                  <a:cubicBezTo>
                    <a:pt x="164" y="86"/>
                    <a:pt x="156" y="98"/>
                    <a:pt x="147" y="104"/>
                  </a:cubicBezTo>
                  <a:cubicBezTo>
                    <a:pt x="125" y="122"/>
                    <a:pt x="87" y="146"/>
                    <a:pt x="45" y="154"/>
                  </a:cubicBezTo>
                  <a:cubicBezTo>
                    <a:pt x="35" y="156"/>
                    <a:pt x="22" y="144"/>
                    <a:pt x="17" y="133"/>
                  </a:cubicBezTo>
                  <a:cubicBezTo>
                    <a:pt x="0" y="104"/>
                    <a:pt x="1" y="61"/>
                    <a:pt x="11" y="36"/>
                  </a:cubicBezTo>
                  <a:cubicBezTo>
                    <a:pt x="18" y="18"/>
                    <a:pt x="32" y="0"/>
                    <a:pt x="45" y="4"/>
                  </a:cubicBezTo>
                  <a:cubicBezTo>
                    <a:pt x="89" y="13"/>
                    <a:pt x="133" y="40"/>
                    <a:pt x="148" y="54"/>
                  </a:cubicBezTo>
                  <a:cubicBezTo>
                    <a:pt x="160" y="66"/>
                    <a:pt x="164" y="70"/>
                    <a:pt x="164" y="78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" name="Freeform 238"/>
            <p:cNvSpPr>
              <a:spLocks/>
            </p:cNvSpPr>
            <p:nvPr userDrawn="1"/>
          </p:nvSpPr>
          <p:spPr bwMode="auto">
            <a:xfrm>
              <a:off x="2098" y="2117"/>
              <a:ext cx="282" cy="303"/>
            </a:xfrm>
            <a:custGeom>
              <a:avLst/>
              <a:gdLst>
                <a:gd name="T0" fmla="*/ 72 w 152"/>
                <a:gd name="T1" fmla="*/ 4 h 163"/>
                <a:gd name="T2" fmla="*/ 128 w 152"/>
                <a:gd name="T3" fmla="*/ 19 h 163"/>
                <a:gd name="T4" fmla="*/ 273 w 152"/>
                <a:gd name="T5" fmla="*/ 171 h 163"/>
                <a:gd name="T6" fmla="*/ 252 w 152"/>
                <a:gd name="T7" fmla="*/ 234 h 163"/>
                <a:gd name="T8" fmla="*/ 83 w 152"/>
                <a:gd name="T9" fmla="*/ 299 h 163"/>
                <a:gd name="T10" fmla="*/ 7 w 152"/>
                <a:gd name="T11" fmla="*/ 257 h 163"/>
                <a:gd name="T12" fmla="*/ 37 w 152"/>
                <a:gd name="T13" fmla="*/ 46 h 163"/>
                <a:gd name="T14" fmla="*/ 72 w 152"/>
                <a:gd name="T15" fmla="*/ 4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2" h="163">
                  <a:moveTo>
                    <a:pt x="39" y="2"/>
                  </a:moveTo>
                  <a:cubicBezTo>
                    <a:pt x="47" y="0"/>
                    <a:pt x="60" y="4"/>
                    <a:pt x="69" y="10"/>
                  </a:cubicBezTo>
                  <a:cubicBezTo>
                    <a:pt x="92" y="26"/>
                    <a:pt x="127" y="55"/>
                    <a:pt x="147" y="92"/>
                  </a:cubicBezTo>
                  <a:cubicBezTo>
                    <a:pt x="152" y="102"/>
                    <a:pt x="144" y="117"/>
                    <a:pt x="136" y="126"/>
                  </a:cubicBezTo>
                  <a:cubicBezTo>
                    <a:pt x="113" y="150"/>
                    <a:pt x="72" y="163"/>
                    <a:pt x="45" y="161"/>
                  </a:cubicBezTo>
                  <a:cubicBezTo>
                    <a:pt x="26" y="160"/>
                    <a:pt x="5" y="152"/>
                    <a:pt x="4" y="138"/>
                  </a:cubicBezTo>
                  <a:cubicBezTo>
                    <a:pt x="0" y="94"/>
                    <a:pt x="12" y="43"/>
                    <a:pt x="20" y="25"/>
                  </a:cubicBezTo>
                  <a:cubicBezTo>
                    <a:pt x="29" y="9"/>
                    <a:pt x="31" y="5"/>
                    <a:pt x="39" y="2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" name="Freeform 239"/>
            <p:cNvSpPr>
              <a:spLocks/>
            </p:cNvSpPr>
            <p:nvPr userDrawn="1"/>
          </p:nvSpPr>
          <p:spPr bwMode="auto">
            <a:xfrm>
              <a:off x="1799" y="2120"/>
              <a:ext cx="284" cy="308"/>
            </a:xfrm>
            <a:custGeom>
              <a:avLst/>
              <a:gdLst>
                <a:gd name="T0" fmla="*/ 209 w 155"/>
                <a:gd name="T1" fmla="*/ 4 h 166"/>
                <a:gd name="T2" fmla="*/ 247 w 155"/>
                <a:gd name="T3" fmla="*/ 48 h 166"/>
                <a:gd name="T4" fmla="*/ 275 w 155"/>
                <a:gd name="T5" fmla="*/ 258 h 166"/>
                <a:gd name="T6" fmla="*/ 224 w 155"/>
                <a:gd name="T7" fmla="*/ 297 h 166"/>
                <a:gd name="T8" fmla="*/ 49 w 155"/>
                <a:gd name="T9" fmla="*/ 250 h 166"/>
                <a:gd name="T10" fmla="*/ 13 w 155"/>
                <a:gd name="T11" fmla="*/ 173 h 166"/>
                <a:gd name="T12" fmla="*/ 158 w 155"/>
                <a:gd name="T13" fmla="*/ 20 h 166"/>
                <a:gd name="T14" fmla="*/ 209 w 155"/>
                <a:gd name="T15" fmla="*/ 4 h 1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5" h="166">
                  <a:moveTo>
                    <a:pt x="114" y="2"/>
                  </a:moveTo>
                  <a:cubicBezTo>
                    <a:pt x="122" y="5"/>
                    <a:pt x="131" y="16"/>
                    <a:pt x="135" y="26"/>
                  </a:cubicBezTo>
                  <a:cubicBezTo>
                    <a:pt x="144" y="53"/>
                    <a:pt x="155" y="97"/>
                    <a:pt x="150" y="139"/>
                  </a:cubicBezTo>
                  <a:cubicBezTo>
                    <a:pt x="149" y="149"/>
                    <a:pt x="133" y="157"/>
                    <a:pt x="122" y="160"/>
                  </a:cubicBezTo>
                  <a:cubicBezTo>
                    <a:pt x="89" y="166"/>
                    <a:pt x="48" y="152"/>
                    <a:pt x="27" y="135"/>
                  </a:cubicBezTo>
                  <a:cubicBezTo>
                    <a:pt x="12" y="123"/>
                    <a:pt x="0" y="104"/>
                    <a:pt x="7" y="93"/>
                  </a:cubicBezTo>
                  <a:cubicBezTo>
                    <a:pt x="30" y="54"/>
                    <a:pt x="69" y="20"/>
                    <a:pt x="86" y="11"/>
                  </a:cubicBezTo>
                  <a:cubicBezTo>
                    <a:pt x="102" y="2"/>
                    <a:pt x="106" y="0"/>
                    <a:pt x="114" y="2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" name="Freeform 240"/>
            <p:cNvSpPr>
              <a:spLocks/>
            </p:cNvSpPr>
            <p:nvPr userDrawn="1"/>
          </p:nvSpPr>
          <p:spPr bwMode="auto">
            <a:xfrm>
              <a:off x="1609" y="1998"/>
              <a:ext cx="293" cy="283"/>
            </a:xfrm>
            <a:custGeom>
              <a:avLst/>
              <a:gdLst>
                <a:gd name="T0" fmla="*/ 284 w 158"/>
                <a:gd name="T1" fmla="*/ 24 h 152"/>
                <a:gd name="T2" fmla="*/ 287 w 158"/>
                <a:gd name="T3" fmla="*/ 82 h 152"/>
                <a:gd name="T4" fmla="*/ 187 w 158"/>
                <a:gd name="T5" fmla="*/ 270 h 152"/>
                <a:gd name="T6" fmla="*/ 122 w 158"/>
                <a:gd name="T7" fmla="*/ 270 h 152"/>
                <a:gd name="T8" fmla="*/ 7 w 158"/>
                <a:gd name="T9" fmla="*/ 128 h 152"/>
                <a:gd name="T10" fmla="*/ 24 w 158"/>
                <a:gd name="T11" fmla="*/ 41 h 152"/>
                <a:gd name="T12" fmla="*/ 234 w 158"/>
                <a:gd name="T13" fmla="*/ 6 h 152"/>
                <a:gd name="T14" fmla="*/ 284 w 158"/>
                <a:gd name="T15" fmla="*/ 24 h 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8" h="152">
                  <a:moveTo>
                    <a:pt x="153" y="13"/>
                  </a:moveTo>
                  <a:cubicBezTo>
                    <a:pt x="158" y="20"/>
                    <a:pt x="158" y="34"/>
                    <a:pt x="155" y="44"/>
                  </a:cubicBezTo>
                  <a:cubicBezTo>
                    <a:pt x="148" y="72"/>
                    <a:pt x="130" y="114"/>
                    <a:pt x="101" y="145"/>
                  </a:cubicBezTo>
                  <a:cubicBezTo>
                    <a:pt x="94" y="152"/>
                    <a:pt x="77" y="150"/>
                    <a:pt x="66" y="145"/>
                  </a:cubicBezTo>
                  <a:cubicBezTo>
                    <a:pt x="36" y="130"/>
                    <a:pt x="11" y="95"/>
                    <a:pt x="4" y="69"/>
                  </a:cubicBezTo>
                  <a:cubicBezTo>
                    <a:pt x="0" y="50"/>
                    <a:pt x="1" y="28"/>
                    <a:pt x="13" y="22"/>
                  </a:cubicBezTo>
                  <a:cubicBezTo>
                    <a:pt x="54" y="5"/>
                    <a:pt x="106" y="0"/>
                    <a:pt x="126" y="3"/>
                  </a:cubicBezTo>
                  <a:cubicBezTo>
                    <a:pt x="143" y="6"/>
                    <a:pt x="148" y="6"/>
                    <a:pt x="153" y="13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" name="Freeform 241"/>
            <p:cNvSpPr>
              <a:spLocks/>
            </p:cNvSpPr>
            <p:nvPr userDrawn="1"/>
          </p:nvSpPr>
          <p:spPr bwMode="auto">
            <a:xfrm>
              <a:off x="2343" y="1740"/>
              <a:ext cx="306" cy="290"/>
            </a:xfrm>
            <a:custGeom>
              <a:avLst/>
              <a:gdLst>
                <a:gd name="T0" fmla="*/ 2 w 164"/>
                <a:gd name="T1" fmla="*/ 143 h 156"/>
                <a:gd name="T2" fmla="*/ 34 w 164"/>
                <a:gd name="T3" fmla="*/ 95 h 156"/>
                <a:gd name="T4" fmla="*/ 226 w 164"/>
                <a:gd name="T5" fmla="*/ 4 h 156"/>
                <a:gd name="T6" fmla="*/ 278 w 164"/>
                <a:gd name="T7" fmla="*/ 45 h 156"/>
                <a:gd name="T8" fmla="*/ 285 w 164"/>
                <a:gd name="T9" fmla="*/ 225 h 156"/>
                <a:gd name="T10" fmla="*/ 220 w 164"/>
                <a:gd name="T11" fmla="*/ 284 h 156"/>
                <a:gd name="T12" fmla="*/ 32 w 164"/>
                <a:gd name="T13" fmla="*/ 188 h 156"/>
                <a:gd name="T14" fmla="*/ 2 w 164"/>
                <a:gd name="T15" fmla="*/ 143 h 1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4" h="156">
                  <a:moveTo>
                    <a:pt x="1" y="77"/>
                  </a:moveTo>
                  <a:cubicBezTo>
                    <a:pt x="1" y="68"/>
                    <a:pt x="9" y="57"/>
                    <a:pt x="18" y="51"/>
                  </a:cubicBezTo>
                  <a:cubicBezTo>
                    <a:pt x="40" y="33"/>
                    <a:pt x="79" y="10"/>
                    <a:pt x="121" y="2"/>
                  </a:cubicBezTo>
                  <a:cubicBezTo>
                    <a:pt x="131" y="0"/>
                    <a:pt x="143" y="13"/>
                    <a:pt x="149" y="24"/>
                  </a:cubicBezTo>
                  <a:cubicBezTo>
                    <a:pt x="164" y="53"/>
                    <a:pt x="163" y="97"/>
                    <a:pt x="153" y="121"/>
                  </a:cubicBezTo>
                  <a:cubicBezTo>
                    <a:pt x="146" y="139"/>
                    <a:pt x="131" y="156"/>
                    <a:pt x="118" y="153"/>
                  </a:cubicBezTo>
                  <a:cubicBezTo>
                    <a:pt x="74" y="142"/>
                    <a:pt x="31" y="115"/>
                    <a:pt x="17" y="101"/>
                  </a:cubicBezTo>
                  <a:cubicBezTo>
                    <a:pt x="4" y="89"/>
                    <a:pt x="0" y="85"/>
                    <a:pt x="1" y="77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" name="Freeform 242"/>
            <p:cNvSpPr>
              <a:spLocks/>
            </p:cNvSpPr>
            <p:nvPr userDrawn="1"/>
          </p:nvSpPr>
          <p:spPr bwMode="auto">
            <a:xfrm>
              <a:off x="2098" y="1344"/>
              <a:ext cx="286" cy="306"/>
            </a:xfrm>
            <a:custGeom>
              <a:avLst/>
              <a:gdLst>
                <a:gd name="T0" fmla="*/ 74 w 154"/>
                <a:gd name="T1" fmla="*/ 302 h 165"/>
                <a:gd name="T2" fmla="*/ 37 w 154"/>
                <a:gd name="T3" fmla="*/ 258 h 165"/>
                <a:gd name="T4" fmla="*/ 9 w 154"/>
                <a:gd name="T5" fmla="*/ 48 h 165"/>
                <a:gd name="T6" fmla="*/ 61 w 154"/>
                <a:gd name="T7" fmla="*/ 11 h 165"/>
                <a:gd name="T8" fmla="*/ 238 w 154"/>
                <a:gd name="T9" fmla="*/ 57 h 165"/>
                <a:gd name="T10" fmla="*/ 275 w 154"/>
                <a:gd name="T11" fmla="*/ 135 h 165"/>
                <a:gd name="T12" fmla="*/ 126 w 154"/>
                <a:gd name="T13" fmla="*/ 287 h 165"/>
                <a:gd name="T14" fmla="*/ 74 w 154"/>
                <a:gd name="T15" fmla="*/ 302 h 1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4" h="165">
                  <a:moveTo>
                    <a:pt x="40" y="163"/>
                  </a:moveTo>
                  <a:cubicBezTo>
                    <a:pt x="32" y="160"/>
                    <a:pt x="24" y="149"/>
                    <a:pt x="20" y="139"/>
                  </a:cubicBezTo>
                  <a:cubicBezTo>
                    <a:pt x="10" y="112"/>
                    <a:pt x="0" y="68"/>
                    <a:pt x="5" y="26"/>
                  </a:cubicBezTo>
                  <a:cubicBezTo>
                    <a:pt x="6" y="16"/>
                    <a:pt x="22" y="8"/>
                    <a:pt x="33" y="6"/>
                  </a:cubicBezTo>
                  <a:cubicBezTo>
                    <a:pt x="66" y="0"/>
                    <a:pt x="107" y="13"/>
                    <a:pt x="128" y="31"/>
                  </a:cubicBezTo>
                  <a:cubicBezTo>
                    <a:pt x="142" y="43"/>
                    <a:pt x="154" y="62"/>
                    <a:pt x="148" y="73"/>
                  </a:cubicBezTo>
                  <a:cubicBezTo>
                    <a:pt x="125" y="112"/>
                    <a:pt x="85" y="146"/>
                    <a:pt x="68" y="155"/>
                  </a:cubicBezTo>
                  <a:cubicBezTo>
                    <a:pt x="52" y="163"/>
                    <a:pt x="48" y="165"/>
                    <a:pt x="40" y="163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" name="Freeform 243"/>
            <p:cNvSpPr>
              <a:spLocks/>
            </p:cNvSpPr>
            <p:nvPr userDrawn="1"/>
          </p:nvSpPr>
          <p:spPr bwMode="auto">
            <a:xfrm>
              <a:off x="1804" y="1349"/>
              <a:ext cx="285" cy="301"/>
            </a:xfrm>
            <a:custGeom>
              <a:avLst/>
              <a:gdLst>
                <a:gd name="T0" fmla="*/ 214 w 153"/>
                <a:gd name="T1" fmla="*/ 297 h 162"/>
                <a:gd name="T2" fmla="*/ 156 w 153"/>
                <a:gd name="T3" fmla="*/ 284 h 162"/>
                <a:gd name="T4" fmla="*/ 9 w 153"/>
                <a:gd name="T5" fmla="*/ 132 h 162"/>
                <a:gd name="T6" fmla="*/ 30 w 153"/>
                <a:gd name="T7" fmla="*/ 69 h 162"/>
                <a:gd name="T8" fmla="*/ 197 w 153"/>
                <a:gd name="T9" fmla="*/ 2 h 162"/>
                <a:gd name="T10" fmla="*/ 276 w 153"/>
                <a:gd name="T11" fmla="*/ 43 h 162"/>
                <a:gd name="T12" fmla="*/ 248 w 153"/>
                <a:gd name="T13" fmla="*/ 255 h 162"/>
                <a:gd name="T14" fmla="*/ 214 w 153"/>
                <a:gd name="T15" fmla="*/ 297 h 1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3" h="162">
                  <a:moveTo>
                    <a:pt x="115" y="160"/>
                  </a:moveTo>
                  <a:cubicBezTo>
                    <a:pt x="107" y="162"/>
                    <a:pt x="94" y="158"/>
                    <a:pt x="84" y="153"/>
                  </a:cubicBezTo>
                  <a:cubicBezTo>
                    <a:pt x="61" y="137"/>
                    <a:pt x="26" y="108"/>
                    <a:pt x="5" y="71"/>
                  </a:cubicBezTo>
                  <a:cubicBezTo>
                    <a:pt x="0" y="62"/>
                    <a:pt x="8" y="46"/>
                    <a:pt x="16" y="37"/>
                  </a:cubicBezTo>
                  <a:cubicBezTo>
                    <a:pt x="38" y="13"/>
                    <a:pt x="80" y="0"/>
                    <a:pt x="106" y="1"/>
                  </a:cubicBezTo>
                  <a:cubicBezTo>
                    <a:pt x="126" y="2"/>
                    <a:pt x="146" y="10"/>
                    <a:pt x="148" y="23"/>
                  </a:cubicBezTo>
                  <a:cubicBezTo>
                    <a:pt x="153" y="68"/>
                    <a:pt x="141" y="119"/>
                    <a:pt x="133" y="137"/>
                  </a:cubicBezTo>
                  <a:cubicBezTo>
                    <a:pt x="125" y="153"/>
                    <a:pt x="123" y="157"/>
                    <a:pt x="115" y="160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" name="Freeform 244"/>
            <p:cNvSpPr>
              <a:spLocks/>
            </p:cNvSpPr>
            <p:nvPr userDrawn="1"/>
          </p:nvSpPr>
          <p:spPr bwMode="auto">
            <a:xfrm>
              <a:off x="2287" y="1475"/>
              <a:ext cx="297" cy="283"/>
            </a:xfrm>
            <a:custGeom>
              <a:avLst/>
              <a:gdLst>
                <a:gd name="T0" fmla="*/ 9 w 159"/>
                <a:gd name="T1" fmla="*/ 257 h 152"/>
                <a:gd name="T2" fmla="*/ 7 w 159"/>
                <a:gd name="T3" fmla="*/ 201 h 152"/>
                <a:gd name="T4" fmla="*/ 108 w 159"/>
                <a:gd name="T5" fmla="*/ 15 h 152"/>
                <a:gd name="T6" fmla="*/ 174 w 159"/>
                <a:gd name="T7" fmla="*/ 15 h 152"/>
                <a:gd name="T8" fmla="*/ 288 w 159"/>
                <a:gd name="T9" fmla="*/ 156 h 152"/>
                <a:gd name="T10" fmla="*/ 271 w 159"/>
                <a:gd name="T11" fmla="*/ 242 h 152"/>
                <a:gd name="T12" fmla="*/ 62 w 159"/>
                <a:gd name="T13" fmla="*/ 277 h 152"/>
                <a:gd name="T14" fmla="*/ 9 w 159"/>
                <a:gd name="T15" fmla="*/ 257 h 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9" h="152">
                  <a:moveTo>
                    <a:pt x="5" y="138"/>
                  </a:moveTo>
                  <a:cubicBezTo>
                    <a:pt x="0" y="132"/>
                    <a:pt x="0" y="118"/>
                    <a:pt x="4" y="108"/>
                  </a:cubicBezTo>
                  <a:cubicBezTo>
                    <a:pt x="12" y="80"/>
                    <a:pt x="29" y="39"/>
                    <a:pt x="58" y="8"/>
                  </a:cubicBezTo>
                  <a:cubicBezTo>
                    <a:pt x="65" y="0"/>
                    <a:pt x="83" y="3"/>
                    <a:pt x="93" y="8"/>
                  </a:cubicBezTo>
                  <a:cubicBezTo>
                    <a:pt x="124" y="23"/>
                    <a:pt x="148" y="58"/>
                    <a:pt x="154" y="84"/>
                  </a:cubicBezTo>
                  <a:cubicBezTo>
                    <a:pt x="159" y="103"/>
                    <a:pt x="158" y="125"/>
                    <a:pt x="145" y="130"/>
                  </a:cubicBezTo>
                  <a:cubicBezTo>
                    <a:pt x="104" y="148"/>
                    <a:pt x="52" y="152"/>
                    <a:pt x="33" y="149"/>
                  </a:cubicBezTo>
                  <a:cubicBezTo>
                    <a:pt x="15" y="146"/>
                    <a:pt x="10" y="145"/>
                    <a:pt x="5" y="138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" name="Freeform 245"/>
            <p:cNvSpPr>
              <a:spLocks/>
            </p:cNvSpPr>
            <p:nvPr userDrawn="1"/>
          </p:nvSpPr>
          <p:spPr bwMode="auto">
            <a:xfrm>
              <a:off x="2287" y="2006"/>
              <a:ext cx="295" cy="285"/>
            </a:xfrm>
            <a:custGeom>
              <a:avLst/>
              <a:gdLst>
                <a:gd name="T0" fmla="*/ 9 w 158"/>
                <a:gd name="T1" fmla="*/ 22 h 153"/>
                <a:gd name="T2" fmla="*/ 63 w 158"/>
                <a:gd name="T3" fmla="*/ 2 h 153"/>
                <a:gd name="T4" fmla="*/ 273 w 158"/>
                <a:gd name="T5" fmla="*/ 41 h 153"/>
                <a:gd name="T6" fmla="*/ 293 w 158"/>
                <a:gd name="T7" fmla="*/ 102 h 153"/>
                <a:gd name="T8" fmla="*/ 192 w 158"/>
                <a:gd name="T9" fmla="*/ 255 h 153"/>
                <a:gd name="T10" fmla="*/ 106 w 158"/>
                <a:gd name="T11" fmla="*/ 266 h 153"/>
                <a:gd name="T12" fmla="*/ 7 w 158"/>
                <a:gd name="T13" fmla="*/ 76 h 153"/>
                <a:gd name="T14" fmla="*/ 9 w 158"/>
                <a:gd name="T15" fmla="*/ 22 h 1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8" h="153">
                  <a:moveTo>
                    <a:pt x="5" y="12"/>
                  </a:moveTo>
                  <a:cubicBezTo>
                    <a:pt x="10" y="5"/>
                    <a:pt x="23" y="1"/>
                    <a:pt x="34" y="1"/>
                  </a:cubicBezTo>
                  <a:cubicBezTo>
                    <a:pt x="62" y="0"/>
                    <a:pt x="108" y="4"/>
                    <a:pt x="146" y="22"/>
                  </a:cubicBezTo>
                  <a:cubicBezTo>
                    <a:pt x="156" y="26"/>
                    <a:pt x="158" y="44"/>
                    <a:pt x="157" y="55"/>
                  </a:cubicBezTo>
                  <a:cubicBezTo>
                    <a:pt x="152" y="89"/>
                    <a:pt x="126" y="123"/>
                    <a:pt x="103" y="137"/>
                  </a:cubicBezTo>
                  <a:cubicBezTo>
                    <a:pt x="87" y="147"/>
                    <a:pt x="65" y="153"/>
                    <a:pt x="57" y="143"/>
                  </a:cubicBezTo>
                  <a:cubicBezTo>
                    <a:pt x="27" y="109"/>
                    <a:pt x="7" y="61"/>
                    <a:pt x="4" y="41"/>
                  </a:cubicBezTo>
                  <a:cubicBezTo>
                    <a:pt x="1" y="24"/>
                    <a:pt x="0" y="19"/>
                    <a:pt x="5" y="12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" name="Freeform 246"/>
            <p:cNvSpPr>
              <a:spLocks/>
            </p:cNvSpPr>
            <p:nvPr userDrawn="1"/>
          </p:nvSpPr>
          <p:spPr bwMode="auto">
            <a:xfrm>
              <a:off x="1602" y="1474"/>
              <a:ext cx="295" cy="283"/>
            </a:xfrm>
            <a:custGeom>
              <a:avLst/>
              <a:gdLst>
                <a:gd name="T0" fmla="*/ 286 w 159"/>
                <a:gd name="T1" fmla="*/ 259 h 152"/>
                <a:gd name="T2" fmla="*/ 232 w 159"/>
                <a:gd name="T3" fmla="*/ 281 h 152"/>
                <a:gd name="T4" fmla="*/ 24 w 159"/>
                <a:gd name="T5" fmla="*/ 246 h 152"/>
                <a:gd name="T6" fmla="*/ 4 w 159"/>
                <a:gd name="T7" fmla="*/ 182 h 152"/>
                <a:gd name="T8" fmla="*/ 100 w 159"/>
                <a:gd name="T9" fmla="*/ 30 h 152"/>
                <a:gd name="T10" fmla="*/ 187 w 159"/>
                <a:gd name="T11" fmla="*/ 19 h 152"/>
                <a:gd name="T12" fmla="*/ 288 w 159"/>
                <a:gd name="T13" fmla="*/ 205 h 152"/>
                <a:gd name="T14" fmla="*/ 286 w 159"/>
                <a:gd name="T15" fmla="*/ 259 h 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9" h="152">
                  <a:moveTo>
                    <a:pt x="154" y="139"/>
                  </a:moveTo>
                  <a:cubicBezTo>
                    <a:pt x="148" y="146"/>
                    <a:pt x="136" y="151"/>
                    <a:pt x="125" y="151"/>
                  </a:cubicBezTo>
                  <a:cubicBezTo>
                    <a:pt x="97" y="152"/>
                    <a:pt x="51" y="149"/>
                    <a:pt x="13" y="132"/>
                  </a:cubicBezTo>
                  <a:cubicBezTo>
                    <a:pt x="3" y="127"/>
                    <a:pt x="0" y="109"/>
                    <a:pt x="2" y="98"/>
                  </a:cubicBezTo>
                  <a:cubicBezTo>
                    <a:pt x="6" y="65"/>
                    <a:pt x="31" y="30"/>
                    <a:pt x="54" y="16"/>
                  </a:cubicBezTo>
                  <a:cubicBezTo>
                    <a:pt x="70" y="5"/>
                    <a:pt x="92" y="0"/>
                    <a:pt x="101" y="10"/>
                  </a:cubicBezTo>
                  <a:cubicBezTo>
                    <a:pt x="131" y="43"/>
                    <a:pt x="151" y="90"/>
                    <a:pt x="155" y="110"/>
                  </a:cubicBezTo>
                  <a:cubicBezTo>
                    <a:pt x="158" y="127"/>
                    <a:pt x="159" y="133"/>
                    <a:pt x="154" y="139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" name="Freeform 247"/>
            <p:cNvSpPr>
              <a:spLocks/>
            </p:cNvSpPr>
            <p:nvPr userDrawn="1"/>
          </p:nvSpPr>
          <p:spPr bwMode="auto">
            <a:xfrm>
              <a:off x="1858" y="1647"/>
              <a:ext cx="473" cy="470"/>
            </a:xfrm>
            <a:custGeom>
              <a:avLst/>
              <a:gdLst>
                <a:gd name="T0" fmla="*/ 237 w 254"/>
                <a:gd name="T1" fmla="*/ 470 h 253"/>
                <a:gd name="T2" fmla="*/ 473 w 254"/>
                <a:gd name="T3" fmla="*/ 236 h 253"/>
                <a:gd name="T4" fmla="*/ 237 w 254"/>
                <a:gd name="T5" fmla="*/ 0 h 253"/>
                <a:gd name="T6" fmla="*/ 0 w 254"/>
                <a:gd name="T7" fmla="*/ 236 h 253"/>
                <a:gd name="T8" fmla="*/ 237 w 254"/>
                <a:gd name="T9" fmla="*/ 470 h 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4" h="253">
                  <a:moveTo>
                    <a:pt x="127" y="253"/>
                  </a:moveTo>
                  <a:cubicBezTo>
                    <a:pt x="197" y="253"/>
                    <a:pt x="254" y="196"/>
                    <a:pt x="254" y="127"/>
                  </a:cubicBezTo>
                  <a:cubicBezTo>
                    <a:pt x="254" y="56"/>
                    <a:pt x="197" y="0"/>
                    <a:pt x="127" y="0"/>
                  </a:cubicBezTo>
                  <a:cubicBezTo>
                    <a:pt x="57" y="0"/>
                    <a:pt x="0" y="56"/>
                    <a:pt x="0" y="127"/>
                  </a:cubicBezTo>
                  <a:cubicBezTo>
                    <a:pt x="0" y="196"/>
                    <a:pt x="57" y="253"/>
                    <a:pt x="127" y="253"/>
                  </a:cubicBezTo>
                  <a:close/>
                </a:path>
              </a:pathLst>
            </a:custGeom>
            <a:solidFill>
              <a:srgbClr val="DDDDD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027" name="Picture 249" descr="IDT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62625"/>
            <a:ext cx="91440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7513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</p:txBody>
      </p:sp>
      <p:grpSp>
        <p:nvGrpSpPr>
          <p:cNvPr id="1030" name="Group 8"/>
          <p:cNvGrpSpPr>
            <a:grpSpLocks/>
          </p:cNvGrpSpPr>
          <p:nvPr/>
        </p:nvGrpSpPr>
        <p:grpSpPr bwMode="auto">
          <a:xfrm>
            <a:off x="6675438" y="6189663"/>
            <a:ext cx="2100262" cy="338137"/>
            <a:chOff x="4223" y="3880"/>
            <a:chExt cx="1323" cy="213"/>
          </a:xfrm>
        </p:grpSpPr>
        <p:grpSp>
          <p:nvGrpSpPr>
            <p:cNvPr id="1031" name="Group 9"/>
            <p:cNvGrpSpPr>
              <a:grpSpLocks/>
            </p:cNvGrpSpPr>
            <p:nvPr/>
          </p:nvGrpSpPr>
          <p:grpSpPr bwMode="auto">
            <a:xfrm>
              <a:off x="4223" y="3880"/>
              <a:ext cx="145" cy="213"/>
              <a:chOff x="3018" y="829"/>
              <a:chExt cx="426" cy="623"/>
            </a:xfrm>
          </p:grpSpPr>
          <p:sp>
            <p:nvSpPr>
              <p:cNvPr id="1040" name="Freeform 10"/>
              <p:cNvSpPr>
                <a:spLocks/>
              </p:cNvSpPr>
              <p:nvPr/>
            </p:nvSpPr>
            <p:spPr bwMode="auto">
              <a:xfrm>
                <a:off x="3018" y="829"/>
                <a:ext cx="182" cy="617"/>
              </a:xfrm>
              <a:custGeom>
                <a:avLst/>
                <a:gdLst>
                  <a:gd name="T0" fmla="*/ 157 w 138"/>
                  <a:gd name="T1" fmla="*/ 367 h 476"/>
                  <a:gd name="T2" fmla="*/ 148 w 138"/>
                  <a:gd name="T3" fmla="*/ 421 h 476"/>
                  <a:gd name="T4" fmla="*/ 133 w 138"/>
                  <a:gd name="T5" fmla="*/ 443 h 476"/>
                  <a:gd name="T6" fmla="*/ 113 w 138"/>
                  <a:gd name="T7" fmla="*/ 461 h 476"/>
                  <a:gd name="T8" fmla="*/ 104 w 138"/>
                  <a:gd name="T9" fmla="*/ 478 h 476"/>
                  <a:gd name="T10" fmla="*/ 144 w 138"/>
                  <a:gd name="T11" fmla="*/ 445 h 476"/>
                  <a:gd name="T12" fmla="*/ 169 w 138"/>
                  <a:gd name="T13" fmla="*/ 385 h 476"/>
                  <a:gd name="T14" fmla="*/ 179 w 138"/>
                  <a:gd name="T15" fmla="*/ 413 h 476"/>
                  <a:gd name="T16" fmla="*/ 157 w 138"/>
                  <a:gd name="T17" fmla="*/ 509 h 476"/>
                  <a:gd name="T18" fmla="*/ 146 w 138"/>
                  <a:gd name="T19" fmla="*/ 529 h 476"/>
                  <a:gd name="T20" fmla="*/ 120 w 138"/>
                  <a:gd name="T21" fmla="*/ 565 h 476"/>
                  <a:gd name="T22" fmla="*/ 83 w 138"/>
                  <a:gd name="T23" fmla="*/ 617 h 476"/>
                  <a:gd name="T24" fmla="*/ 79 w 138"/>
                  <a:gd name="T25" fmla="*/ 569 h 476"/>
                  <a:gd name="T26" fmla="*/ 74 w 138"/>
                  <a:gd name="T27" fmla="*/ 543 h 476"/>
                  <a:gd name="T28" fmla="*/ 69 w 138"/>
                  <a:gd name="T29" fmla="*/ 531 h 476"/>
                  <a:gd name="T30" fmla="*/ 7 w 138"/>
                  <a:gd name="T31" fmla="*/ 420 h 476"/>
                  <a:gd name="T32" fmla="*/ 0 w 138"/>
                  <a:gd name="T33" fmla="*/ 1 h 476"/>
                  <a:gd name="T34" fmla="*/ 15 w 138"/>
                  <a:gd name="T35" fmla="*/ 358 h 476"/>
                  <a:gd name="T36" fmla="*/ 37 w 138"/>
                  <a:gd name="T37" fmla="*/ 402 h 476"/>
                  <a:gd name="T38" fmla="*/ 53 w 138"/>
                  <a:gd name="T39" fmla="*/ 417 h 476"/>
                  <a:gd name="T40" fmla="*/ 74 w 138"/>
                  <a:gd name="T41" fmla="*/ 445 h 476"/>
                  <a:gd name="T42" fmla="*/ 63 w 138"/>
                  <a:gd name="T43" fmla="*/ 408 h 476"/>
                  <a:gd name="T44" fmla="*/ 25 w 138"/>
                  <a:gd name="T45" fmla="*/ 337 h 476"/>
                  <a:gd name="T46" fmla="*/ 41 w 138"/>
                  <a:gd name="T47" fmla="*/ 250 h 476"/>
                  <a:gd name="T48" fmla="*/ 51 w 138"/>
                  <a:gd name="T49" fmla="*/ 281 h 476"/>
                  <a:gd name="T50" fmla="*/ 75 w 138"/>
                  <a:gd name="T51" fmla="*/ 337 h 476"/>
                  <a:gd name="T52" fmla="*/ 83 w 138"/>
                  <a:gd name="T53" fmla="*/ 346 h 476"/>
                  <a:gd name="T54" fmla="*/ 78 w 138"/>
                  <a:gd name="T55" fmla="*/ 318 h 476"/>
                  <a:gd name="T56" fmla="*/ 69 w 138"/>
                  <a:gd name="T57" fmla="*/ 296 h 476"/>
                  <a:gd name="T58" fmla="*/ 57 w 138"/>
                  <a:gd name="T59" fmla="*/ 263 h 476"/>
                  <a:gd name="T60" fmla="*/ 50 w 138"/>
                  <a:gd name="T61" fmla="*/ 223 h 476"/>
                  <a:gd name="T62" fmla="*/ 61 w 138"/>
                  <a:gd name="T63" fmla="*/ 65 h 476"/>
                  <a:gd name="T64" fmla="*/ 61 w 138"/>
                  <a:gd name="T65" fmla="*/ 161 h 476"/>
                  <a:gd name="T66" fmla="*/ 73 w 138"/>
                  <a:gd name="T67" fmla="*/ 188 h 476"/>
                  <a:gd name="T68" fmla="*/ 82 w 138"/>
                  <a:gd name="T69" fmla="*/ 213 h 476"/>
                  <a:gd name="T70" fmla="*/ 83 w 138"/>
                  <a:gd name="T71" fmla="*/ 206 h 476"/>
                  <a:gd name="T72" fmla="*/ 75 w 138"/>
                  <a:gd name="T73" fmla="*/ 162 h 476"/>
                  <a:gd name="T74" fmla="*/ 73 w 138"/>
                  <a:gd name="T75" fmla="*/ 132 h 476"/>
                  <a:gd name="T76" fmla="*/ 84 w 138"/>
                  <a:gd name="T77" fmla="*/ 99 h 476"/>
                  <a:gd name="T78" fmla="*/ 92 w 138"/>
                  <a:gd name="T79" fmla="*/ 111 h 476"/>
                  <a:gd name="T80" fmla="*/ 96 w 138"/>
                  <a:gd name="T81" fmla="*/ 95 h 476"/>
                  <a:gd name="T82" fmla="*/ 107 w 138"/>
                  <a:gd name="T83" fmla="*/ 204 h 476"/>
                  <a:gd name="T84" fmla="*/ 102 w 138"/>
                  <a:gd name="T85" fmla="*/ 241 h 476"/>
                  <a:gd name="T86" fmla="*/ 98 w 138"/>
                  <a:gd name="T87" fmla="*/ 268 h 476"/>
                  <a:gd name="T88" fmla="*/ 102 w 138"/>
                  <a:gd name="T89" fmla="*/ 264 h 476"/>
                  <a:gd name="T90" fmla="*/ 113 w 138"/>
                  <a:gd name="T91" fmla="*/ 235 h 476"/>
                  <a:gd name="T92" fmla="*/ 120 w 138"/>
                  <a:gd name="T93" fmla="*/ 210 h 476"/>
                  <a:gd name="T94" fmla="*/ 132 w 138"/>
                  <a:gd name="T95" fmla="*/ 284 h 476"/>
                  <a:gd name="T96" fmla="*/ 115 w 138"/>
                  <a:gd name="T97" fmla="*/ 341 h 476"/>
                  <a:gd name="T98" fmla="*/ 104 w 138"/>
                  <a:gd name="T99" fmla="*/ 364 h 476"/>
                  <a:gd name="T100" fmla="*/ 102 w 138"/>
                  <a:gd name="T101" fmla="*/ 386 h 476"/>
                  <a:gd name="T102" fmla="*/ 123 w 138"/>
                  <a:gd name="T103" fmla="*/ 349 h 476"/>
                  <a:gd name="T104" fmla="*/ 128 w 138"/>
                  <a:gd name="T105" fmla="*/ 336 h 476"/>
                  <a:gd name="T106" fmla="*/ 133 w 138"/>
                  <a:gd name="T107" fmla="*/ 321 h 47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38" h="476">
                    <a:moveTo>
                      <a:pt x="109" y="217"/>
                    </a:moveTo>
                    <a:lnTo>
                      <a:pt x="109" y="1"/>
                    </a:lnTo>
                    <a:lnTo>
                      <a:pt x="119" y="1"/>
                    </a:lnTo>
                    <a:lnTo>
                      <a:pt x="119" y="217"/>
                    </a:lnTo>
                    <a:lnTo>
                      <a:pt x="119" y="283"/>
                    </a:lnTo>
                    <a:lnTo>
                      <a:pt x="117" y="310"/>
                    </a:lnTo>
                    <a:lnTo>
                      <a:pt x="117" y="312"/>
                    </a:lnTo>
                    <a:lnTo>
                      <a:pt x="115" y="315"/>
                    </a:lnTo>
                    <a:lnTo>
                      <a:pt x="114" y="319"/>
                    </a:lnTo>
                    <a:lnTo>
                      <a:pt x="112" y="325"/>
                    </a:lnTo>
                    <a:lnTo>
                      <a:pt x="109" y="329"/>
                    </a:lnTo>
                    <a:lnTo>
                      <a:pt x="107" y="335"/>
                    </a:lnTo>
                    <a:lnTo>
                      <a:pt x="104" y="339"/>
                    </a:lnTo>
                    <a:lnTo>
                      <a:pt x="102" y="339"/>
                    </a:lnTo>
                    <a:lnTo>
                      <a:pt x="102" y="341"/>
                    </a:lnTo>
                    <a:lnTo>
                      <a:pt x="101" y="342"/>
                    </a:lnTo>
                    <a:lnTo>
                      <a:pt x="98" y="343"/>
                    </a:lnTo>
                    <a:lnTo>
                      <a:pt x="97" y="346"/>
                    </a:lnTo>
                    <a:lnTo>
                      <a:pt x="94" y="349"/>
                    </a:lnTo>
                    <a:lnTo>
                      <a:pt x="91" y="352"/>
                    </a:lnTo>
                    <a:lnTo>
                      <a:pt x="88" y="355"/>
                    </a:lnTo>
                    <a:lnTo>
                      <a:pt x="86" y="356"/>
                    </a:lnTo>
                    <a:lnTo>
                      <a:pt x="83" y="359"/>
                    </a:lnTo>
                    <a:lnTo>
                      <a:pt x="81" y="362"/>
                    </a:lnTo>
                    <a:lnTo>
                      <a:pt x="80" y="365"/>
                    </a:lnTo>
                    <a:lnTo>
                      <a:pt x="79" y="366"/>
                    </a:lnTo>
                    <a:lnTo>
                      <a:pt x="79" y="367"/>
                    </a:lnTo>
                    <a:lnTo>
                      <a:pt x="79" y="369"/>
                    </a:lnTo>
                    <a:lnTo>
                      <a:pt x="77" y="369"/>
                    </a:lnTo>
                    <a:lnTo>
                      <a:pt x="76" y="384"/>
                    </a:lnTo>
                    <a:lnTo>
                      <a:pt x="93" y="363"/>
                    </a:lnTo>
                    <a:lnTo>
                      <a:pt x="98" y="356"/>
                    </a:lnTo>
                    <a:lnTo>
                      <a:pt x="104" y="350"/>
                    </a:lnTo>
                    <a:lnTo>
                      <a:pt x="109" y="343"/>
                    </a:lnTo>
                    <a:lnTo>
                      <a:pt x="115" y="336"/>
                    </a:lnTo>
                    <a:lnTo>
                      <a:pt x="119" y="329"/>
                    </a:lnTo>
                    <a:lnTo>
                      <a:pt x="124" y="322"/>
                    </a:lnTo>
                    <a:lnTo>
                      <a:pt x="126" y="314"/>
                    </a:lnTo>
                    <a:lnTo>
                      <a:pt x="128" y="304"/>
                    </a:lnTo>
                    <a:lnTo>
                      <a:pt x="128" y="297"/>
                    </a:lnTo>
                    <a:lnTo>
                      <a:pt x="128" y="1"/>
                    </a:lnTo>
                    <a:lnTo>
                      <a:pt x="138" y="1"/>
                    </a:lnTo>
                    <a:lnTo>
                      <a:pt x="138" y="310"/>
                    </a:lnTo>
                    <a:lnTo>
                      <a:pt x="138" y="312"/>
                    </a:lnTo>
                    <a:lnTo>
                      <a:pt x="138" y="315"/>
                    </a:lnTo>
                    <a:lnTo>
                      <a:pt x="136" y="319"/>
                    </a:lnTo>
                    <a:lnTo>
                      <a:pt x="136" y="328"/>
                    </a:lnTo>
                    <a:lnTo>
                      <a:pt x="135" y="339"/>
                    </a:lnTo>
                    <a:lnTo>
                      <a:pt x="132" y="350"/>
                    </a:lnTo>
                    <a:lnTo>
                      <a:pt x="129" y="365"/>
                    </a:lnTo>
                    <a:lnTo>
                      <a:pt x="125" y="379"/>
                    </a:lnTo>
                    <a:lnTo>
                      <a:pt x="119" y="393"/>
                    </a:lnTo>
                    <a:lnTo>
                      <a:pt x="119" y="394"/>
                    </a:lnTo>
                    <a:lnTo>
                      <a:pt x="118" y="396"/>
                    </a:lnTo>
                    <a:lnTo>
                      <a:pt x="117" y="398"/>
                    </a:lnTo>
                    <a:lnTo>
                      <a:pt x="115" y="401"/>
                    </a:lnTo>
                    <a:lnTo>
                      <a:pt x="114" y="404"/>
                    </a:lnTo>
                    <a:lnTo>
                      <a:pt x="111" y="408"/>
                    </a:lnTo>
                    <a:lnTo>
                      <a:pt x="108" y="412"/>
                    </a:lnTo>
                    <a:lnTo>
                      <a:pt x="107" y="417"/>
                    </a:lnTo>
                    <a:lnTo>
                      <a:pt x="102" y="422"/>
                    </a:lnTo>
                    <a:lnTo>
                      <a:pt x="100" y="427"/>
                    </a:lnTo>
                    <a:lnTo>
                      <a:pt x="95" y="432"/>
                    </a:lnTo>
                    <a:lnTo>
                      <a:pt x="91" y="436"/>
                    </a:lnTo>
                    <a:lnTo>
                      <a:pt x="88" y="441"/>
                    </a:lnTo>
                    <a:lnTo>
                      <a:pt x="84" y="446"/>
                    </a:lnTo>
                    <a:lnTo>
                      <a:pt x="80" y="453"/>
                    </a:lnTo>
                    <a:lnTo>
                      <a:pt x="76" y="460"/>
                    </a:lnTo>
                    <a:lnTo>
                      <a:pt x="76" y="476"/>
                    </a:lnTo>
                    <a:lnTo>
                      <a:pt x="63" y="476"/>
                    </a:lnTo>
                    <a:lnTo>
                      <a:pt x="62" y="445"/>
                    </a:lnTo>
                    <a:lnTo>
                      <a:pt x="60" y="443"/>
                    </a:lnTo>
                    <a:lnTo>
                      <a:pt x="60" y="442"/>
                    </a:lnTo>
                    <a:lnTo>
                      <a:pt x="60" y="439"/>
                    </a:lnTo>
                    <a:lnTo>
                      <a:pt x="59" y="436"/>
                    </a:lnTo>
                    <a:lnTo>
                      <a:pt x="59" y="434"/>
                    </a:lnTo>
                    <a:lnTo>
                      <a:pt x="59" y="429"/>
                    </a:lnTo>
                    <a:lnTo>
                      <a:pt x="57" y="427"/>
                    </a:lnTo>
                    <a:lnTo>
                      <a:pt x="57" y="422"/>
                    </a:lnTo>
                    <a:lnTo>
                      <a:pt x="56" y="419"/>
                    </a:lnTo>
                    <a:lnTo>
                      <a:pt x="55" y="417"/>
                    </a:lnTo>
                    <a:lnTo>
                      <a:pt x="55" y="414"/>
                    </a:lnTo>
                    <a:lnTo>
                      <a:pt x="53" y="412"/>
                    </a:lnTo>
                    <a:lnTo>
                      <a:pt x="52" y="411"/>
                    </a:lnTo>
                    <a:lnTo>
                      <a:pt x="52" y="410"/>
                    </a:lnTo>
                    <a:lnTo>
                      <a:pt x="42" y="397"/>
                    </a:lnTo>
                    <a:lnTo>
                      <a:pt x="33" y="386"/>
                    </a:lnTo>
                    <a:lnTo>
                      <a:pt x="25" y="373"/>
                    </a:lnTo>
                    <a:lnTo>
                      <a:pt x="19" y="362"/>
                    </a:lnTo>
                    <a:lnTo>
                      <a:pt x="11" y="342"/>
                    </a:lnTo>
                    <a:lnTo>
                      <a:pt x="5" y="324"/>
                    </a:lnTo>
                    <a:lnTo>
                      <a:pt x="2" y="308"/>
                    </a:lnTo>
                    <a:lnTo>
                      <a:pt x="1" y="295"/>
                    </a:lnTo>
                    <a:lnTo>
                      <a:pt x="1" y="288"/>
                    </a:lnTo>
                    <a:lnTo>
                      <a:pt x="1" y="286"/>
                    </a:lnTo>
                    <a:lnTo>
                      <a:pt x="0" y="277"/>
                    </a:lnTo>
                    <a:lnTo>
                      <a:pt x="0" y="1"/>
                    </a:lnTo>
                    <a:lnTo>
                      <a:pt x="9" y="1"/>
                    </a:lnTo>
                    <a:lnTo>
                      <a:pt x="9" y="250"/>
                    </a:lnTo>
                    <a:lnTo>
                      <a:pt x="11" y="269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1" y="280"/>
                    </a:lnTo>
                    <a:lnTo>
                      <a:pt x="12" y="287"/>
                    </a:lnTo>
                    <a:lnTo>
                      <a:pt x="15" y="293"/>
                    </a:lnTo>
                    <a:lnTo>
                      <a:pt x="19" y="300"/>
                    </a:lnTo>
                    <a:lnTo>
                      <a:pt x="24" y="305"/>
                    </a:lnTo>
                    <a:lnTo>
                      <a:pt x="28" y="310"/>
                    </a:lnTo>
                    <a:lnTo>
                      <a:pt x="31" y="312"/>
                    </a:lnTo>
                    <a:lnTo>
                      <a:pt x="32" y="314"/>
                    </a:lnTo>
                    <a:lnTo>
                      <a:pt x="35" y="317"/>
                    </a:lnTo>
                    <a:lnTo>
                      <a:pt x="36" y="318"/>
                    </a:lnTo>
                    <a:lnTo>
                      <a:pt x="39" y="321"/>
                    </a:lnTo>
                    <a:lnTo>
                      <a:pt x="40" y="322"/>
                    </a:lnTo>
                    <a:lnTo>
                      <a:pt x="45" y="326"/>
                    </a:lnTo>
                    <a:lnTo>
                      <a:pt x="48" y="329"/>
                    </a:lnTo>
                    <a:lnTo>
                      <a:pt x="50" y="334"/>
                    </a:lnTo>
                    <a:lnTo>
                      <a:pt x="52" y="338"/>
                    </a:lnTo>
                    <a:lnTo>
                      <a:pt x="55" y="341"/>
                    </a:lnTo>
                    <a:lnTo>
                      <a:pt x="56" y="343"/>
                    </a:lnTo>
                    <a:lnTo>
                      <a:pt x="57" y="346"/>
                    </a:lnTo>
                    <a:lnTo>
                      <a:pt x="57" y="348"/>
                    </a:lnTo>
                    <a:lnTo>
                      <a:pt x="57" y="349"/>
                    </a:lnTo>
                    <a:lnTo>
                      <a:pt x="59" y="336"/>
                    </a:lnTo>
                    <a:lnTo>
                      <a:pt x="53" y="325"/>
                    </a:lnTo>
                    <a:lnTo>
                      <a:pt x="48" y="315"/>
                    </a:lnTo>
                    <a:lnTo>
                      <a:pt x="36" y="305"/>
                    </a:lnTo>
                    <a:lnTo>
                      <a:pt x="29" y="295"/>
                    </a:lnTo>
                    <a:lnTo>
                      <a:pt x="24" y="284"/>
                    </a:lnTo>
                    <a:lnTo>
                      <a:pt x="21" y="274"/>
                    </a:lnTo>
                    <a:lnTo>
                      <a:pt x="19" y="267"/>
                    </a:lnTo>
                    <a:lnTo>
                      <a:pt x="19" y="260"/>
                    </a:lnTo>
                    <a:lnTo>
                      <a:pt x="19" y="256"/>
                    </a:lnTo>
                    <a:lnTo>
                      <a:pt x="19" y="255"/>
                    </a:lnTo>
                    <a:lnTo>
                      <a:pt x="18" y="0"/>
                    </a:lnTo>
                    <a:lnTo>
                      <a:pt x="28" y="1"/>
                    </a:lnTo>
                    <a:lnTo>
                      <a:pt x="28" y="177"/>
                    </a:lnTo>
                    <a:lnTo>
                      <a:pt x="31" y="193"/>
                    </a:lnTo>
                    <a:lnTo>
                      <a:pt x="31" y="195"/>
                    </a:lnTo>
                    <a:lnTo>
                      <a:pt x="32" y="200"/>
                    </a:lnTo>
                    <a:lnTo>
                      <a:pt x="35" y="205"/>
                    </a:lnTo>
                    <a:lnTo>
                      <a:pt x="36" y="211"/>
                    </a:lnTo>
                    <a:lnTo>
                      <a:pt x="39" y="217"/>
                    </a:lnTo>
                    <a:lnTo>
                      <a:pt x="40" y="222"/>
                    </a:lnTo>
                    <a:lnTo>
                      <a:pt x="43" y="229"/>
                    </a:lnTo>
                    <a:lnTo>
                      <a:pt x="48" y="238"/>
                    </a:lnTo>
                    <a:lnTo>
                      <a:pt x="52" y="246"/>
                    </a:lnTo>
                    <a:lnTo>
                      <a:pt x="55" y="255"/>
                    </a:lnTo>
                    <a:lnTo>
                      <a:pt x="57" y="260"/>
                    </a:lnTo>
                    <a:lnTo>
                      <a:pt x="60" y="265"/>
                    </a:lnTo>
                    <a:lnTo>
                      <a:pt x="62" y="269"/>
                    </a:lnTo>
                    <a:lnTo>
                      <a:pt x="63" y="270"/>
                    </a:lnTo>
                    <a:lnTo>
                      <a:pt x="63" y="272"/>
                    </a:lnTo>
                    <a:lnTo>
                      <a:pt x="63" y="270"/>
                    </a:lnTo>
                    <a:lnTo>
                      <a:pt x="63" y="267"/>
                    </a:lnTo>
                    <a:lnTo>
                      <a:pt x="63" y="265"/>
                    </a:lnTo>
                    <a:lnTo>
                      <a:pt x="63" y="260"/>
                    </a:lnTo>
                    <a:lnTo>
                      <a:pt x="62" y="255"/>
                    </a:lnTo>
                    <a:lnTo>
                      <a:pt x="62" y="250"/>
                    </a:lnTo>
                    <a:lnTo>
                      <a:pt x="60" y="248"/>
                    </a:lnTo>
                    <a:lnTo>
                      <a:pt x="59" y="245"/>
                    </a:lnTo>
                    <a:lnTo>
                      <a:pt x="59" y="242"/>
                    </a:lnTo>
                    <a:lnTo>
                      <a:pt x="57" y="239"/>
                    </a:lnTo>
                    <a:lnTo>
                      <a:pt x="56" y="236"/>
                    </a:lnTo>
                    <a:lnTo>
                      <a:pt x="55" y="234"/>
                    </a:lnTo>
                    <a:lnTo>
                      <a:pt x="53" y="231"/>
                    </a:lnTo>
                    <a:lnTo>
                      <a:pt x="52" y="228"/>
                    </a:lnTo>
                    <a:lnTo>
                      <a:pt x="52" y="226"/>
                    </a:lnTo>
                    <a:lnTo>
                      <a:pt x="50" y="225"/>
                    </a:lnTo>
                    <a:lnTo>
                      <a:pt x="49" y="219"/>
                    </a:lnTo>
                    <a:lnTo>
                      <a:pt x="46" y="214"/>
                    </a:lnTo>
                    <a:lnTo>
                      <a:pt x="45" y="208"/>
                    </a:lnTo>
                    <a:lnTo>
                      <a:pt x="43" y="203"/>
                    </a:lnTo>
                    <a:lnTo>
                      <a:pt x="42" y="198"/>
                    </a:lnTo>
                    <a:lnTo>
                      <a:pt x="40" y="195"/>
                    </a:lnTo>
                    <a:lnTo>
                      <a:pt x="40" y="193"/>
                    </a:lnTo>
                    <a:lnTo>
                      <a:pt x="38" y="180"/>
                    </a:lnTo>
                    <a:lnTo>
                      <a:pt x="38" y="172"/>
                    </a:lnTo>
                    <a:lnTo>
                      <a:pt x="38" y="1"/>
                    </a:lnTo>
                    <a:lnTo>
                      <a:pt x="46" y="1"/>
                    </a:lnTo>
                    <a:lnTo>
                      <a:pt x="46" y="5"/>
                    </a:lnTo>
                    <a:lnTo>
                      <a:pt x="46" y="17"/>
                    </a:lnTo>
                    <a:lnTo>
                      <a:pt x="46" y="32"/>
                    </a:lnTo>
                    <a:lnTo>
                      <a:pt x="46" y="50"/>
                    </a:lnTo>
                    <a:lnTo>
                      <a:pt x="46" y="70"/>
                    </a:lnTo>
                    <a:lnTo>
                      <a:pt x="46" y="88"/>
                    </a:lnTo>
                    <a:lnTo>
                      <a:pt x="46" y="102"/>
                    </a:lnTo>
                    <a:lnTo>
                      <a:pt x="46" y="110"/>
                    </a:lnTo>
                    <a:lnTo>
                      <a:pt x="46" y="117"/>
                    </a:lnTo>
                    <a:lnTo>
                      <a:pt x="46" y="124"/>
                    </a:lnTo>
                    <a:lnTo>
                      <a:pt x="48" y="128"/>
                    </a:lnTo>
                    <a:lnTo>
                      <a:pt x="49" y="132"/>
                    </a:lnTo>
                    <a:lnTo>
                      <a:pt x="50" y="136"/>
                    </a:lnTo>
                    <a:lnTo>
                      <a:pt x="52" y="139"/>
                    </a:lnTo>
                    <a:lnTo>
                      <a:pt x="53" y="142"/>
                    </a:lnTo>
                    <a:lnTo>
                      <a:pt x="55" y="145"/>
                    </a:lnTo>
                    <a:lnTo>
                      <a:pt x="56" y="149"/>
                    </a:lnTo>
                    <a:lnTo>
                      <a:pt x="57" y="152"/>
                    </a:lnTo>
                    <a:lnTo>
                      <a:pt x="59" y="156"/>
                    </a:lnTo>
                    <a:lnTo>
                      <a:pt x="59" y="159"/>
                    </a:lnTo>
                    <a:lnTo>
                      <a:pt x="60" y="162"/>
                    </a:lnTo>
                    <a:lnTo>
                      <a:pt x="62" y="164"/>
                    </a:lnTo>
                    <a:lnTo>
                      <a:pt x="62" y="166"/>
                    </a:lnTo>
                    <a:lnTo>
                      <a:pt x="62" y="167"/>
                    </a:lnTo>
                    <a:lnTo>
                      <a:pt x="62" y="166"/>
                    </a:lnTo>
                    <a:lnTo>
                      <a:pt x="62" y="164"/>
                    </a:lnTo>
                    <a:lnTo>
                      <a:pt x="62" y="163"/>
                    </a:lnTo>
                    <a:lnTo>
                      <a:pt x="63" y="159"/>
                    </a:lnTo>
                    <a:lnTo>
                      <a:pt x="62" y="155"/>
                    </a:lnTo>
                    <a:lnTo>
                      <a:pt x="62" y="149"/>
                    </a:lnTo>
                    <a:lnTo>
                      <a:pt x="60" y="142"/>
                    </a:lnTo>
                    <a:lnTo>
                      <a:pt x="59" y="133"/>
                    </a:lnTo>
                    <a:lnTo>
                      <a:pt x="57" y="129"/>
                    </a:lnTo>
                    <a:lnTo>
                      <a:pt x="57" y="125"/>
                    </a:lnTo>
                    <a:lnTo>
                      <a:pt x="56" y="121"/>
                    </a:lnTo>
                    <a:lnTo>
                      <a:pt x="56" y="115"/>
                    </a:lnTo>
                    <a:lnTo>
                      <a:pt x="56" y="110"/>
                    </a:lnTo>
                    <a:lnTo>
                      <a:pt x="56" y="105"/>
                    </a:lnTo>
                    <a:lnTo>
                      <a:pt x="55" y="102"/>
                    </a:lnTo>
                    <a:lnTo>
                      <a:pt x="55" y="1"/>
                    </a:lnTo>
                    <a:lnTo>
                      <a:pt x="63" y="1"/>
                    </a:lnTo>
                    <a:lnTo>
                      <a:pt x="64" y="67"/>
                    </a:lnTo>
                    <a:lnTo>
                      <a:pt x="64" y="69"/>
                    </a:lnTo>
                    <a:lnTo>
                      <a:pt x="64" y="71"/>
                    </a:lnTo>
                    <a:lnTo>
                      <a:pt x="64" y="76"/>
                    </a:lnTo>
                    <a:lnTo>
                      <a:pt x="66" y="81"/>
                    </a:lnTo>
                    <a:lnTo>
                      <a:pt x="66" y="86"/>
                    </a:lnTo>
                    <a:lnTo>
                      <a:pt x="67" y="88"/>
                    </a:lnTo>
                    <a:lnTo>
                      <a:pt x="69" y="90"/>
                    </a:lnTo>
                    <a:lnTo>
                      <a:pt x="70" y="88"/>
                    </a:lnTo>
                    <a:lnTo>
                      <a:pt x="70" y="86"/>
                    </a:lnTo>
                    <a:lnTo>
                      <a:pt x="71" y="83"/>
                    </a:lnTo>
                    <a:lnTo>
                      <a:pt x="71" y="80"/>
                    </a:lnTo>
                    <a:lnTo>
                      <a:pt x="73" y="77"/>
                    </a:lnTo>
                    <a:lnTo>
                      <a:pt x="73" y="76"/>
                    </a:lnTo>
                    <a:lnTo>
                      <a:pt x="73" y="74"/>
                    </a:lnTo>
                    <a:lnTo>
                      <a:pt x="73" y="73"/>
                    </a:lnTo>
                    <a:lnTo>
                      <a:pt x="73" y="1"/>
                    </a:lnTo>
                    <a:lnTo>
                      <a:pt x="83" y="1"/>
                    </a:lnTo>
                    <a:lnTo>
                      <a:pt x="83" y="153"/>
                    </a:lnTo>
                    <a:lnTo>
                      <a:pt x="83" y="155"/>
                    </a:lnTo>
                    <a:lnTo>
                      <a:pt x="81" y="157"/>
                    </a:lnTo>
                    <a:lnTo>
                      <a:pt x="81" y="160"/>
                    </a:lnTo>
                    <a:lnTo>
                      <a:pt x="81" y="164"/>
                    </a:lnTo>
                    <a:lnTo>
                      <a:pt x="80" y="170"/>
                    </a:lnTo>
                    <a:lnTo>
                      <a:pt x="80" y="176"/>
                    </a:lnTo>
                    <a:lnTo>
                      <a:pt x="79" y="180"/>
                    </a:lnTo>
                    <a:lnTo>
                      <a:pt x="77" y="186"/>
                    </a:lnTo>
                    <a:lnTo>
                      <a:pt x="76" y="190"/>
                    </a:lnTo>
                    <a:lnTo>
                      <a:pt x="74" y="195"/>
                    </a:lnTo>
                    <a:lnTo>
                      <a:pt x="74" y="198"/>
                    </a:lnTo>
                    <a:lnTo>
                      <a:pt x="74" y="203"/>
                    </a:lnTo>
                    <a:lnTo>
                      <a:pt x="74" y="205"/>
                    </a:lnTo>
                    <a:lnTo>
                      <a:pt x="74" y="207"/>
                    </a:lnTo>
                    <a:lnTo>
                      <a:pt x="74" y="208"/>
                    </a:lnTo>
                    <a:lnTo>
                      <a:pt x="76" y="207"/>
                    </a:lnTo>
                    <a:lnTo>
                      <a:pt x="77" y="205"/>
                    </a:lnTo>
                    <a:lnTo>
                      <a:pt x="77" y="204"/>
                    </a:lnTo>
                    <a:lnTo>
                      <a:pt x="79" y="201"/>
                    </a:lnTo>
                    <a:lnTo>
                      <a:pt x="81" y="197"/>
                    </a:lnTo>
                    <a:lnTo>
                      <a:pt x="83" y="194"/>
                    </a:lnTo>
                    <a:lnTo>
                      <a:pt x="84" y="188"/>
                    </a:lnTo>
                    <a:lnTo>
                      <a:pt x="86" y="186"/>
                    </a:lnTo>
                    <a:lnTo>
                      <a:pt x="86" y="181"/>
                    </a:lnTo>
                    <a:lnTo>
                      <a:pt x="87" y="177"/>
                    </a:lnTo>
                    <a:lnTo>
                      <a:pt x="88" y="173"/>
                    </a:lnTo>
                    <a:lnTo>
                      <a:pt x="90" y="169"/>
                    </a:lnTo>
                    <a:lnTo>
                      <a:pt x="91" y="164"/>
                    </a:lnTo>
                    <a:lnTo>
                      <a:pt x="91" y="163"/>
                    </a:lnTo>
                    <a:lnTo>
                      <a:pt x="91" y="162"/>
                    </a:lnTo>
                    <a:lnTo>
                      <a:pt x="91" y="1"/>
                    </a:lnTo>
                    <a:lnTo>
                      <a:pt x="101" y="1"/>
                    </a:lnTo>
                    <a:lnTo>
                      <a:pt x="101" y="214"/>
                    </a:lnTo>
                    <a:lnTo>
                      <a:pt x="100" y="217"/>
                    </a:lnTo>
                    <a:lnTo>
                      <a:pt x="100" y="219"/>
                    </a:lnTo>
                    <a:lnTo>
                      <a:pt x="98" y="225"/>
                    </a:lnTo>
                    <a:lnTo>
                      <a:pt x="97" y="232"/>
                    </a:lnTo>
                    <a:lnTo>
                      <a:pt x="94" y="239"/>
                    </a:lnTo>
                    <a:lnTo>
                      <a:pt x="93" y="248"/>
                    </a:lnTo>
                    <a:lnTo>
                      <a:pt x="88" y="256"/>
                    </a:lnTo>
                    <a:lnTo>
                      <a:pt x="87" y="263"/>
                    </a:lnTo>
                    <a:lnTo>
                      <a:pt x="86" y="267"/>
                    </a:lnTo>
                    <a:lnTo>
                      <a:pt x="83" y="272"/>
                    </a:lnTo>
                    <a:lnTo>
                      <a:pt x="81" y="274"/>
                    </a:lnTo>
                    <a:lnTo>
                      <a:pt x="80" y="277"/>
                    </a:lnTo>
                    <a:lnTo>
                      <a:pt x="80" y="280"/>
                    </a:lnTo>
                    <a:lnTo>
                      <a:pt x="79" y="281"/>
                    </a:lnTo>
                    <a:lnTo>
                      <a:pt x="79" y="284"/>
                    </a:lnTo>
                    <a:lnTo>
                      <a:pt x="77" y="287"/>
                    </a:lnTo>
                    <a:lnTo>
                      <a:pt x="77" y="291"/>
                    </a:lnTo>
                    <a:lnTo>
                      <a:pt x="77" y="294"/>
                    </a:lnTo>
                    <a:lnTo>
                      <a:pt x="77" y="297"/>
                    </a:lnTo>
                    <a:lnTo>
                      <a:pt x="77" y="298"/>
                    </a:lnTo>
                    <a:lnTo>
                      <a:pt x="77" y="301"/>
                    </a:lnTo>
                    <a:lnTo>
                      <a:pt x="77" y="303"/>
                    </a:lnTo>
                    <a:lnTo>
                      <a:pt x="90" y="274"/>
                    </a:lnTo>
                    <a:lnTo>
                      <a:pt x="91" y="272"/>
                    </a:lnTo>
                    <a:lnTo>
                      <a:pt x="93" y="269"/>
                    </a:lnTo>
                    <a:lnTo>
                      <a:pt x="94" y="267"/>
                    </a:lnTo>
                    <a:lnTo>
                      <a:pt x="94" y="265"/>
                    </a:lnTo>
                    <a:lnTo>
                      <a:pt x="95" y="263"/>
                    </a:lnTo>
                    <a:lnTo>
                      <a:pt x="97" y="260"/>
                    </a:lnTo>
                    <a:lnTo>
                      <a:pt x="97" y="259"/>
                    </a:lnTo>
                    <a:lnTo>
                      <a:pt x="98" y="257"/>
                    </a:lnTo>
                    <a:lnTo>
                      <a:pt x="98" y="256"/>
                    </a:lnTo>
                    <a:lnTo>
                      <a:pt x="100" y="255"/>
                    </a:lnTo>
                    <a:lnTo>
                      <a:pt x="100" y="252"/>
                    </a:lnTo>
                    <a:lnTo>
                      <a:pt x="101" y="248"/>
                    </a:lnTo>
                    <a:lnTo>
                      <a:pt x="102" y="243"/>
                    </a:lnTo>
                    <a:lnTo>
                      <a:pt x="104" y="239"/>
                    </a:lnTo>
                    <a:lnTo>
                      <a:pt x="109" y="2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1" name="Freeform 11"/>
              <p:cNvSpPr>
                <a:spLocks/>
              </p:cNvSpPr>
              <p:nvPr/>
            </p:nvSpPr>
            <p:spPr bwMode="auto">
              <a:xfrm>
                <a:off x="3306" y="1045"/>
                <a:ext cx="44" cy="41"/>
              </a:xfrm>
              <a:custGeom>
                <a:avLst/>
                <a:gdLst>
                  <a:gd name="T0" fmla="*/ 31 w 33"/>
                  <a:gd name="T1" fmla="*/ 4 h 31"/>
                  <a:gd name="T2" fmla="*/ 33 w 33"/>
                  <a:gd name="T3" fmla="*/ 7 h 31"/>
                  <a:gd name="T4" fmla="*/ 37 w 33"/>
                  <a:gd name="T5" fmla="*/ 8 h 31"/>
                  <a:gd name="T6" fmla="*/ 39 w 33"/>
                  <a:gd name="T7" fmla="*/ 12 h 31"/>
                  <a:gd name="T8" fmla="*/ 40 w 33"/>
                  <a:gd name="T9" fmla="*/ 13 h 31"/>
                  <a:gd name="T10" fmla="*/ 43 w 33"/>
                  <a:gd name="T11" fmla="*/ 16 h 31"/>
                  <a:gd name="T12" fmla="*/ 43 w 33"/>
                  <a:gd name="T13" fmla="*/ 17 h 31"/>
                  <a:gd name="T14" fmla="*/ 44 w 33"/>
                  <a:gd name="T15" fmla="*/ 19 h 31"/>
                  <a:gd name="T16" fmla="*/ 44 w 33"/>
                  <a:gd name="T17" fmla="*/ 22 h 31"/>
                  <a:gd name="T18" fmla="*/ 44 w 33"/>
                  <a:gd name="T19" fmla="*/ 26 h 31"/>
                  <a:gd name="T20" fmla="*/ 44 w 33"/>
                  <a:gd name="T21" fmla="*/ 30 h 31"/>
                  <a:gd name="T22" fmla="*/ 43 w 33"/>
                  <a:gd name="T23" fmla="*/ 34 h 31"/>
                  <a:gd name="T24" fmla="*/ 40 w 33"/>
                  <a:gd name="T25" fmla="*/ 37 h 31"/>
                  <a:gd name="T26" fmla="*/ 37 w 33"/>
                  <a:gd name="T27" fmla="*/ 41 h 31"/>
                  <a:gd name="T28" fmla="*/ 33 w 33"/>
                  <a:gd name="T29" fmla="*/ 41 h 31"/>
                  <a:gd name="T30" fmla="*/ 31 w 33"/>
                  <a:gd name="T31" fmla="*/ 41 h 31"/>
                  <a:gd name="T32" fmla="*/ 28 w 33"/>
                  <a:gd name="T33" fmla="*/ 41 h 31"/>
                  <a:gd name="T34" fmla="*/ 24 w 33"/>
                  <a:gd name="T35" fmla="*/ 41 h 31"/>
                  <a:gd name="T36" fmla="*/ 20 w 33"/>
                  <a:gd name="T37" fmla="*/ 41 h 31"/>
                  <a:gd name="T38" fmla="*/ 16 w 33"/>
                  <a:gd name="T39" fmla="*/ 40 h 31"/>
                  <a:gd name="T40" fmla="*/ 15 w 33"/>
                  <a:gd name="T41" fmla="*/ 40 h 31"/>
                  <a:gd name="T42" fmla="*/ 11 w 33"/>
                  <a:gd name="T43" fmla="*/ 37 h 31"/>
                  <a:gd name="T44" fmla="*/ 9 w 33"/>
                  <a:gd name="T45" fmla="*/ 36 h 31"/>
                  <a:gd name="T46" fmla="*/ 7 w 33"/>
                  <a:gd name="T47" fmla="*/ 36 h 31"/>
                  <a:gd name="T48" fmla="*/ 5 w 33"/>
                  <a:gd name="T49" fmla="*/ 34 h 31"/>
                  <a:gd name="T50" fmla="*/ 3 w 33"/>
                  <a:gd name="T51" fmla="*/ 32 h 31"/>
                  <a:gd name="T52" fmla="*/ 3 w 33"/>
                  <a:gd name="T53" fmla="*/ 30 h 31"/>
                  <a:gd name="T54" fmla="*/ 1 w 33"/>
                  <a:gd name="T55" fmla="*/ 26 h 31"/>
                  <a:gd name="T56" fmla="*/ 1 w 33"/>
                  <a:gd name="T57" fmla="*/ 22 h 31"/>
                  <a:gd name="T58" fmla="*/ 0 w 33"/>
                  <a:gd name="T59" fmla="*/ 19 h 31"/>
                  <a:gd name="T60" fmla="*/ 1 w 33"/>
                  <a:gd name="T61" fmla="*/ 16 h 31"/>
                  <a:gd name="T62" fmla="*/ 1 w 33"/>
                  <a:gd name="T63" fmla="*/ 13 h 31"/>
                  <a:gd name="T64" fmla="*/ 1 w 33"/>
                  <a:gd name="T65" fmla="*/ 9 h 31"/>
                  <a:gd name="T66" fmla="*/ 1 w 33"/>
                  <a:gd name="T67" fmla="*/ 8 h 31"/>
                  <a:gd name="T68" fmla="*/ 3 w 33"/>
                  <a:gd name="T69" fmla="*/ 7 h 31"/>
                  <a:gd name="T70" fmla="*/ 5 w 33"/>
                  <a:gd name="T71" fmla="*/ 4 h 31"/>
                  <a:gd name="T72" fmla="*/ 7 w 33"/>
                  <a:gd name="T73" fmla="*/ 3 h 31"/>
                  <a:gd name="T74" fmla="*/ 9 w 33"/>
                  <a:gd name="T75" fmla="*/ 3 h 31"/>
                  <a:gd name="T76" fmla="*/ 12 w 33"/>
                  <a:gd name="T77" fmla="*/ 3 h 31"/>
                  <a:gd name="T78" fmla="*/ 15 w 33"/>
                  <a:gd name="T79" fmla="*/ 0 h 31"/>
                  <a:gd name="T80" fmla="*/ 19 w 33"/>
                  <a:gd name="T81" fmla="*/ 3 h 31"/>
                  <a:gd name="T82" fmla="*/ 19 w 33"/>
                  <a:gd name="T83" fmla="*/ 3 h 31"/>
                  <a:gd name="T84" fmla="*/ 20 w 33"/>
                  <a:gd name="T85" fmla="*/ 3 h 31"/>
                  <a:gd name="T86" fmla="*/ 21 w 33"/>
                  <a:gd name="T87" fmla="*/ 3 h 31"/>
                  <a:gd name="T88" fmla="*/ 29 w 33"/>
                  <a:gd name="T89" fmla="*/ 4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3" y="5"/>
                    </a:lnTo>
                    <a:lnTo>
                      <a:pt x="25" y="5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0" y="10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2" y="13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6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1"/>
                    </a:lnTo>
                    <a:lnTo>
                      <a:pt x="15" y="31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30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6" y="2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Freeform 12"/>
              <p:cNvSpPr>
                <a:spLocks/>
              </p:cNvSpPr>
              <p:nvPr/>
            </p:nvSpPr>
            <p:spPr bwMode="auto">
              <a:xfrm>
                <a:off x="3259" y="987"/>
                <a:ext cx="12" cy="41"/>
              </a:xfrm>
              <a:custGeom>
                <a:avLst/>
                <a:gdLst>
                  <a:gd name="T0" fmla="*/ 6 w 8"/>
                  <a:gd name="T1" fmla="*/ 4 h 31"/>
                  <a:gd name="T2" fmla="*/ 6 w 8"/>
                  <a:gd name="T3" fmla="*/ 8 h 31"/>
                  <a:gd name="T4" fmla="*/ 8 w 8"/>
                  <a:gd name="T5" fmla="*/ 12 h 31"/>
                  <a:gd name="T6" fmla="*/ 8 w 8"/>
                  <a:gd name="T7" fmla="*/ 15 h 31"/>
                  <a:gd name="T8" fmla="*/ 8 w 8"/>
                  <a:gd name="T9" fmla="*/ 21 h 31"/>
                  <a:gd name="T10" fmla="*/ 11 w 8"/>
                  <a:gd name="T11" fmla="*/ 26 h 31"/>
                  <a:gd name="T12" fmla="*/ 11 w 8"/>
                  <a:gd name="T13" fmla="*/ 30 h 31"/>
                  <a:gd name="T14" fmla="*/ 11 w 8"/>
                  <a:gd name="T15" fmla="*/ 32 h 31"/>
                  <a:gd name="T16" fmla="*/ 12 w 8"/>
                  <a:gd name="T17" fmla="*/ 36 h 31"/>
                  <a:gd name="T18" fmla="*/ 11 w 8"/>
                  <a:gd name="T19" fmla="*/ 37 h 31"/>
                  <a:gd name="T20" fmla="*/ 11 w 8"/>
                  <a:gd name="T21" fmla="*/ 40 h 31"/>
                  <a:gd name="T22" fmla="*/ 11 w 8"/>
                  <a:gd name="T23" fmla="*/ 40 h 31"/>
                  <a:gd name="T24" fmla="*/ 8 w 8"/>
                  <a:gd name="T25" fmla="*/ 41 h 31"/>
                  <a:gd name="T26" fmla="*/ 8 w 8"/>
                  <a:gd name="T27" fmla="*/ 41 h 31"/>
                  <a:gd name="T28" fmla="*/ 6 w 8"/>
                  <a:gd name="T29" fmla="*/ 41 h 31"/>
                  <a:gd name="T30" fmla="*/ 6 w 8"/>
                  <a:gd name="T31" fmla="*/ 41 h 31"/>
                  <a:gd name="T32" fmla="*/ 6 w 8"/>
                  <a:gd name="T33" fmla="*/ 41 h 31"/>
                  <a:gd name="T34" fmla="*/ 5 w 8"/>
                  <a:gd name="T35" fmla="*/ 40 h 31"/>
                  <a:gd name="T36" fmla="*/ 2 w 8"/>
                  <a:gd name="T37" fmla="*/ 40 h 31"/>
                  <a:gd name="T38" fmla="*/ 2 w 8"/>
                  <a:gd name="T39" fmla="*/ 37 h 31"/>
                  <a:gd name="T40" fmla="*/ 2 w 8"/>
                  <a:gd name="T41" fmla="*/ 34 h 31"/>
                  <a:gd name="T42" fmla="*/ 0 w 8"/>
                  <a:gd name="T43" fmla="*/ 30 h 31"/>
                  <a:gd name="T44" fmla="*/ 0 w 8"/>
                  <a:gd name="T45" fmla="*/ 26 h 31"/>
                  <a:gd name="T46" fmla="*/ 0 w 8"/>
                  <a:gd name="T47" fmla="*/ 22 h 31"/>
                  <a:gd name="T48" fmla="*/ 0 w 8"/>
                  <a:gd name="T49" fmla="*/ 19 h 31"/>
                  <a:gd name="T50" fmla="*/ 0 w 8"/>
                  <a:gd name="T51" fmla="*/ 15 h 31"/>
                  <a:gd name="T52" fmla="*/ 0 w 8"/>
                  <a:gd name="T53" fmla="*/ 12 h 31"/>
                  <a:gd name="T54" fmla="*/ 0 w 8"/>
                  <a:gd name="T55" fmla="*/ 8 h 31"/>
                  <a:gd name="T56" fmla="*/ 0 w 8"/>
                  <a:gd name="T57" fmla="*/ 5 h 31"/>
                  <a:gd name="T58" fmla="*/ 0 w 8"/>
                  <a:gd name="T59" fmla="*/ 4 h 31"/>
                  <a:gd name="T60" fmla="*/ 0 w 8"/>
                  <a:gd name="T61" fmla="*/ 3 h 31"/>
                  <a:gd name="T62" fmla="*/ 0 w 8"/>
                  <a:gd name="T63" fmla="*/ 0 h 31"/>
                  <a:gd name="T64" fmla="*/ 2 w 8"/>
                  <a:gd name="T65" fmla="*/ 0 h 31"/>
                  <a:gd name="T66" fmla="*/ 2 w 8"/>
                  <a:gd name="T67" fmla="*/ 0 h 31"/>
                  <a:gd name="T68" fmla="*/ 2 w 8"/>
                  <a:gd name="T69" fmla="*/ 0 h 31"/>
                  <a:gd name="T70" fmla="*/ 2 w 8"/>
                  <a:gd name="T71" fmla="*/ 0 h 31"/>
                  <a:gd name="T72" fmla="*/ 5 w 8"/>
                  <a:gd name="T73" fmla="*/ 0 h 31"/>
                  <a:gd name="T74" fmla="*/ 5 w 8"/>
                  <a:gd name="T75" fmla="*/ 0 h 31"/>
                  <a:gd name="T76" fmla="*/ 6 w 8"/>
                  <a:gd name="T77" fmla="*/ 3 h 31"/>
                  <a:gd name="T78" fmla="*/ 6 w 8"/>
                  <a:gd name="T79" fmla="*/ 3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8" h="31">
                    <a:moveTo>
                      <a:pt x="4" y="3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2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3" name="Freeform 13"/>
              <p:cNvSpPr>
                <a:spLocks/>
              </p:cNvSpPr>
              <p:nvPr/>
            </p:nvSpPr>
            <p:spPr bwMode="auto">
              <a:xfrm>
                <a:off x="3259" y="940"/>
                <a:ext cx="12" cy="47"/>
              </a:xfrm>
              <a:custGeom>
                <a:avLst/>
                <a:gdLst>
                  <a:gd name="T0" fmla="*/ 8 w 8"/>
                  <a:gd name="T1" fmla="*/ 9 h 37"/>
                  <a:gd name="T2" fmla="*/ 8 w 8"/>
                  <a:gd name="T3" fmla="*/ 13 h 37"/>
                  <a:gd name="T4" fmla="*/ 8 w 8"/>
                  <a:gd name="T5" fmla="*/ 17 h 37"/>
                  <a:gd name="T6" fmla="*/ 8 w 8"/>
                  <a:gd name="T7" fmla="*/ 22 h 37"/>
                  <a:gd name="T8" fmla="*/ 11 w 8"/>
                  <a:gd name="T9" fmla="*/ 25 h 37"/>
                  <a:gd name="T10" fmla="*/ 11 w 8"/>
                  <a:gd name="T11" fmla="*/ 33 h 37"/>
                  <a:gd name="T12" fmla="*/ 12 w 8"/>
                  <a:gd name="T13" fmla="*/ 36 h 37"/>
                  <a:gd name="T14" fmla="*/ 12 w 8"/>
                  <a:gd name="T15" fmla="*/ 39 h 37"/>
                  <a:gd name="T16" fmla="*/ 11 w 8"/>
                  <a:gd name="T17" fmla="*/ 43 h 37"/>
                  <a:gd name="T18" fmla="*/ 11 w 8"/>
                  <a:gd name="T19" fmla="*/ 43 h 37"/>
                  <a:gd name="T20" fmla="*/ 11 w 8"/>
                  <a:gd name="T21" fmla="*/ 44 h 37"/>
                  <a:gd name="T22" fmla="*/ 11 w 8"/>
                  <a:gd name="T23" fmla="*/ 44 h 37"/>
                  <a:gd name="T24" fmla="*/ 8 w 8"/>
                  <a:gd name="T25" fmla="*/ 44 h 37"/>
                  <a:gd name="T26" fmla="*/ 6 w 8"/>
                  <a:gd name="T27" fmla="*/ 47 h 37"/>
                  <a:gd name="T28" fmla="*/ 6 w 8"/>
                  <a:gd name="T29" fmla="*/ 47 h 37"/>
                  <a:gd name="T30" fmla="*/ 5 w 8"/>
                  <a:gd name="T31" fmla="*/ 47 h 37"/>
                  <a:gd name="T32" fmla="*/ 5 w 8"/>
                  <a:gd name="T33" fmla="*/ 44 h 37"/>
                  <a:gd name="T34" fmla="*/ 2 w 8"/>
                  <a:gd name="T35" fmla="*/ 43 h 37"/>
                  <a:gd name="T36" fmla="*/ 2 w 8"/>
                  <a:gd name="T37" fmla="*/ 42 h 37"/>
                  <a:gd name="T38" fmla="*/ 0 w 8"/>
                  <a:gd name="T39" fmla="*/ 38 h 37"/>
                  <a:gd name="T40" fmla="*/ 0 w 8"/>
                  <a:gd name="T41" fmla="*/ 34 h 37"/>
                  <a:gd name="T42" fmla="*/ 0 w 8"/>
                  <a:gd name="T43" fmla="*/ 9 h 37"/>
                  <a:gd name="T44" fmla="*/ 0 w 8"/>
                  <a:gd name="T45" fmla="*/ 8 h 37"/>
                  <a:gd name="T46" fmla="*/ 0 w 8"/>
                  <a:gd name="T47" fmla="*/ 4 h 37"/>
                  <a:gd name="T48" fmla="*/ 0 w 8"/>
                  <a:gd name="T49" fmla="*/ 4 h 37"/>
                  <a:gd name="T50" fmla="*/ 2 w 8"/>
                  <a:gd name="T51" fmla="*/ 3 h 37"/>
                  <a:gd name="T52" fmla="*/ 2 w 8"/>
                  <a:gd name="T53" fmla="*/ 3 h 37"/>
                  <a:gd name="T54" fmla="*/ 2 w 8"/>
                  <a:gd name="T55" fmla="*/ 0 h 37"/>
                  <a:gd name="T56" fmla="*/ 5 w 8"/>
                  <a:gd name="T57" fmla="*/ 0 h 37"/>
                  <a:gd name="T58" fmla="*/ 5 w 8"/>
                  <a:gd name="T59" fmla="*/ 0 h 37"/>
                  <a:gd name="T60" fmla="*/ 6 w 8"/>
                  <a:gd name="T61" fmla="*/ 3 h 37"/>
                  <a:gd name="T62" fmla="*/ 6 w 8"/>
                  <a:gd name="T63" fmla="*/ 3 h 37"/>
                  <a:gd name="T64" fmla="*/ 6 w 8"/>
                  <a:gd name="T65" fmla="*/ 4 h 37"/>
                  <a:gd name="T66" fmla="*/ 8 w 8"/>
                  <a:gd name="T67" fmla="*/ 5 h 3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" h="37">
                    <a:moveTo>
                      <a:pt x="5" y="4"/>
                    </a:move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7" y="23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8" y="33"/>
                    </a:lnTo>
                    <a:lnTo>
                      <a:pt x="7" y="34"/>
                    </a:lnTo>
                    <a:lnTo>
                      <a:pt x="7" y="35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4" y="37"/>
                    </a:lnTo>
                    <a:lnTo>
                      <a:pt x="3" y="37"/>
                    </a:lnTo>
                    <a:lnTo>
                      <a:pt x="3" y="35"/>
                    </a:lnTo>
                    <a:lnTo>
                      <a:pt x="1" y="35"/>
                    </a:lnTo>
                    <a:lnTo>
                      <a:pt x="1" y="34"/>
                    </a:lnTo>
                    <a:lnTo>
                      <a:pt x="1" y="33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Freeform 14"/>
              <p:cNvSpPr>
                <a:spLocks/>
              </p:cNvSpPr>
              <p:nvPr/>
            </p:nvSpPr>
            <p:spPr bwMode="auto">
              <a:xfrm>
                <a:off x="3259" y="1031"/>
                <a:ext cx="12" cy="38"/>
              </a:xfrm>
              <a:custGeom>
                <a:avLst/>
                <a:gdLst>
                  <a:gd name="T0" fmla="*/ 7 w 7"/>
                  <a:gd name="T1" fmla="*/ 2 h 31"/>
                  <a:gd name="T2" fmla="*/ 7 w 7"/>
                  <a:gd name="T3" fmla="*/ 6 h 31"/>
                  <a:gd name="T4" fmla="*/ 7 w 7"/>
                  <a:gd name="T5" fmla="*/ 10 h 31"/>
                  <a:gd name="T6" fmla="*/ 9 w 7"/>
                  <a:gd name="T7" fmla="*/ 13 h 31"/>
                  <a:gd name="T8" fmla="*/ 9 w 7"/>
                  <a:gd name="T9" fmla="*/ 18 h 31"/>
                  <a:gd name="T10" fmla="*/ 12 w 7"/>
                  <a:gd name="T11" fmla="*/ 23 h 31"/>
                  <a:gd name="T12" fmla="*/ 12 w 7"/>
                  <a:gd name="T13" fmla="*/ 27 h 31"/>
                  <a:gd name="T14" fmla="*/ 12 w 7"/>
                  <a:gd name="T15" fmla="*/ 29 h 31"/>
                  <a:gd name="T16" fmla="*/ 12 w 7"/>
                  <a:gd name="T17" fmla="*/ 32 h 31"/>
                  <a:gd name="T18" fmla="*/ 12 w 7"/>
                  <a:gd name="T19" fmla="*/ 32 h 31"/>
                  <a:gd name="T20" fmla="*/ 12 w 7"/>
                  <a:gd name="T21" fmla="*/ 34 h 31"/>
                  <a:gd name="T22" fmla="*/ 12 w 7"/>
                  <a:gd name="T23" fmla="*/ 36 h 31"/>
                  <a:gd name="T24" fmla="*/ 9 w 7"/>
                  <a:gd name="T25" fmla="*/ 38 h 31"/>
                  <a:gd name="T26" fmla="*/ 9 w 7"/>
                  <a:gd name="T27" fmla="*/ 38 h 31"/>
                  <a:gd name="T28" fmla="*/ 7 w 7"/>
                  <a:gd name="T29" fmla="*/ 38 h 31"/>
                  <a:gd name="T30" fmla="*/ 7 w 7"/>
                  <a:gd name="T31" fmla="*/ 38 h 31"/>
                  <a:gd name="T32" fmla="*/ 7 w 7"/>
                  <a:gd name="T33" fmla="*/ 38 h 31"/>
                  <a:gd name="T34" fmla="*/ 5 w 7"/>
                  <a:gd name="T35" fmla="*/ 36 h 31"/>
                  <a:gd name="T36" fmla="*/ 2 w 7"/>
                  <a:gd name="T37" fmla="*/ 36 h 31"/>
                  <a:gd name="T38" fmla="*/ 2 w 7"/>
                  <a:gd name="T39" fmla="*/ 32 h 31"/>
                  <a:gd name="T40" fmla="*/ 2 w 7"/>
                  <a:gd name="T41" fmla="*/ 31 h 31"/>
                  <a:gd name="T42" fmla="*/ 0 w 7"/>
                  <a:gd name="T43" fmla="*/ 27 h 31"/>
                  <a:gd name="T44" fmla="*/ 0 w 7"/>
                  <a:gd name="T45" fmla="*/ 23 h 31"/>
                  <a:gd name="T46" fmla="*/ 0 w 7"/>
                  <a:gd name="T47" fmla="*/ 21 h 31"/>
                  <a:gd name="T48" fmla="*/ 0 w 7"/>
                  <a:gd name="T49" fmla="*/ 17 h 31"/>
                  <a:gd name="T50" fmla="*/ 0 w 7"/>
                  <a:gd name="T51" fmla="*/ 13 h 31"/>
                  <a:gd name="T52" fmla="*/ 0 w 7"/>
                  <a:gd name="T53" fmla="*/ 10 h 31"/>
                  <a:gd name="T54" fmla="*/ 0 w 7"/>
                  <a:gd name="T55" fmla="*/ 6 h 31"/>
                  <a:gd name="T56" fmla="*/ 0 w 7"/>
                  <a:gd name="T57" fmla="*/ 5 h 31"/>
                  <a:gd name="T58" fmla="*/ 0 w 7"/>
                  <a:gd name="T59" fmla="*/ 2 h 31"/>
                  <a:gd name="T60" fmla="*/ 0 w 7"/>
                  <a:gd name="T61" fmla="*/ 1 h 31"/>
                  <a:gd name="T62" fmla="*/ 0 w 7"/>
                  <a:gd name="T63" fmla="*/ 0 h 31"/>
                  <a:gd name="T64" fmla="*/ 2 w 7"/>
                  <a:gd name="T65" fmla="*/ 0 h 31"/>
                  <a:gd name="T66" fmla="*/ 2 w 7"/>
                  <a:gd name="T67" fmla="*/ 0 h 31"/>
                  <a:gd name="T68" fmla="*/ 2 w 7"/>
                  <a:gd name="T69" fmla="*/ 0 h 31"/>
                  <a:gd name="T70" fmla="*/ 2 w 7"/>
                  <a:gd name="T71" fmla="*/ 0 h 31"/>
                  <a:gd name="T72" fmla="*/ 5 w 7"/>
                  <a:gd name="T73" fmla="*/ 0 h 31"/>
                  <a:gd name="T74" fmla="*/ 5 w 7"/>
                  <a:gd name="T75" fmla="*/ 0 h 31"/>
                  <a:gd name="T76" fmla="*/ 7 w 7"/>
                  <a:gd name="T77" fmla="*/ 1 h 31"/>
                  <a:gd name="T78" fmla="*/ 7 w 7"/>
                  <a:gd name="T79" fmla="*/ 1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4" y="1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Freeform 15"/>
              <p:cNvSpPr>
                <a:spLocks/>
              </p:cNvSpPr>
              <p:nvPr/>
            </p:nvSpPr>
            <p:spPr bwMode="auto">
              <a:xfrm>
                <a:off x="3306" y="1004"/>
                <a:ext cx="44" cy="41"/>
              </a:xfrm>
              <a:custGeom>
                <a:avLst/>
                <a:gdLst>
                  <a:gd name="T0" fmla="*/ 31 w 33"/>
                  <a:gd name="T1" fmla="*/ 4 h 31"/>
                  <a:gd name="T2" fmla="*/ 33 w 33"/>
                  <a:gd name="T3" fmla="*/ 7 h 31"/>
                  <a:gd name="T4" fmla="*/ 37 w 33"/>
                  <a:gd name="T5" fmla="*/ 8 h 31"/>
                  <a:gd name="T6" fmla="*/ 39 w 33"/>
                  <a:gd name="T7" fmla="*/ 9 h 31"/>
                  <a:gd name="T8" fmla="*/ 40 w 33"/>
                  <a:gd name="T9" fmla="*/ 12 h 31"/>
                  <a:gd name="T10" fmla="*/ 43 w 33"/>
                  <a:gd name="T11" fmla="*/ 13 h 31"/>
                  <a:gd name="T12" fmla="*/ 43 w 33"/>
                  <a:gd name="T13" fmla="*/ 16 h 31"/>
                  <a:gd name="T14" fmla="*/ 44 w 33"/>
                  <a:gd name="T15" fmla="*/ 19 h 31"/>
                  <a:gd name="T16" fmla="*/ 44 w 33"/>
                  <a:gd name="T17" fmla="*/ 22 h 31"/>
                  <a:gd name="T18" fmla="*/ 44 w 33"/>
                  <a:gd name="T19" fmla="*/ 26 h 31"/>
                  <a:gd name="T20" fmla="*/ 44 w 33"/>
                  <a:gd name="T21" fmla="*/ 30 h 31"/>
                  <a:gd name="T22" fmla="*/ 43 w 33"/>
                  <a:gd name="T23" fmla="*/ 34 h 31"/>
                  <a:gd name="T24" fmla="*/ 40 w 33"/>
                  <a:gd name="T25" fmla="*/ 37 h 31"/>
                  <a:gd name="T26" fmla="*/ 37 w 33"/>
                  <a:gd name="T27" fmla="*/ 40 h 31"/>
                  <a:gd name="T28" fmla="*/ 33 w 33"/>
                  <a:gd name="T29" fmla="*/ 41 h 31"/>
                  <a:gd name="T30" fmla="*/ 31 w 33"/>
                  <a:gd name="T31" fmla="*/ 41 h 31"/>
                  <a:gd name="T32" fmla="*/ 28 w 33"/>
                  <a:gd name="T33" fmla="*/ 41 h 31"/>
                  <a:gd name="T34" fmla="*/ 24 w 33"/>
                  <a:gd name="T35" fmla="*/ 41 h 31"/>
                  <a:gd name="T36" fmla="*/ 20 w 33"/>
                  <a:gd name="T37" fmla="*/ 40 h 31"/>
                  <a:gd name="T38" fmla="*/ 16 w 33"/>
                  <a:gd name="T39" fmla="*/ 40 h 31"/>
                  <a:gd name="T40" fmla="*/ 15 w 33"/>
                  <a:gd name="T41" fmla="*/ 37 h 31"/>
                  <a:gd name="T42" fmla="*/ 11 w 33"/>
                  <a:gd name="T43" fmla="*/ 37 h 31"/>
                  <a:gd name="T44" fmla="*/ 9 w 33"/>
                  <a:gd name="T45" fmla="*/ 36 h 31"/>
                  <a:gd name="T46" fmla="*/ 7 w 33"/>
                  <a:gd name="T47" fmla="*/ 34 h 31"/>
                  <a:gd name="T48" fmla="*/ 5 w 33"/>
                  <a:gd name="T49" fmla="*/ 34 h 31"/>
                  <a:gd name="T50" fmla="*/ 3 w 33"/>
                  <a:gd name="T51" fmla="*/ 32 h 31"/>
                  <a:gd name="T52" fmla="*/ 3 w 33"/>
                  <a:gd name="T53" fmla="*/ 28 h 31"/>
                  <a:gd name="T54" fmla="*/ 1 w 33"/>
                  <a:gd name="T55" fmla="*/ 26 h 31"/>
                  <a:gd name="T56" fmla="*/ 1 w 33"/>
                  <a:gd name="T57" fmla="*/ 22 h 31"/>
                  <a:gd name="T58" fmla="*/ 0 w 33"/>
                  <a:gd name="T59" fmla="*/ 19 h 31"/>
                  <a:gd name="T60" fmla="*/ 1 w 33"/>
                  <a:gd name="T61" fmla="*/ 16 h 31"/>
                  <a:gd name="T62" fmla="*/ 1 w 33"/>
                  <a:gd name="T63" fmla="*/ 13 h 31"/>
                  <a:gd name="T64" fmla="*/ 1 w 33"/>
                  <a:gd name="T65" fmla="*/ 9 h 31"/>
                  <a:gd name="T66" fmla="*/ 1 w 33"/>
                  <a:gd name="T67" fmla="*/ 8 h 31"/>
                  <a:gd name="T68" fmla="*/ 3 w 33"/>
                  <a:gd name="T69" fmla="*/ 7 h 31"/>
                  <a:gd name="T70" fmla="*/ 5 w 33"/>
                  <a:gd name="T71" fmla="*/ 4 h 31"/>
                  <a:gd name="T72" fmla="*/ 7 w 33"/>
                  <a:gd name="T73" fmla="*/ 3 h 31"/>
                  <a:gd name="T74" fmla="*/ 9 w 33"/>
                  <a:gd name="T75" fmla="*/ 0 h 31"/>
                  <a:gd name="T76" fmla="*/ 12 w 33"/>
                  <a:gd name="T77" fmla="*/ 0 h 31"/>
                  <a:gd name="T78" fmla="*/ 15 w 33"/>
                  <a:gd name="T79" fmla="*/ 0 h 31"/>
                  <a:gd name="T80" fmla="*/ 19 w 33"/>
                  <a:gd name="T81" fmla="*/ 0 h 31"/>
                  <a:gd name="T82" fmla="*/ 19 w 33"/>
                  <a:gd name="T83" fmla="*/ 0 h 31"/>
                  <a:gd name="T84" fmla="*/ 20 w 33"/>
                  <a:gd name="T85" fmla="*/ 3 h 31"/>
                  <a:gd name="T86" fmla="*/ 21 w 33"/>
                  <a:gd name="T87" fmla="*/ 3 h 31"/>
                  <a:gd name="T88" fmla="*/ 29 w 33"/>
                  <a:gd name="T89" fmla="*/ 4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7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8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7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6" y="2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6" name="Freeform 16"/>
              <p:cNvSpPr>
                <a:spLocks/>
              </p:cNvSpPr>
              <p:nvPr/>
            </p:nvSpPr>
            <p:spPr bwMode="auto">
              <a:xfrm>
                <a:off x="3306" y="1130"/>
                <a:ext cx="44" cy="38"/>
              </a:xfrm>
              <a:custGeom>
                <a:avLst/>
                <a:gdLst>
                  <a:gd name="T0" fmla="*/ 31 w 33"/>
                  <a:gd name="T1" fmla="*/ 4 h 31"/>
                  <a:gd name="T2" fmla="*/ 33 w 33"/>
                  <a:gd name="T3" fmla="*/ 5 h 31"/>
                  <a:gd name="T4" fmla="*/ 37 w 33"/>
                  <a:gd name="T5" fmla="*/ 6 h 31"/>
                  <a:gd name="T6" fmla="*/ 39 w 33"/>
                  <a:gd name="T7" fmla="*/ 9 h 31"/>
                  <a:gd name="T8" fmla="*/ 40 w 33"/>
                  <a:gd name="T9" fmla="*/ 10 h 31"/>
                  <a:gd name="T10" fmla="*/ 43 w 33"/>
                  <a:gd name="T11" fmla="*/ 12 h 31"/>
                  <a:gd name="T12" fmla="*/ 43 w 33"/>
                  <a:gd name="T13" fmla="*/ 13 h 31"/>
                  <a:gd name="T14" fmla="*/ 44 w 33"/>
                  <a:gd name="T15" fmla="*/ 17 h 31"/>
                  <a:gd name="T16" fmla="*/ 44 w 33"/>
                  <a:gd name="T17" fmla="*/ 21 h 31"/>
                  <a:gd name="T18" fmla="*/ 44 w 33"/>
                  <a:gd name="T19" fmla="*/ 23 h 31"/>
                  <a:gd name="T20" fmla="*/ 44 w 33"/>
                  <a:gd name="T21" fmla="*/ 27 h 31"/>
                  <a:gd name="T22" fmla="*/ 43 w 33"/>
                  <a:gd name="T23" fmla="*/ 31 h 31"/>
                  <a:gd name="T24" fmla="*/ 40 w 33"/>
                  <a:gd name="T25" fmla="*/ 34 h 31"/>
                  <a:gd name="T26" fmla="*/ 37 w 33"/>
                  <a:gd name="T27" fmla="*/ 36 h 31"/>
                  <a:gd name="T28" fmla="*/ 33 w 33"/>
                  <a:gd name="T29" fmla="*/ 38 h 31"/>
                  <a:gd name="T30" fmla="*/ 31 w 33"/>
                  <a:gd name="T31" fmla="*/ 38 h 31"/>
                  <a:gd name="T32" fmla="*/ 28 w 33"/>
                  <a:gd name="T33" fmla="*/ 38 h 31"/>
                  <a:gd name="T34" fmla="*/ 24 w 33"/>
                  <a:gd name="T35" fmla="*/ 38 h 31"/>
                  <a:gd name="T36" fmla="*/ 20 w 33"/>
                  <a:gd name="T37" fmla="*/ 36 h 31"/>
                  <a:gd name="T38" fmla="*/ 16 w 33"/>
                  <a:gd name="T39" fmla="*/ 36 h 31"/>
                  <a:gd name="T40" fmla="*/ 15 w 33"/>
                  <a:gd name="T41" fmla="*/ 34 h 31"/>
                  <a:gd name="T42" fmla="*/ 11 w 33"/>
                  <a:gd name="T43" fmla="*/ 34 h 31"/>
                  <a:gd name="T44" fmla="*/ 9 w 33"/>
                  <a:gd name="T45" fmla="*/ 32 h 31"/>
                  <a:gd name="T46" fmla="*/ 7 w 33"/>
                  <a:gd name="T47" fmla="*/ 31 h 31"/>
                  <a:gd name="T48" fmla="*/ 5 w 33"/>
                  <a:gd name="T49" fmla="*/ 29 h 31"/>
                  <a:gd name="T50" fmla="*/ 3 w 33"/>
                  <a:gd name="T51" fmla="*/ 27 h 31"/>
                  <a:gd name="T52" fmla="*/ 3 w 33"/>
                  <a:gd name="T53" fmla="*/ 26 h 31"/>
                  <a:gd name="T54" fmla="*/ 1 w 33"/>
                  <a:gd name="T55" fmla="*/ 22 h 31"/>
                  <a:gd name="T56" fmla="*/ 1 w 33"/>
                  <a:gd name="T57" fmla="*/ 18 h 31"/>
                  <a:gd name="T58" fmla="*/ 0 w 33"/>
                  <a:gd name="T59" fmla="*/ 17 h 31"/>
                  <a:gd name="T60" fmla="*/ 1 w 33"/>
                  <a:gd name="T61" fmla="*/ 13 h 31"/>
                  <a:gd name="T62" fmla="*/ 1 w 33"/>
                  <a:gd name="T63" fmla="*/ 10 h 31"/>
                  <a:gd name="T64" fmla="*/ 1 w 33"/>
                  <a:gd name="T65" fmla="*/ 9 h 31"/>
                  <a:gd name="T66" fmla="*/ 1 w 33"/>
                  <a:gd name="T67" fmla="*/ 6 h 31"/>
                  <a:gd name="T68" fmla="*/ 3 w 33"/>
                  <a:gd name="T69" fmla="*/ 5 h 31"/>
                  <a:gd name="T70" fmla="*/ 5 w 33"/>
                  <a:gd name="T71" fmla="*/ 4 h 31"/>
                  <a:gd name="T72" fmla="*/ 7 w 33"/>
                  <a:gd name="T73" fmla="*/ 1 h 31"/>
                  <a:gd name="T74" fmla="*/ 9 w 33"/>
                  <a:gd name="T75" fmla="*/ 0 h 31"/>
                  <a:gd name="T76" fmla="*/ 12 w 33"/>
                  <a:gd name="T77" fmla="*/ 0 h 31"/>
                  <a:gd name="T78" fmla="*/ 15 w 33"/>
                  <a:gd name="T79" fmla="*/ 0 h 31"/>
                  <a:gd name="T80" fmla="*/ 19 w 33"/>
                  <a:gd name="T81" fmla="*/ 0 h 31"/>
                  <a:gd name="T82" fmla="*/ 19 w 33"/>
                  <a:gd name="T83" fmla="*/ 0 h 31"/>
                  <a:gd name="T84" fmla="*/ 20 w 33"/>
                  <a:gd name="T85" fmla="*/ 0 h 31"/>
                  <a:gd name="T86" fmla="*/ 21 w 33"/>
                  <a:gd name="T87" fmla="*/ 1 h 31"/>
                  <a:gd name="T88" fmla="*/ 29 w 33"/>
                  <a:gd name="T89" fmla="*/ 4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8" y="5"/>
                    </a:lnTo>
                    <a:lnTo>
                      <a:pt x="29" y="5"/>
                    </a:lnTo>
                    <a:lnTo>
                      <a:pt x="29" y="7"/>
                    </a:lnTo>
                    <a:lnTo>
                      <a:pt x="30" y="8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3" y="22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6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8" y="29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29"/>
                    </a:lnTo>
                    <a:lnTo>
                      <a:pt x="15" y="29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" name="Freeform 17"/>
              <p:cNvSpPr>
                <a:spLocks/>
              </p:cNvSpPr>
              <p:nvPr/>
            </p:nvSpPr>
            <p:spPr bwMode="auto">
              <a:xfrm>
                <a:off x="3306" y="1089"/>
                <a:ext cx="44" cy="41"/>
              </a:xfrm>
              <a:custGeom>
                <a:avLst/>
                <a:gdLst>
                  <a:gd name="T0" fmla="*/ 31 w 33"/>
                  <a:gd name="T1" fmla="*/ 4 h 31"/>
                  <a:gd name="T2" fmla="*/ 33 w 33"/>
                  <a:gd name="T3" fmla="*/ 4 h 31"/>
                  <a:gd name="T4" fmla="*/ 37 w 33"/>
                  <a:gd name="T5" fmla="*/ 5 h 31"/>
                  <a:gd name="T6" fmla="*/ 39 w 33"/>
                  <a:gd name="T7" fmla="*/ 9 h 31"/>
                  <a:gd name="T8" fmla="*/ 40 w 33"/>
                  <a:gd name="T9" fmla="*/ 11 h 31"/>
                  <a:gd name="T10" fmla="*/ 43 w 33"/>
                  <a:gd name="T11" fmla="*/ 13 h 31"/>
                  <a:gd name="T12" fmla="*/ 43 w 33"/>
                  <a:gd name="T13" fmla="*/ 15 h 31"/>
                  <a:gd name="T14" fmla="*/ 44 w 33"/>
                  <a:gd name="T15" fmla="*/ 16 h 31"/>
                  <a:gd name="T16" fmla="*/ 44 w 33"/>
                  <a:gd name="T17" fmla="*/ 20 h 31"/>
                  <a:gd name="T18" fmla="*/ 44 w 33"/>
                  <a:gd name="T19" fmla="*/ 25 h 31"/>
                  <a:gd name="T20" fmla="*/ 44 w 33"/>
                  <a:gd name="T21" fmla="*/ 29 h 31"/>
                  <a:gd name="T22" fmla="*/ 43 w 33"/>
                  <a:gd name="T23" fmla="*/ 33 h 31"/>
                  <a:gd name="T24" fmla="*/ 40 w 33"/>
                  <a:gd name="T25" fmla="*/ 37 h 31"/>
                  <a:gd name="T26" fmla="*/ 37 w 33"/>
                  <a:gd name="T27" fmla="*/ 38 h 31"/>
                  <a:gd name="T28" fmla="*/ 33 w 33"/>
                  <a:gd name="T29" fmla="*/ 38 h 31"/>
                  <a:gd name="T30" fmla="*/ 31 w 33"/>
                  <a:gd name="T31" fmla="*/ 41 h 31"/>
                  <a:gd name="T32" fmla="*/ 28 w 33"/>
                  <a:gd name="T33" fmla="*/ 41 h 31"/>
                  <a:gd name="T34" fmla="*/ 24 w 33"/>
                  <a:gd name="T35" fmla="*/ 38 h 31"/>
                  <a:gd name="T36" fmla="*/ 20 w 33"/>
                  <a:gd name="T37" fmla="*/ 38 h 31"/>
                  <a:gd name="T38" fmla="*/ 16 w 33"/>
                  <a:gd name="T39" fmla="*/ 37 h 31"/>
                  <a:gd name="T40" fmla="*/ 15 w 33"/>
                  <a:gd name="T41" fmla="*/ 37 h 31"/>
                  <a:gd name="T42" fmla="*/ 11 w 33"/>
                  <a:gd name="T43" fmla="*/ 34 h 31"/>
                  <a:gd name="T44" fmla="*/ 9 w 33"/>
                  <a:gd name="T45" fmla="*/ 34 h 31"/>
                  <a:gd name="T46" fmla="*/ 7 w 33"/>
                  <a:gd name="T47" fmla="*/ 33 h 31"/>
                  <a:gd name="T48" fmla="*/ 5 w 33"/>
                  <a:gd name="T49" fmla="*/ 32 h 31"/>
                  <a:gd name="T50" fmla="*/ 3 w 33"/>
                  <a:gd name="T51" fmla="*/ 29 h 31"/>
                  <a:gd name="T52" fmla="*/ 3 w 33"/>
                  <a:gd name="T53" fmla="*/ 28 h 31"/>
                  <a:gd name="T54" fmla="*/ 1 w 33"/>
                  <a:gd name="T55" fmla="*/ 24 h 31"/>
                  <a:gd name="T56" fmla="*/ 1 w 33"/>
                  <a:gd name="T57" fmla="*/ 20 h 31"/>
                  <a:gd name="T58" fmla="*/ 0 w 33"/>
                  <a:gd name="T59" fmla="*/ 16 h 31"/>
                  <a:gd name="T60" fmla="*/ 1 w 33"/>
                  <a:gd name="T61" fmla="*/ 15 h 31"/>
                  <a:gd name="T62" fmla="*/ 1 w 33"/>
                  <a:gd name="T63" fmla="*/ 11 h 31"/>
                  <a:gd name="T64" fmla="*/ 1 w 33"/>
                  <a:gd name="T65" fmla="*/ 9 h 31"/>
                  <a:gd name="T66" fmla="*/ 1 w 33"/>
                  <a:gd name="T67" fmla="*/ 5 h 31"/>
                  <a:gd name="T68" fmla="*/ 3 w 33"/>
                  <a:gd name="T69" fmla="*/ 4 h 31"/>
                  <a:gd name="T70" fmla="*/ 5 w 33"/>
                  <a:gd name="T71" fmla="*/ 1 h 31"/>
                  <a:gd name="T72" fmla="*/ 7 w 33"/>
                  <a:gd name="T73" fmla="*/ 1 h 31"/>
                  <a:gd name="T74" fmla="*/ 9 w 33"/>
                  <a:gd name="T75" fmla="*/ 0 h 31"/>
                  <a:gd name="T76" fmla="*/ 12 w 33"/>
                  <a:gd name="T77" fmla="*/ 0 h 31"/>
                  <a:gd name="T78" fmla="*/ 15 w 33"/>
                  <a:gd name="T79" fmla="*/ 0 h 31"/>
                  <a:gd name="T80" fmla="*/ 19 w 33"/>
                  <a:gd name="T81" fmla="*/ 0 h 31"/>
                  <a:gd name="T82" fmla="*/ 19 w 33"/>
                  <a:gd name="T83" fmla="*/ 0 h 31"/>
                  <a:gd name="T84" fmla="*/ 20 w 33"/>
                  <a:gd name="T85" fmla="*/ 0 h 31"/>
                  <a:gd name="T86" fmla="*/ 21 w 33"/>
                  <a:gd name="T87" fmla="*/ 0 h 31"/>
                  <a:gd name="T88" fmla="*/ 29 w 33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1"/>
                    </a:moveTo>
                    <a:lnTo>
                      <a:pt x="23" y="3"/>
                    </a:lnTo>
                    <a:lnTo>
                      <a:pt x="25" y="3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29" y="5"/>
                    </a:lnTo>
                    <a:lnTo>
                      <a:pt x="29" y="7"/>
                    </a:lnTo>
                    <a:lnTo>
                      <a:pt x="30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3" y="15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3" y="22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6"/>
                    </a:lnTo>
                    <a:lnTo>
                      <a:pt x="30" y="28"/>
                    </a:lnTo>
                    <a:lnTo>
                      <a:pt x="29" y="28"/>
                    </a:lnTo>
                    <a:lnTo>
                      <a:pt x="28" y="29"/>
                    </a:lnTo>
                    <a:lnTo>
                      <a:pt x="26" y="29"/>
                    </a:lnTo>
                    <a:lnTo>
                      <a:pt x="25" y="29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29"/>
                    </a:lnTo>
                    <a:lnTo>
                      <a:pt x="18" y="29"/>
                    </a:lnTo>
                    <a:lnTo>
                      <a:pt x="16" y="29"/>
                    </a:lnTo>
                    <a:lnTo>
                      <a:pt x="15" y="29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22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" name="Freeform 18"/>
              <p:cNvSpPr>
                <a:spLocks/>
              </p:cNvSpPr>
              <p:nvPr/>
            </p:nvSpPr>
            <p:spPr bwMode="auto">
              <a:xfrm>
                <a:off x="3306" y="1212"/>
                <a:ext cx="44" cy="38"/>
              </a:xfrm>
              <a:custGeom>
                <a:avLst/>
                <a:gdLst>
                  <a:gd name="T0" fmla="*/ 31 w 33"/>
                  <a:gd name="T1" fmla="*/ 1 h 31"/>
                  <a:gd name="T2" fmla="*/ 33 w 33"/>
                  <a:gd name="T3" fmla="*/ 4 h 31"/>
                  <a:gd name="T4" fmla="*/ 37 w 33"/>
                  <a:gd name="T5" fmla="*/ 5 h 31"/>
                  <a:gd name="T6" fmla="*/ 39 w 33"/>
                  <a:gd name="T7" fmla="*/ 9 h 31"/>
                  <a:gd name="T8" fmla="*/ 40 w 33"/>
                  <a:gd name="T9" fmla="*/ 11 h 31"/>
                  <a:gd name="T10" fmla="*/ 43 w 33"/>
                  <a:gd name="T11" fmla="*/ 12 h 31"/>
                  <a:gd name="T12" fmla="*/ 43 w 33"/>
                  <a:gd name="T13" fmla="*/ 13 h 31"/>
                  <a:gd name="T14" fmla="*/ 44 w 33"/>
                  <a:gd name="T15" fmla="*/ 16 h 31"/>
                  <a:gd name="T16" fmla="*/ 44 w 33"/>
                  <a:gd name="T17" fmla="*/ 20 h 31"/>
                  <a:gd name="T18" fmla="*/ 44 w 33"/>
                  <a:gd name="T19" fmla="*/ 25 h 31"/>
                  <a:gd name="T20" fmla="*/ 44 w 33"/>
                  <a:gd name="T21" fmla="*/ 28 h 31"/>
                  <a:gd name="T22" fmla="*/ 43 w 33"/>
                  <a:gd name="T23" fmla="*/ 31 h 31"/>
                  <a:gd name="T24" fmla="*/ 40 w 33"/>
                  <a:gd name="T25" fmla="*/ 34 h 31"/>
                  <a:gd name="T26" fmla="*/ 37 w 33"/>
                  <a:gd name="T27" fmla="*/ 37 h 31"/>
                  <a:gd name="T28" fmla="*/ 33 w 33"/>
                  <a:gd name="T29" fmla="*/ 37 h 31"/>
                  <a:gd name="T30" fmla="*/ 31 w 33"/>
                  <a:gd name="T31" fmla="*/ 38 h 31"/>
                  <a:gd name="T32" fmla="*/ 28 w 33"/>
                  <a:gd name="T33" fmla="*/ 37 h 31"/>
                  <a:gd name="T34" fmla="*/ 24 w 33"/>
                  <a:gd name="T35" fmla="*/ 37 h 31"/>
                  <a:gd name="T36" fmla="*/ 20 w 33"/>
                  <a:gd name="T37" fmla="*/ 37 h 31"/>
                  <a:gd name="T38" fmla="*/ 16 w 33"/>
                  <a:gd name="T39" fmla="*/ 34 h 31"/>
                  <a:gd name="T40" fmla="*/ 15 w 33"/>
                  <a:gd name="T41" fmla="*/ 34 h 31"/>
                  <a:gd name="T42" fmla="*/ 11 w 33"/>
                  <a:gd name="T43" fmla="*/ 33 h 31"/>
                  <a:gd name="T44" fmla="*/ 9 w 33"/>
                  <a:gd name="T45" fmla="*/ 33 h 31"/>
                  <a:gd name="T46" fmla="*/ 7 w 33"/>
                  <a:gd name="T47" fmla="*/ 31 h 31"/>
                  <a:gd name="T48" fmla="*/ 5 w 33"/>
                  <a:gd name="T49" fmla="*/ 29 h 31"/>
                  <a:gd name="T50" fmla="*/ 3 w 33"/>
                  <a:gd name="T51" fmla="*/ 28 h 31"/>
                  <a:gd name="T52" fmla="*/ 3 w 33"/>
                  <a:gd name="T53" fmla="*/ 26 h 31"/>
                  <a:gd name="T54" fmla="*/ 1 w 33"/>
                  <a:gd name="T55" fmla="*/ 22 h 31"/>
                  <a:gd name="T56" fmla="*/ 1 w 33"/>
                  <a:gd name="T57" fmla="*/ 20 h 31"/>
                  <a:gd name="T58" fmla="*/ 0 w 33"/>
                  <a:gd name="T59" fmla="*/ 16 h 31"/>
                  <a:gd name="T60" fmla="*/ 1 w 33"/>
                  <a:gd name="T61" fmla="*/ 13 h 31"/>
                  <a:gd name="T62" fmla="*/ 1 w 33"/>
                  <a:gd name="T63" fmla="*/ 11 h 31"/>
                  <a:gd name="T64" fmla="*/ 1 w 33"/>
                  <a:gd name="T65" fmla="*/ 7 h 31"/>
                  <a:gd name="T66" fmla="*/ 1 w 33"/>
                  <a:gd name="T67" fmla="*/ 5 h 31"/>
                  <a:gd name="T68" fmla="*/ 3 w 33"/>
                  <a:gd name="T69" fmla="*/ 4 h 31"/>
                  <a:gd name="T70" fmla="*/ 5 w 33"/>
                  <a:gd name="T71" fmla="*/ 1 h 31"/>
                  <a:gd name="T72" fmla="*/ 7 w 33"/>
                  <a:gd name="T73" fmla="*/ 0 h 31"/>
                  <a:gd name="T74" fmla="*/ 9 w 33"/>
                  <a:gd name="T75" fmla="*/ 0 h 31"/>
                  <a:gd name="T76" fmla="*/ 12 w 33"/>
                  <a:gd name="T77" fmla="*/ 0 h 31"/>
                  <a:gd name="T78" fmla="*/ 15 w 33"/>
                  <a:gd name="T79" fmla="*/ 0 h 31"/>
                  <a:gd name="T80" fmla="*/ 19 w 33"/>
                  <a:gd name="T81" fmla="*/ 0 h 31"/>
                  <a:gd name="T82" fmla="*/ 19 w 33"/>
                  <a:gd name="T83" fmla="*/ 0 h 31"/>
                  <a:gd name="T84" fmla="*/ 20 w 33"/>
                  <a:gd name="T85" fmla="*/ 0 h 31"/>
                  <a:gd name="T86" fmla="*/ 21 w 33"/>
                  <a:gd name="T87" fmla="*/ 0 h 31"/>
                  <a:gd name="T88" fmla="*/ 29 w 33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1"/>
                    </a:moveTo>
                    <a:lnTo>
                      <a:pt x="23" y="1"/>
                    </a:lnTo>
                    <a:lnTo>
                      <a:pt x="23" y="3"/>
                    </a:lnTo>
                    <a:lnTo>
                      <a:pt x="25" y="3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29" y="6"/>
                    </a:lnTo>
                    <a:lnTo>
                      <a:pt x="29" y="7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8"/>
                    </a:lnTo>
                    <a:lnTo>
                      <a:pt x="28" y="30"/>
                    </a:lnTo>
                    <a:lnTo>
                      <a:pt x="26" y="30"/>
                    </a:lnTo>
                    <a:lnTo>
                      <a:pt x="25" y="30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0"/>
                    </a:lnTo>
                    <a:lnTo>
                      <a:pt x="19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28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5" y="24"/>
                    </a:lnTo>
                    <a:lnTo>
                      <a:pt x="4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22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" name="Freeform 19"/>
              <p:cNvSpPr>
                <a:spLocks/>
              </p:cNvSpPr>
              <p:nvPr/>
            </p:nvSpPr>
            <p:spPr bwMode="auto">
              <a:xfrm>
                <a:off x="3306" y="1168"/>
                <a:ext cx="44" cy="41"/>
              </a:xfrm>
              <a:custGeom>
                <a:avLst/>
                <a:gdLst>
                  <a:gd name="T0" fmla="*/ 31 w 33"/>
                  <a:gd name="T1" fmla="*/ 4 h 31"/>
                  <a:gd name="T2" fmla="*/ 33 w 33"/>
                  <a:gd name="T3" fmla="*/ 5 h 31"/>
                  <a:gd name="T4" fmla="*/ 37 w 33"/>
                  <a:gd name="T5" fmla="*/ 7 h 31"/>
                  <a:gd name="T6" fmla="*/ 39 w 33"/>
                  <a:gd name="T7" fmla="*/ 9 h 31"/>
                  <a:gd name="T8" fmla="*/ 40 w 33"/>
                  <a:gd name="T9" fmla="*/ 13 h 31"/>
                  <a:gd name="T10" fmla="*/ 43 w 33"/>
                  <a:gd name="T11" fmla="*/ 15 h 31"/>
                  <a:gd name="T12" fmla="*/ 43 w 33"/>
                  <a:gd name="T13" fmla="*/ 16 h 31"/>
                  <a:gd name="T14" fmla="*/ 44 w 33"/>
                  <a:gd name="T15" fmla="*/ 19 h 31"/>
                  <a:gd name="T16" fmla="*/ 44 w 33"/>
                  <a:gd name="T17" fmla="*/ 22 h 31"/>
                  <a:gd name="T18" fmla="*/ 44 w 33"/>
                  <a:gd name="T19" fmla="*/ 25 h 31"/>
                  <a:gd name="T20" fmla="*/ 44 w 33"/>
                  <a:gd name="T21" fmla="*/ 29 h 31"/>
                  <a:gd name="T22" fmla="*/ 43 w 33"/>
                  <a:gd name="T23" fmla="*/ 33 h 31"/>
                  <a:gd name="T24" fmla="*/ 40 w 33"/>
                  <a:gd name="T25" fmla="*/ 37 h 31"/>
                  <a:gd name="T26" fmla="*/ 37 w 33"/>
                  <a:gd name="T27" fmla="*/ 38 h 31"/>
                  <a:gd name="T28" fmla="*/ 33 w 33"/>
                  <a:gd name="T29" fmla="*/ 41 h 31"/>
                  <a:gd name="T30" fmla="*/ 31 w 33"/>
                  <a:gd name="T31" fmla="*/ 41 h 31"/>
                  <a:gd name="T32" fmla="*/ 28 w 33"/>
                  <a:gd name="T33" fmla="*/ 41 h 31"/>
                  <a:gd name="T34" fmla="*/ 24 w 33"/>
                  <a:gd name="T35" fmla="*/ 41 h 31"/>
                  <a:gd name="T36" fmla="*/ 20 w 33"/>
                  <a:gd name="T37" fmla="*/ 38 h 31"/>
                  <a:gd name="T38" fmla="*/ 16 w 33"/>
                  <a:gd name="T39" fmla="*/ 38 h 31"/>
                  <a:gd name="T40" fmla="*/ 15 w 33"/>
                  <a:gd name="T41" fmla="*/ 38 h 31"/>
                  <a:gd name="T42" fmla="*/ 12 w 33"/>
                  <a:gd name="T43" fmla="*/ 37 h 31"/>
                  <a:gd name="T44" fmla="*/ 9 w 33"/>
                  <a:gd name="T45" fmla="*/ 34 h 31"/>
                  <a:gd name="T46" fmla="*/ 7 w 33"/>
                  <a:gd name="T47" fmla="*/ 34 h 31"/>
                  <a:gd name="T48" fmla="*/ 5 w 33"/>
                  <a:gd name="T49" fmla="*/ 33 h 31"/>
                  <a:gd name="T50" fmla="*/ 3 w 33"/>
                  <a:gd name="T51" fmla="*/ 32 h 31"/>
                  <a:gd name="T52" fmla="*/ 3 w 33"/>
                  <a:gd name="T53" fmla="*/ 28 h 31"/>
                  <a:gd name="T54" fmla="*/ 1 w 33"/>
                  <a:gd name="T55" fmla="*/ 25 h 31"/>
                  <a:gd name="T56" fmla="*/ 1 w 33"/>
                  <a:gd name="T57" fmla="*/ 22 h 31"/>
                  <a:gd name="T58" fmla="*/ 0 w 33"/>
                  <a:gd name="T59" fmla="*/ 19 h 31"/>
                  <a:gd name="T60" fmla="*/ 1 w 33"/>
                  <a:gd name="T61" fmla="*/ 15 h 31"/>
                  <a:gd name="T62" fmla="*/ 1 w 33"/>
                  <a:gd name="T63" fmla="*/ 13 h 31"/>
                  <a:gd name="T64" fmla="*/ 1 w 33"/>
                  <a:gd name="T65" fmla="*/ 9 h 31"/>
                  <a:gd name="T66" fmla="*/ 1 w 33"/>
                  <a:gd name="T67" fmla="*/ 7 h 31"/>
                  <a:gd name="T68" fmla="*/ 3 w 33"/>
                  <a:gd name="T69" fmla="*/ 5 h 31"/>
                  <a:gd name="T70" fmla="*/ 5 w 33"/>
                  <a:gd name="T71" fmla="*/ 4 h 31"/>
                  <a:gd name="T72" fmla="*/ 7 w 33"/>
                  <a:gd name="T73" fmla="*/ 1 h 31"/>
                  <a:gd name="T74" fmla="*/ 9 w 33"/>
                  <a:gd name="T75" fmla="*/ 1 h 31"/>
                  <a:gd name="T76" fmla="*/ 12 w 33"/>
                  <a:gd name="T77" fmla="*/ 0 h 31"/>
                  <a:gd name="T78" fmla="*/ 15 w 33"/>
                  <a:gd name="T79" fmla="*/ 0 h 31"/>
                  <a:gd name="T80" fmla="*/ 19 w 33"/>
                  <a:gd name="T81" fmla="*/ 0 h 31"/>
                  <a:gd name="T82" fmla="*/ 19 w 33"/>
                  <a:gd name="T83" fmla="*/ 1 h 31"/>
                  <a:gd name="T84" fmla="*/ 20 w 33"/>
                  <a:gd name="T85" fmla="*/ 1 h 31"/>
                  <a:gd name="T86" fmla="*/ 21 w 33"/>
                  <a:gd name="T87" fmla="*/ 1 h 31"/>
                  <a:gd name="T88" fmla="*/ 29 w 33"/>
                  <a:gd name="T89" fmla="*/ 4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3" y="4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8" y="5"/>
                    </a:lnTo>
                    <a:lnTo>
                      <a:pt x="29" y="7"/>
                    </a:lnTo>
                    <a:lnTo>
                      <a:pt x="30" y="8"/>
                    </a:lnTo>
                    <a:lnTo>
                      <a:pt x="30" y="10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3" y="22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6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8" y="29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1"/>
                    </a:lnTo>
                    <a:lnTo>
                      <a:pt x="15" y="29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5" y="25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" name="Freeform 20"/>
              <p:cNvSpPr>
                <a:spLocks/>
              </p:cNvSpPr>
              <p:nvPr/>
            </p:nvSpPr>
            <p:spPr bwMode="auto">
              <a:xfrm>
                <a:off x="3306" y="1288"/>
                <a:ext cx="44" cy="41"/>
              </a:xfrm>
              <a:custGeom>
                <a:avLst/>
                <a:gdLst>
                  <a:gd name="T0" fmla="*/ 31 w 33"/>
                  <a:gd name="T1" fmla="*/ 4 h 31"/>
                  <a:gd name="T2" fmla="*/ 33 w 33"/>
                  <a:gd name="T3" fmla="*/ 5 h 31"/>
                  <a:gd name="T4" fmla="*/ 37 w 33"/>
                  <a:gd name="T5" fmla="*/ 8 h 31"/>
                  <a:gd name="T6" fmla="*/ 39 w 33"/>
                  <a:gd name="T7" fmla="*/ 9 h 31"/>
                  <a:gd name="T8" fmla="*/ 40 w 33"/>
                  <a:gd name="T9" fmla="*/ 12 h 31"/>
                  <a:gd name="T10" fmla="*/ 43 w 33"/>
                  <a:gd name="T11" fmla="*/ 13 h 31"/>
                  <a:gd name="T12" fmla="*/ 43 w 33"/>
                  <a:gd name="T13" fmla="*/ 17 h 31"/>
                  <a:gd name="T14" fmla="*/ 44 w 33"/>
                  <a:gd name="T15" fmla="*/ 19 h 31"/>
                  <a:gd name="T16" fmla="*/ 44 w 33"/>
                  <a:gd name="T17" fmla="*/ 22 h 31"/>
                  <a:gd name="T18" fmla="*/ 44 w 33"/>
                  <a:gd name="T19" fmla="*/ 26 h 31"/>
                  <a:gd name="T20" fmla="*/ 44 w 33"/>
                  <a:gd name="T21" fmla="*/ 30 h 31"/>
                  <a:gd name="T22" fmla="*/ 43 w 33"/>
                  <a:gd name="T23" fmla="*/ 33 h 31"/>
                  <a:gd name="T24" fmla="*/ 40 w 33"/>
                  <a:gd name="T25" fmla="*/ 37 h 31"/>
                  <a:gd name="T26" fmla="*/ 37 w 33"/>
                  <a:gd name="T27" fmla="*/ 40 h 31"/>
                  <a:gd name="T28" fmla="*/ 33 w 33"/>
                  <a:gd name="T29" fmla="*/ 41 h 31"/>
                  <a:gd name="T30" fmla="*/ 31 w 33"/>
                  <a:gd name="T31" fmla="*/ 41 h 31"/>
                  <a:gd name="T32" fmla="*/ 28 w 33"/>
                  <a:gd name="T33" fmla="*/ 41 h 31"/>
                  <a:gd name="T34" fmla="*/ 24 w 33"/>
                  <a:gd name="T35" fmla="*/ 41 h 31"/>
                  <a:gd name="T36" fmla="*/ 20 w 33"/>
                  <a:gd name="T37" fmla="*/ 40 h 31"/>
                  <a:gd name="T38" fmla="*/ 16 w 33"/>
                  <a:gd name="T39" fmla="*/ 40 h 31"/>
                  <a:gd name="T40" fmla="*/ 15 w 33"/>
                  <a:gd name="T41" fmla="*/ 37 h 31"/>
                  <a:gd name="T42" fmla="*/ 11 w 33"/>
                  <a:gd name="T43" fmla="*/ 37 h 31"/>
                  <a:gd name="T44" fmla="*/ 9 w 33"/>
                  <a:gd name="T45" fmla="*/ 36 h 31"/>
                  <a:gd name="T46" fmla="*/ 7 w 33"/>
                  <a:gd name="T47" fmla="*/ 33 h 31"/>
                  <a:gd name="T48" fmla="*/ 5 w 33"/>
                  <a:gd name="T49" fmla="*/ 33 h 31"/>
                  <a:gd name="T50" fmla="*/ 3 w 33"/>
                  <a:gd name="T51" fmla="*/ 32 h 31"/>
                  <a:gd name="T52" fmla="*/ 3 w 33"/>
                  <a:gd name="T53" fmla="*/ 28 h 31"/>
                  <a:gd name="T54" fmla="*/ 1 w 33"/>
                  <a:gd name="T55" fmla="*/ 26 h 31"/>
                  <a:gd name="T56" fmla="*/ 1 w 33"/>
                  <a:gd name="T57" fmla="*/ 22 h 31"/>
                  <a:gd name="T58" fmla="*/ 0 w 33"/>
                  <a:gd name="T59" fmla="*/ 19 h 31"/>
                  <a:gd name="T60" fmla="*/ 1 w 33"/>
                  <a:gd name="T61" fmla="*/ 15 h 31"/>
                  <a:gd name="T62" fmla="*/ 1 w 33"/>
                  <a:gd name="T63" fmla="*/ 13 h 31"/>
                  <a:gd name="T64" fmla="*/ 1 w 33"/>
                  <a:gd name="T65" fmla="*/ 9 h 31"/>
                  <a:gd name="T66" fmla="*/ 1 w 33"/>
                  <a:gd name="T67" fmla="*/ 8 h 31"/>
                  <a:gd name="T68" fmla="*/ 3 w 33"/>
                  <a:gd name="T69" fmla="*/ 5 h 31"/>
                  <a:gd name="T70" fmla="*/ 5 w 33"/>
                  <a:gd name="T71" fmla="*/ 4 h 31"/>
                  <a:gd name="T72" fmla="*/ 7 w 33"/>
                  <a:gd name="T73" fmla="*/ 1 h 31"/>
                  <a:gd name="T74" fmla="*/ 9 w 33"/>
                  <a:gd name="T75" fmla="*/ 1 h 31"/>
                  <a:gd name="T76" fmla="*/ 12 w 33"/>
                  <a:gd name="T77" fmla="*/ 0 h 31"/>
                  <a:gd name="T78" fmla="*/ 15 w 33"/>
                  <a:gd name="T79" fmla="*/ 0 h 31"/>
                  <a:gd name="T80" fmla="*/ 19 w 33"/>
                  <a:gd name="T81" fmla="*/ 0 h 31"/>
                  <a:gd name="T82" fmla="*/ 19 w 33"/>
                  <a:gd name="T83" fmla="*/ 0 h 31"/>
                  <a:gd name="T84" fmla="*/ 20 w 33"/>
                  <a:gd name="T85" fmla="*/ 1 h 31"/>
                  <a:gd name="T86" fmla="*/ 21 w 33"/>
                  <a:gd name="T87" fmla="*/ 1 h 31"/>
                  <a:gd name="T88" fmla="*/ 29 w 33"/>
                  <a:gd name="T89" fmla="*/ 4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2" y="13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8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1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Freeform 21"/>
              <p:cNvSpPr>
                <a:spLocks/>
              </p:cNvSpPr>
              <p:nvPr/>
            </p:nvSpPr>
            <p:spPr bwMode="auto">
              <a:xfrm>
                <a:off x="3306" y="1250"/>
                <a:ext cx="44" cy="38"/>
              </a:xfrm>
              <a:custGeom>
                <a:avLst/>
                <a:gdLst>
                  <a:gd name="T0" fmla="*/ 31 w 33"/>
                  <a:gd name="T1" fmla="*/ 4 h 31"/>
                  <a:gd name="T2" fmla="*/ 33 w 33"/>
                  <a:gd name="T3" fmla="*/ 5 h 31"/>
                  <a:gd name="T4" fmla="*/ 37 w 33"/>
                  <a:gd name="T5" fmla="*/ 7 h 31"/>
                  <a:gd name="T6" fmla="*/ 39 w 33"/>
                  <a:gd name="T7" fmla="*/ 9 h 31"/>
                  <a:gd name="T8" fmla="*/ 40 w 33"/>
                  <a:gd name="T9" fmla="*/ 11 h 31"/>
                  <a:gd name="T10" fmla="*/ 43 w 33"/>
                  <a:gd name="T11" fmla="*/ 12 h 31"/>
                  <a:gd name="T12" fmla="*/ 43 w 33"/>
                  <a:gd name="T13" fmla="*/ 13 h 31"/>
                  <a:gd name="T14" fmla="*/ 44 w 33"/>
                  <a:gd name="T15" fmla="*/ 16 h 31"/>
                  <a:gd name="T16" fmla="*/ 44 w 33"/>
                  <a:gd name="T17" fmla="*/ 20 h 31"/>
                  <a:gd name="T18" fmla="*/ 44 w 33"/>
                  <a:gd name="T19" fmla="*/ 25 h 31"/>
                  <a:gd name="T20" fmla="*/ 44 w 33"/>
                  <a:gd name="T21" fmla="*/ 28 h 31"/>
                  <a:gd name="T22" fmla="*/ 43 w 33"/>
                  <a:gd name="T23" fmla="*/ 31 h 31"/>
                  <a:gd name="T24" fmla="*/ 40 w 33"/>
                  <a:gd name="T25" fmla="*/ 34 h 31"/>
                  <a:gd name="T26" fmla="*/ 37 w 33"/>
                  <a:gd name="T27" fmla="*/ 37 h 31"/>
                  <a:gd name="T28" fmla="*/ 33 w 33"/>
                  <a:gd name="T29" fmla="*/ 38 h 31"/>
                  <a:gd name="T30" fmla="*/ 31 w 33"/>
                  <a:gd name="T31" fmla="*/ 38 h 31"/>
                  <a:gd name="T32" fmla="*/ 28 w 33"/>
                  <a:gd name="T33" fmla="*/ 38 h 31"/>
                  <a:gd name="T34" fmla="*/ 24 w 33"/>
                  <a:gd name="T35" fmla="*/ 37 h 31"/>
                  <a:gd name="T36" fmla="*/ 20 w 33"/>
                  <a:gd name="T37" fmla="*/ 37 h 31"/>
                  <a:gd name="T38" fmla="*/ 16 w 33"/>
                  <a:gd name="T39" fmla="*/ 37 h 31"/>
                  <a:gd name="T40" fmla="*/ 15 w 33"/>
                  <a:gd name="T41" fmla="*/ 34 h 31"/>
                  <a:gd name="T42" fmla="*/ 11 w 33"/>
                  <a:gd name="T43" fmla="*/ 34 h 31"/>
                  <a:gd name="T44" fmla="*/ 9 w 33"/>
                  <a:gd name="T45" fmla="*/ 33 h 31"/>
                  <a:gd name="T46" fmla="*/ 7 w 33"/>
                  <a:gd name="T47" fmla="*/ 31 h 31"/>
                  <a:gd name="T48" fmla="*/ 5 w 33"/>
                  <a:gd name="T49" fmla="*/ 29 h 31"/>
                  <a:gd name="T50" fmla="*/ 3 w 33"/>
                  <a:gd name="T51" fmla="*/ 28 h 31"/>
                  <a:gd name="T52" fmla="*/ 3 w 33"/>
                  <a:gd name="T53" fmla="*/ 26 h 31"/>
                  <a:gd name="T54" fmla="*/ 1 w 33"/>
                  <a:gd name="T55" fmla="*/ 22 h 31"/>
                  <a:gd name="T56" fmla="*/ 1 w 33"/>
                  <a:gd name="T57" fmla="*/ 20 h 31"/>
                  <a:gd name="T58" fmla="*/ 0 w 33"/>
                  <a:gd name="T59" fmla="*/ 17 h 31"/>
                  <a:gd name="T60" fmla="*/ 1 w 33"/>
                  <a:gd name="T61" fmla="*/ 13 h 31"/>
                  <a:gd name="T62" fmla="*/ 1 w 33"/>
                  <a:gd name="T63" fmla="*/ 11 h 31"/>
                  <a:gd name="T64" fmla="*/ 1 w 33"/>
                  <a:gd name="T65" fmla="*/ 9 h 31"/>
                  <a:gd name="T66" fmla="*/ 1 w 33"/>
                  <a:gd name="T67" fmla="*/ 5 h 31"/>
                  <a:gd name="T68" fmla="*/ 3 w 33"/>
                  <a:gd name="T69" fmla="*/ 4 h 31"/>
                  <a:gd name="T70" fmla="*/ 5 w 33"/>
                  <a:gd name="T71" fmla="*/ 4 h 31"/>
                  <a:gd name="T72" fmla="*/ 7 w 33"/>
                  <a:gd name="T73" fmla="*/ 1 h 31"/>
                  <a:gd name="T74" fmla="*/ 9 w 33"/>
                  <a:gd name="T75" fmla="*/ 0 h 31"/>
                  <a:gd name="T76" fmla="*/ 12 w 33"/>
                  <a:gd name="T77" fmla="*/ 0 h 31"/>
                  <a:gd name="T78" fmla="*/ 15 w 33"/>
                  <a:gd name="T79" fmla="*/ 0 h 31"/>
                  <a:gd name="T80" fmla="*/ 19 w 33"/>
                  <a:gd name="T81" fmla="*/ 0 h 31"/>
                  <a:gd name="T82" fmla="*/ 19 w 33"/>
                  <a:gd name="T83" fmla="*/ 0 h 31"/>
                  <a:gd name="T84" fmla="*/ 20 w 33"/>
                  <a:gd name="T85" fmla="*/ 0 h 31"/>
                  <a:gd name="T86" fmla="*/ 21 w 33"/>
                  <a:gd name="T87" fmla="*/ 0 h 31"/>
                  <a:gd name="T88" fmla="*/ 29 w 33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1"/>
                    </a:moveTo>
                    <a:lnTo>
                      <a:pt x="23" y="3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7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6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8" y="30"/>
                    </a:lnTo>
                    <a:lnTo>
                      <a:pt x="26" y="30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22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Freeform 22"/>
              <p:cNvSpPr>
                <a:spLocks/>
              </p:cNvSpPr>
              <p:nvPr/>
            </p:nvSpPr>
            <p:spPr bwMode="auto">
              <a:xfrm>
                <a:off x="3306" y="1370"/>
                <a:ext cx="44" cy="41"/>
              </a:xfrm>
              <a:custGeom>
                <a:avLst/>
                <a:gdLst>
                  <a:gd name="T0" fmla="*/ 31 w 33"/>
                  <a:gd name="T1" fmla="*/ 4 h 31"/>
                  <a:gd name="T2" fmla="*/ 33 w 33"/>
                  <a:gd name="T3" fmla="*/ 4 h 31"/>
                  <a:gd name="T4" fmla="*/ 37 w 33"/>
                  <a:gd name="T5" fmla="*/ 7 h 31"/>
                  <a:gd name="T6" fmla="*/ 39 w 33"/>
                  <a:gd name="T7" fmla="*/ 11 h 31"/>
                  <a:gd name="T8" fmla="*/ 40 w 33"/>
                  <a:gd name="T9" fmla="*/ 12 h 31"/>
                  <a:gd name="T10" fmla="*/ 43 w 33"/>
                  <a:gd name="T11" fmla="*/ 13 h 31"/>
                  <a:gd name="T12" fmla="*/ 43 w 33"/>
                  <a:gd name="T13" fmla="*/ 16 h 31"/>
                  <a:gd name="T14" fmla="*/ 44 w 33"/>
                  <a:gd name="T15" fmla="*/ 17 h 31"/>
                  <a:gd name="T16" fmla="*/ 44 w 33"/>
                  <a:gd name="T17" fmla="*/ 21 h 31"/>
                  <a:gd name="T18" fmla="*/ 44 w 33"/>
                  <a:gd name="T19" fmla="*/ 26 h 31"/>
                  <a:gd name="T20" fmla="*/ 44 w 33"/>
                  <a:gd name="T21" fmla="*/ 30 h 31"/>
                  <a:gd name="T22" fmla="*/ 43 w 33"/>
                  <a:gd name="T23" fmla="*/ 34 h 31"/>
                  <a:gd name="T24" fmla="*/ 40 w 33"/>
                  <a:gd name="T25" fmla="*/ 38 h 31"/>
                  <a:gd name="T26" fmla="*/ 37 w 33"/>
                  <a:gd name="T27" fmla="*/ 40 h 31"/>
                  <a:gd name="T28" fmla="*/ 33 w 33"/>
                  <a:gd name="T29" fmla="*/ 41 h 31"/>
                  <a:gd name="T30" fmla="*/ 31 w 33"/>
                  <a:gd name="T31" fmla="*/ 41 h 31"/>
                  <a:gd name="T32" fmla="*/ 28 w 33"/>
                  <a:gd name="T33" fmla="*/ 41 h 31"/>
                  <a:gd name="T34" fmla="*/ 24 w 33"/>
                  <a:gd name="T35" fmla="*/ 40 h 31"/>
                  <a:gd name="T36" fmla="*/ 20 w 33"/>
                  <a:gd name="T37" fmla="*/ 40 h 31"/>
                  <a:gd name="T38" fmla="*/ 16 w 33"/>
                  <a:gd name="T39" fmla="*/ 38 h 31"/>
                  <a:gd name="T40" fmla="*/ 15 w 33"/>
                  <a:gd name="T41" fmla="*/ 38 h 31"/>
                  <a:gd name="T42" fmla="*/ 12 w 33"/>
                  <a:gd name="T43" fmla="*/ 38 h 31"/>
                  <a:gd name="T44" fmla="*/ 9 w 33"/>
                  <a:gd name="T45" fmla="*/ 36 h 31"/>
                  <a:gd name="T46" fmla="*/ 7 w 33"/>
                  <a:gd name="T47" fmla="*/ 34 h 31"/>
                  <a:gd name="T48" fmla="*/ 5 w 33"/>
                  <a:gd name="T49" fmla="*/ 32 h 31"/>
                  <a:gd name="T50" fmla="*/ 3 w 33"/>
                  <a:gd name="T51" fmla="*/ 30 h 31"/>
                  <a:gd name="T52" fmla="*/ 3 w 33"/>
                  <a:gd name="T53" fmla="*/ 29 h 31"/>
                  <a:gd name="T54" fmla="*/ 1 w 33"/>
                  <a:gd name="T55" fmla="*/ 25 h 31"/>
                  <a:gd name="T56" fmla="*/ 1 w 33"/>
                  <a:gd name="T57" fmla="*/ 21 h 31"/>
                  <a:gd name="T58" fmla="*/ 0 w 33"/>
                  <a:gd name="T59" fmla="*/ 17 h 31"/>
                  <a:gd name="T60" fmla="*/ 1 w 33"/>
                  <a:gd name="T61" fmla="*/ 16 h 31"/>
                  <a:gd name="T62" fmla="*/ 1 w 33"/>
                  <a:gd name="T63" fmla="*/ 12 h 31"/>
                  <a:gd name="T64" fmla="*/ 1 w 33"/>
                  <a:gd name="T65" fmla="*/ 11 h 31"/>
                  <a:gd name="T66" fmla="*/ 1 w 33"/>
                  <a:gd name="T67" fmla="*/ 7 h 31"/>
                  <a:gd name="T68" fmla="*/ 3 w 33"/>
                  <a:gd name="T69" fmla="*/ 4 h 31"/>
                  <a:gd name="T70" fmla="*/ 5 w 33"/>
                  <a:gd name="T71" fmla="*/ 3 h 31"/>
                  <a:gd name="T72" fmla="*/ 7 w 33"/>
                  <a:gd name="T73" fmla="*/ 3 h 31"/>
                  <a:gd name="T74" fmla="*/ 9 w 33"/>
                  <a:gd name="T75" fmla="*/ 0 h 31"/>
                  <a:gd name="T76" fmla="*/ 12 w 33"/>
                  <a:gd name="T77" fmla="*/ 0 h 31"/>
                  <a:gd name="T78" fmla="*/ 15 w 33"/>
                  <a:gd name="T79" fmla="*/ 0 h 31"/>
                  <a:gd name="T80" fmla="*/ 19 w 33"/>
                  <a:gd name="T81" fmla="*/ 0 h 31"/>
                  <a:gd name="T82" fmla="*/ 19 w 33"/>
                  <a:gd name="T83" fmla="*/ 0 h 31"/>
                  <a:gd name="T84" fmla="*/ 20 w 33"/>
                  <a:gd name="T85" fmla="*/ 0 h 31"/>
                  <a:gd name="T86" fmla="*/ 21 w 33"/>
                  <a:gd name="T87" fmla="*/ 0 h 31"/>
                  <a:gd name="T88" fmla="*/ 29 w 33"/>
                  <a:gd name="T89" fmla="*/ 3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2"/>
                    </a:moveTo>
                    <a:lnTo>
                      <a:pt x="23" y="3"/>
                    </a:lnTo>
                    <a:lnTo>
                      <a:pt x="25" y="3"/>
                    </a:lnTo>
                    <a:lnTo>
                      <a:pt x="26" y="5"/>
                    </a:lnTo>
                    <a:lnTo>
                      <a:pt x="28" y="5"/>
                    </a:lnTo>
                    <a:lnTo>
                      <a:pt x="29" y="6"/>
                    </a:lnTo>
                    <a:lnTo>
                      <a:pt x="29" y="8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2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9"/>
                    </a:lnTo>
                    <a:lnTo>
                      <a:pt x="29" y="29"/>
                    </a:lnTo>
                    <a:lnTo>
                      <a:pt x="28" y="30"/>
                    </a:lnTo>
                    <a:lnTo>
                      <a:pt x="26" y="30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4" y="24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Freeform 23"/>
              <p:cNvSpPr>
                <a:spLocks/>
              </p:cNvSpPr>
              <p:nvPr/>
            </p:nvSpPr>
            <p:spPr bwMode="auto">
              <a:xfrm>
                <a:off x="3306" y="1329"/>
                <a:ext cx="44" cy="41"/>
              </a:xfrm>
              <a:custGeom>
                <a:avLst/>
                <a:gdLst>
                  <a:gd name="T0" fmla="*/ 31 w 33"/>
                  <a:gd name="T1" fmla="*/ 3 h 30"/>
                  <a:gd name="T2" fmla="*/ 33 w 33"/>
                  <a:gd name="T3" fmla="*/ 4 h 30"/>
                  <a:gd name="T4" fmla="*/ 37 w 33"/>
                  <a:gd name="T5" fmla="*/ 7 h 30"/>
                  <a:gd name="T6" fmla="*/ 39 w 33"/>
                  <a:gd name="T7" fmla="*/ 11 h 30"/>
                  <a:gd name="T8" fmla="*/ 40 w 33"/>
                  <a:gd name="T9" fmla="*/ 12 h 30"/>
                  <a:gd name="T10" fmla="*/ 43 w 33"/>
                  <a:gd name="T11" fmla="*/ 14 h 30"/>
                  <a:gd name="T12" fmla="*/ 43 w 33"/>
                  <a:gd name="T13" fmla="*/ 16 h 30"/>
                  <a:gd name="T14" fmla="*/ 44 w 33"/>
                  <a:gd name="T15" fmla="*/ 18 h 30"/>
                  <a:gd name="T16" fmla="*/ 44 w 33"/>
                  <a:gd name="T17" fmla="*/ 22 h 30"/>
                  <a:gd name="T18" fmla="*/ 44 w 33"/>
                  <a:gd name="T19" fmla="*/ 26 h 30"/>
                  <a:gd name="T20" fmla="*/ 44 w 33"/>
                  <a:gd name="T21" fmla="*/ 31 h 30"/>
                  <a:gd name="T22" fmla="*/ 43 w 33"/>
                  <a:gd name="T23" fmla="*/ 36 h 30"/>
                  <a:gd name="T24" fmla="*/ 40 w 33"/>
                  <a:gd name="T25" fmla="*/ 37 h 30"/>
                  <a:gd name="T26" fmla="*/ 37 w 33"/>
                  <a:gd name="T27" fmla="*/ 41 h 30"/>
                  <a:gd name="T28" fmla="*/ 33 w 33"/>
                  <a:gd name="T29" fmla="*/ 41 h 30"/>
                  <a:gd name="T30" fmla="*/ 31 w 33"/>
                  <a:gd name="T31" fmla="*/ 41 h 30"/>
                  <a:gd name="T32" fmla="*/ 28 w 33"/>
                  <a:gd name="T33" fmla="*/ 41 h 30"/>
                  <a:gd name="T34" fmla="*/ 24 w 33"/>
                  <a:gd name="T35" fmla="*/ 41 h 30"/>
                  <a:gd name="T36" fmla="*/ 20 w 33"/>
                  <a:gd name="T37" fmla="*/ 41 h 30"/>
                  <a:gd name="T38" fmla="*/ 16 w 33"/>
                  <a:gd name="T39" fmla="*/ 40 h 30"/>
                  <a:gd name="T40" fmla="*/ 15 w 33"/>
                  <a:gd name="T41" fmla="*/ 40 h 30"/>
                  <a:gd name="T42" fmla="*/ 12 w 33"/>
                  <a:gd name="T43" fmla="*/ 37 h 30"/>
                  <a:gd name="T44" fmla="*/ 9 w 33"/>
                  <a:gd name="T45" fmla="*/ 37 h 30"/>
                  <a:gd name="T46" fmla="*/ 7 w 33"/>
                  <a:gd name="T47" fmla="*/ 36 h 30"/>
                  <a:gd name="T48" fmla="*/ 5 w 33"/>
                  <a:gd name="T49" fmla="*/ 33 h 30"/>
                  <a:gd name="T50" fmla="*/ 3 w 33"/>
                  <a:gd name="T51" fmla="*/ 31 h 30"/>
                  <a:gd name="T52" fmla="*/ 3 w 33"/>
                  <a:gd name="T53" fmla="*/ 30 h 30"/>
                  <a:gd name="T54" fmla="*/ 1 w 33"/>
                  <a:gd name="T55" fmla="*/ 26 h 30"/>
                  <a:gd name="T56" fmla="*/ 1 w 33"/>
                  <a:gd name="T57" fmla="*/ 22 h 30"/>
                  <a:gd name="T58" fmla="*/ 0 w 33"/>
                  <a:gd name="T59" fmla="*/ 18 h 30"/>
                  <a:gd name="T60" fmla="*/ 1 w 33"/>
                  <a:gd name="T61" fmla="*/ 14 h 30"/>
                  <a:gd name="T62" fmla="*/ 1 w 33"/>
                  <a:gd name="T63" fmla="*/ 12 h 30"/>
                  <a:gd name="T64" fmla="*/ 1 w 33"/>
                  <a:gd name="T65" fmla="*/ 8 h 30"/>
                  <a:gd name="T66" fmla="*/ 1 w 33"/>
                  <a:gd name="T67" fmla="*/ 7 h 30"/>
                  <a:gd name="T68" fmla="*/ 3 w 33"/>
                  <a:gd name="T69" fmla="*/ 4 h 30"/>
                  <a:gd name="T70" fmla="*/ 5 w 33"/>
                  <a:gd name="T71" fmla="*/ 3 h 30"/>
                  <a:gd name="T72" fmla="*/ 7 w 33"/>
                  <a:gd name="T73" fmla="*/ 0 h 30"/>
                  <a:gd name="T74" fmla="*/ 9 w 33"/>
                  <a:gd name="T75" fmla="*/ 0 h 30"/>
                  <a:gd name="T76" fmla="*/ 12 w 33"/>
                  <a:gd name="T77" fmla="*/ 0 h 30"/>
                  <a:gd name="T78" fmla="*/ 15 w 33"/>
                  <a:gd name="T79" fmla="*/ 0 h 30"/>
                  <a:gd name="T80" fmla="*/ 19 w 33"/>
                  <a:gd name="T81" fmla="*/ 0 h 30"/>
                  <a:gd name="T82" fmla="*/ 19 w 33"/>
                  <a:gd name="T83" fmla="*/ 0 h 30"/>
                  <a:gd name="T84" fmla="*/ 20 w 33"/>
                  <a:gd name="T85" fmla="*/ 0 h 30"/>
                  <a:gd name="T86" fmla="*/ 21 w 33"/>
                  <a:gd name="T87" fmla="*/ 0 h 30"/>
                  <a:gd name="T88" fmla="*/ 29 w 33"/>
                  <a:gd name="T89" fmla="*/ 3 h 3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0">
                    <a:moveTo>
                      <a:pt x="22" y="2"/>
                    </a:moveTo>
                    <a:lnTo>
                      <a:pt x="23" y="2"/>
                    </a:lnTo>
                    <a:lnTo>
                      <a:pt x="23" y="3"/>
                    </a:lnTo>
                    <a:lnTo>
                      <a:pt x="25" y="3"/>
                    </a:lnTo>
                    <a:lnTo>
                      <a:pt x="26" y="5"/>
                    </a:lnTo>
                    <a:lnTo>
                      <a:pt x="28" y="5"/>
                    </a:lnTo>
                    <a:lnTo>
                      <a:pt x="29" y="6"/>
                    </a:lnTo>
                    <a:lnTo>
                      <a:pt x="29" y="8"/>
                    </a:lnTo>
                    <a:lnTo>
                      <a:pt x="30" y="8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9" y="29"/>
                    </a:lnTo>
                    <a:lnTo>
                      <a:pt x="28" y="30"/>
                    </a:lnTo>
                    <a:lnTo>
                      <a:pt x="26" y="30"/>
                    </a:lnTo>
                    <a:lnTo>
                      <a:pt x="25" y="30"/>
                    </a:lnTo>
                    <a:lnTo>
                      <a:pt x="23" y="30"/>
                    </a:lnTo>
                    <a:lnTo>
                      <a:pt x="22" y="30"/>
                    </a:lnTo>
                    <a:lnTo>
                      <a:pt x="21" y="30"/>
                    </a:lnTo>
                    <a:lnTo>
                      <a:pt x="19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5" y="24"/>
                    </a:lnTo>
                    <a:lnTo>
                      <a:pt x="4" y="24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Freeform 24"/>
              <p:cNvSpPr>
                <a:spLocks/>
              </p:cNvSpPr>
              <p:nvPr/>
            </p:nvSpPr>
            <p:spPr bwMode="auto">
              <a:xfrm>
                <a:off x="3306" y="1411"/>
                <a:ext cx="44" cy="41"/>
              </a:xfrm>
              <a:custGeom>
                <a:avLst/>
                <a:gdLst>
                  <a:gd name="T0" fmla="*/ 31 w 33"/>
                  <a:gd name="T1" fmla="*/ 4 h 31"/>
                  <a:gd name="T2" fmla="*/ 33 w 33"/>
                  <a:gd name="T3" fmla="*/ 7 h 31"/>
                  <a:gd name="T4" fmla="*/ 37 w 33"/>
                  <a:gd name="T5" fmla="*/ 8 h 31"/>
                  <a:gd name="T6" fmla="*/ 39 w 33"/>
                  <a:gd name="T7" fmla="*/ 11 h 31"/>
                  <a:gd name="T8" fmla="*/ 40 w 33"/>
                  <a:gd name="T9" fmla="*/ 12 h 31"/>
                  <a:gd name="T10" fmla="*/ 43 w 33"/>
                  <a:gd name="T11" fmla="*/ 13 h 31"/>
                  <a:gd name="T12" fmla="*/ 43 w 33"/>
                  <a:gd name="T13" fmla="*/ 16 h 31"/>
                  <a:gd name="T14" fmla="*/ 44 w 33"/>
                  <a:gd name="T15" fmla="*/ 20 h 31"/>
                  <a:gd name="T16" fmla="*/ 44 w 33"/>
                  <a:gd name="T17" fmla="*/ 22 h 31"/>
                  <a:gd name="T18" fmla="*/ 44 w 33"/>
                  <a:gd name="T19" fmla="*/ 26 h 31"/>
                  <a:gd name="T20" fmla="*/ 44 w 33"/>
                  <a:gd name="T21" fmla="*/ 30 h 31"/>
                  <a:gd name="T22" fmla="*/ 43 w 33"/>
                  <a:gd name="T23" fmla="*/ 34 h 31"/>
                  <a:gd name="T24" fmla="*/ 40 w 33"/>
                  <a:gd name="T25" fmla="*/ 38 h 31"/>
                  <a:gd name="T26" fmla="*/ 37 w 33"/>
                  <a:gd name="T27" fmla="*/ 40 h 31"/>
                  <a:gd name="T28" fmla="*/ 33 w 33"/>
                  <a:gd name="T29" fmla="*/ 41 h 31"/>
                  <a:gd name="T30" fmla="*/ 31 w 33"/>
                  <a:gd name="T31" fmla="*/ 41 h 31"/>
                  <a:gd name="T32" fmla="*/ 28 w 33"/>
                  <a:gd name="T33" fmla="*/ 41 h 31"/>
                  <a:gd name="T34" fmla="*/ 24 w 33"/>
                  <a:gd name="T35" fmla="*/ 41 h 31"/>
                  <a:gd name="T36" fmla="*/ 20 w 33"/>
                  <a:gd name="T37" fmla="*/ 40 h 31"/>
                  <a:gd name="T38" fmla="*/ 16 w 33"/>
                  <a:gd name="T39" fmla="*/ 40 h 31"/>
                  <a:gd name="T40" fmla="*/ 15 w 33"/>
                  <a:gd name="T41" fmla="*/ 38 h 31"/>
                  <a:gd name="T42" fmla="*/ 11 w 33"/>
                  <a:gd name="T43" fmla="*/ 38 h 31"/>
                  <a:gd name="T44" fmla="*/ 9 w 33"/>
                  <a:gd name="T45" fmla="*/ 36 h 31"/>
                  <a:gd name="T46" fmla="*/ 7 w 33"/>
                  <a:gd name="T47" fmla="*/ 34 h 31"/>
                  <a:gd name="T48" fmla="*/ 5 w 33"/>
                  <a:gd name="T49" fmla="*/ 34 h 31"/>
                  <a:gd name="T50" fmla="*/ 3 w 33"/>
                  <a:gd name="T51" fmla="*/ 32 h 31"/>
                  <a:gd name="T52" fmla="*/ 3 w 33"/>
                  <a:gd name="T53" fmla="*/ 29 h 31"/>
                  <a:gd name="T54" fmla="*/ 1 w 33"/>
                  <a:gd name="T55" fmla="*/ 26 h 31"/>
                  <a:gd name="T56" fmla="*/ 1 w 33"/>
                  <a:gd name="T57" fmla="*/ 22 h 31"/>
                  <a:gd name="T58" fmla="*/ 0 w 33"/>
                  <a:gd name="T59" fmla="*/ 20 h 31"/>
                  <a:gd name="T60" fmla="*/ 1 w 33"/>
                  <a:gd name="T61" fmla="*/ 16 h 31"/>
                  <a:gd name="T62" fmla="*/ 1 w 33"/>
                  <a:gd name="T63" fmla="*/ 12 h 31"/>
                  <a:gd name="T64" fmla="*/ 1 w 33"/>
                  <a:gd name="T65" fmla="*/ 11 h 31"/>
                  <a:gd name="T66" fmla="*/ 1 w 33"/>
                  <a:gd name="T67" fmla="*/ 8 h 31"/>
                  <a:gd name="T68" fmla="*/ 3 w 33"/>
                  <a:gd name="T69" fmla="*/ 7 h 31"/>
                  <a:gd name="T70" fmla="*/ 5 w 33"/>
                  <a:gd name="T71" fmla="*/ 4 h 31"/>
                  <a:gd name="T72" fmla="*/ 7 w 33"/>
                  <a:gd name="T73" fmla="*/ 3 h 31"/>
                  <a:gd name="T74" fmla="*/ 9 w 33"/>
                  <a:gd name="T75" fmla="*/ 0 h 31"/>
                  <a:gd name="T76" fmla="*/ 12 w 33"/>
                  <a:gd name="T77" fmla="*/ 0 h 31"/>
                  <a:gd name="T78" fmla="*/ 15 w 33"/>
                  <a:gd name="T79" fmla="*/ 0 h 31"/>
                  <a:gd name="T80" fmla="*/ 19 w 33"/>
                  <a:gd name="T81" fmla="*/ 0 h 31"/>
                  <a:gd name="T82" fmla="*/ 19 w 33"/>
                  <a:gd name="T83" fmla="*/ 0 h 31"/>
                  <a:gd name="T84" fmla="*/ 20 w 33"/>
                  <a:gd name="T85" fmla="*/ 0 h 31"/>
                  <a:gd name="T86" fmla="*/ 21 w 33"/>
                  <a:gd name="T87" fmla="*/ 3 h 31"/>
                  <a:gd name="T88" fmla="*/ 24 w 33"/>
                  <a:gd name="T89" fmla="*/ 3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8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2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9"/>
                    </a:lnTo>
                    <a:lnTo>
                      <a:pt x="29" y="30"/>
                    </a:lnTo>
                    <a:lnTo>
                      <a:pt x="28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5" name="Freeform 25"/>
              <p:cNvSpPr>
                <a:spLocks/>
              </p:cNvSpPr>
              <p:nvPr/>
            </p:nvSpPr>
            <p:spPr bwMode="auto">
              <a:xfrm>
                <a:off x="3271" y="1022"/>
                <a:ext cx="35" cy="41"/>
              </a:xfrm>
              <a:custGeom>
                <a:avLst/>
                <a:gdLst>
                  <a:gd name="T0" fmla="*/ 32 w 27"/>
                  <a:gd name="T1" fmla="*/ 36 h 31"/>
                  <a:gd name="T2" fmla="*/ 31 w 27"/>
                  <a:gd name="T3" fmla="*/ 40 h 31"/>
                  <a:gd name="T4" fmla="*/ 29 w 27"/>
                  <a:gd name="T5" fmla="*/ 40 h 31"/>
                  <a:gd name="T6" fmla="*/ 27 w 27"/>
                  <a:gd name="T7" fmla="*/ 41 h 31"/>
                  <a:gd name="T8" fmla="*/ 25 w 27"/>
                  <a:gd name="T9" fmla="*/ 41 h 31"/>
                  <a:gd name="T10" fmla="*/ 23 w 27"/>
                  <a:gd name="T11" fmla="*/ 41 h 31"/>
                  <a:gd name="T12" fmla="*/ 22 w 27"/>
                  <a:gd name="T13" fmla="*/ 41 h 31"/>
                  <a:gd name="T14" fmla="*/ 19 w 27"/>
                  <a:gd name="T15" fmla="*/ 41 h 31"/>
                  <a:gd name="T16" fmla="*/ 16 w 27"/>
                  <a:gd name="T17" fmla="*/ 40 h 31"/>
                  <a:gd name="T18" fmla="*/ 14 w 27"/>
                  <a:gd name="T19" fmla="*/ 37 h 31"/>
                  <a:gd name="T20" fmla="*/ 13 w 27"/>
                  <a:gd name="T21" fmla="*/ 37 h 31"/>
                  <a:gd name="T22" fmla="*/ 10 w 27"/>
                  <a:gd name="T23" fmla="*/ 36 h 31"/>
                  <a:gd name="T24" fmla="*/ 10 w 27"/>
                  <a:gd name="T25" fmla="*/ 33 h 31"/>
                  <a:gd name="T26" fmla="*/ 9 w 27"/>
                  <a:gd name="T27" fmla="*/ 32 h 31"/>
                  <a:gd name="T28" fmla="*/ 6 w 27"/>
                  <a:gd name="T29" fmla="*/ 28 h 31"/>
                  <a:gd name="T30" fmla="*/ 5 w 27"/>
                  <a:gd name="T31" fmla="*/ 26 h 31"/>
                  <a:gd name="T32" fmla="*/ 4 w 27"/>
                  <a:gd name="T33" fmla="*/ 22 h 31"/>
                  <a:gd name="T34" fmla="*/ 1 w 27"/>
                  <a:gd name="T35" fmla="*/ 17 h 31"/>
                  <a:gd name="T36" fmla="*/ 1 w 27"/>
                  <a:gd name="T37" fmla="*/ 13 h 31"/>
                  <a:gd name="T38" fmla="*/ 1 w 27"/>
                  <a:gd name="T39" fmla="*/ 9 h 31"/>
                  <a:gd name="T40" fmla="*/ 1 w 27"/>
                  <a:gd name="T41" fmla="*/ 5 h 31"/>
                  <a:gd name="T42" fmla="*/ 4 w 27"/>
                  <a:gd name="T43" fmla="*/ 4 h 31"/>
                  <a:gd name="T44" fmla="*/ 5 w 27"/>
                  <a:gd name="T45" fmla="*/ 0 h 31"/>
                  <a:gd name="T46" fmla="*/ 6 w 27"/>
                  <a:gd name="T47" fmla="*/ 0 h 31"/>
                  <a:gd name="T48" fmla="*/ 9 w 27"/>
                  <a:gd name="T49" fmla="*/ 0 h 31"/>
                  <a:gd name="T50" fmla="*/ 13 w 27"/>
                  <a:gd name="T51" fmla="*/ 0 h 31"/>
                  <a:gd name="T52" fmla="*/ 16 w 27"/>
                  <a:gd name="T53" fmla="*/ 0 h 31"/>
                  <a:gd name="T54" fmla="*/ 18 w 27"/>
                  <a:gd name="T55" fmla="*/ 1 h 31"/>
                  <a:gd name="T56" fmla="*/ 19 w 27"/>
                  <a:gd name="T57" fmla="*/ 4 h 31"/>
                  <a:gd name="T58" fmla="*/ 22 w 27"/>
                  <a:gd name="T59" fmla="*/ 5 h 31"/>
                  <a:gd name="T60" fmla="*/ 23 w 27"/>
                  <a:gd name="T61" fmla="*/ 8 h 31"/>
                  <a:gd name="T62" fmla="*/ 25 w 27"/>
                  <a:gd name="T63" fmla="*/ 9 h 31"/>
                  <a:gd name="T64" fmla="*/ 27 w 27"/>
                  <a:gd name="T65" fmla="*/ 11 h 31"/>
                  <a:gd name="T66" fmla="*/ 31 w 27"/>
                  <a:gd name="T67" fmla="*/ 17 h 31"/>
                  <a:gd name="T68" fmla="*/ 32 w 27"/>
                  <a:gd name="T69" fmla="*/ 20 h 31"/>
                  <a:gd name="T70" fmla="*/ 35 w 27"/>
                  <a:gd name="T71" fmla="*/ 26 h 31"/>
                  <a:gd name="T72" fmla="*/ 35 w 27"/>
                  <a:gd name="T73" fmla="*/ 30 h 31"/>
                  <a:gd name="T74" fmla="*/ 35 w 27"/>
                  <a:gd name="T75" fmla="*/ 32 h 31"/>
                  <a:gd name="T76" fmla="*/ 32 w 27"/>
                  <a:gd name="T77" fmla="*/ 33 h 31"/>
                  <a:gd name="T78" fmla="*/ 32 w 27"/>
                  <a:gd name="T79" fmla="*/ 33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1">
                    <a:moveTo>
                      <a:pt x="25" y="27"/>
                    </a:moveTo>
                    <a:lnTo>
                      <a:pt x="25" y="27"/>
                    </a:lnTo>
                    <a:lnTo>
                      <a:pt x="25" y="28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2" y="10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5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6" name="Freeform 26"/>
              <p:cNvSpPr>
                <a:spLocks/>
              </p:cNvSpPr>
              <p:nvPr/>
            </p:nvSpPr>
            <p:spPr bwMode="auto">
              <a:xfrm>
                <a:off x="3271" y="1063"/>
                <a:ext cx="35" cy="41"/>
              </a:xfrm>
              <a:custGeom>
                <a:avLst/>
                <a:gdLst>
                  <a:gd name="T0" fmla="*/ 32 w 27"/>
                  <a:gd name="T1" fmla="*/ 36 h 32"/>
                  <a:gd name="T2" fmla="*/ 31 w 27"/>
                  <a:gd name="T3" fmla="*/ 38 h 32"/>
                  <a:gd name="T4" fmla="*/ 29 w 27"/>
                  <a:gd name="T5" fmla="*/ 40 h 32"/>
                  <a:gd name="T6" fmla="*/ 27 w 27"/>
                  <a:gd name="T7" fmla="*/ 40 h 32"/>
                  <a:gd name="T8" fmla="*/ 25 w 27"/>
                  <a:gd name="T9" fmla="*/ 41 h 32"/>
                  <a:gd name="T10" fmla="*/ 23 w 27"/>
                  <a:gd name="T11" fmla="*/ 41 h 32"/>
                  <a:gd name="T12" fmla="*/ 22 w 27"/>
                  <a:gd name="T13" fmla="*/ 41 h 32"/>
                  <a:gd name="T14" fmla="*/ 19 w 27"/>
                  <a:gd name="T15" fmla="*/ 40 h 32"/>
                  <a:gd name="T16" fmla="*/ 16 w 27"/>
                  <a:gd name="T17" fmla="*/ 40 h 32"/>
                  <a:gd name="T18" fmla="*/ 14 w 27"/>
                  <a:gd name="T19" fmla="*/ 38 h 32"/>
                  <a:gd name="T20" fmla="*/ 13 w 27"/>
                  <a:gd name="T21" fmla="*/ 36 h 32"/>
                  <a:gd name="T22" fmla="*/ 10 w 27"/>
                  <a:gd name="T23" fmla="*/ 35 h 32"/>
                  <a:gd name="T24" fmla="*/ 10 w 27"/>
                  <a:gd name="T25" fmla="*/ 32 h 32"/>
                  <a:gd name="T26" fmla="*/ 9 w 27"/>
                  <a:gd name="T27" fmla="*/ 31 h 32"/>
                  <a:gd name="T28" fmla="*/ 6 w 27"/>
                  <a:gd name="T29" fmla="*/ 29 h 32"/>
                  <a:gd name="T30" fmla="*/ 5 w 27"/>
                  <a:gd name="T31" fmla="*/ 26 h 32"/>
                  <a:gd name="T32" fmla="*/ 4 w 27"/>
                  <a:gd name="T33" fmla="*/ 22 h 32"/>
                  <a:gd name="T34" fmla="*/ 1 w 27"/>
                  <a:gd name="T35" fmla="*/ 18 h 32"/>
                  <a:gd name="T36" fmla="*/ 1 w 27"/>
                  <a:gd name="T37" fmla="*/ 14 h 32"/>
                  <a:gd name="T38" fmla="*/ 1 w 27"/>
                  <a:gd name="T39" fmla="*/ 10 h 32"/>
                  <a:gd name="T40" fmla="*/ 1 w 27"/>
                  <a:gd name="T41" fmla="*/ 8 h 32"/>
                  <a:gd name="T42" fmla="*/ 4 w 27"/>
                  <a:gd name="T43" fmla="*/ 4 h 32"/>
                  <a:gd name="T44" fmla="*/ 5 w 27"/>
                  <a:gd name="T45" fmla="*/ 1 h 32"/>
                  <a:gd name="T46" fmla="*/ 6 w 27"/>
                  <a:gd name="T47" fmla="*/ 0 h 32"/>
                  <a:gd name="T48" fmla="*/ 9 w 27"/>
                  <a:gd name="T49" fmla="*/ 0 h 32"/>
                  <a:gd name="T50" fmla="*/ 13 w 27"/>
                  <a:gd name="T51" fmla="*/ 0 h 32"/>
                  <a:gd name="T52" fmla="*/ 16 w 27"/>
                  <a:gd name="T53" fmla="*/ 1 h 32"/>
                  <a:gd name="T54" fmla="*/ 18 w 27"/>
                  <a:gd name="T55" fmla="*/ 1 h 32"/>
                  <a:gd name="T56" fmla="*/ 19 w 27"/>
                  <a:gd name="T57" fmla="*/ 4 h 32"/>
                  <a:gd name="T58" fmla="*/ 22 w 27"/>
                  <a:gd name="T59" fmla="*/ 5 h 32"/>
                  <a:gd name="T60" fmla="*/ 23 w 27"/>
                  <a:gd name="T61" fmla="*/ 8 h 32"/>
                  <a:gd name="T62" fmla="*/ 25 w 27"/>
                  <a:gd name="T63" fmla="*/ 9 h 32"/>
                  <a:gd name="T64" fmla="*/ 27 w 27"/>
                  <a:gd name="T65" fmla="*/ 13 h 32"/>
                  <a:gd name="T66" fmla="*/ 31 w 27"/>
                  <a:gd name="T67" fmla="*/ 17 h 32"/>
                  <a:gd name="T68" fmla="*/ 32 w 27"/>
                  <a:gd name="T69" fmla="*/ 22 h 32"/>
                  <a:gd name="T70" fmla="*/ 35 w 27"/>
                  <a:gd name="T71" fmla="*/ 27 h 32"/>
                  <a:gd name="T72" fmla="*/ 35 w 27"/>
                  <a:gd name="T73" fmla="*/ 31 h 32"/>
                  <a:gd name="T74" fmla="*/ 35 w 27"/>
                  <a:gd name="T75" fmla="*/ 31 h 32"/>
                  <a:gd name="T76" fmla="*/ 32 w 27"/>
                  <a:gd name="T77" fmla="*/ 32 h 32"/>
                  <a:gd name="T78" fmla="*/ 32 w 27"/>
                  <a:gd name="T79" fmla="*/ 35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2">
                    <a:moveTo>
                      <a:pt x="25" y="27"/>
                    </a:moveTo>
                    <a:lnTo>
                      <a:pt x="25" y="28"/>
                    </a:lnTo>
                    <a:lnTo>
                      <a:pt x="25" y="30"/>
                    </a:lnTo>
                    <a:lnTo>
                      <a:pt x="24" y="30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21" y="32"/>
                    </a:lnTo>
                    <a:lnTo>
                      <a:pt x="19" y="32"/>
                    </a:lnTo>
                    <a:lnTo>
                      <a:pt x="18" y="32"/>
                    </a:lnTo>
                    <a:lnTo>
                      <a:pt x="17" y="32"/>
                    </a:lnTo>
                    <a:lnTo>
                      <a:pt x="15" y="32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1" y="30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7"/>
                    </a:lnTo>
                    <a:lnTo>
                      <a:pt x="21" y="8"/>
                    </a:lnTo>
                    <a:lnTo>
                      <a:pt x="21" y="10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5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7" name="Freeform 27"/>
              <p:cNvSpPr>
                <a:spLocks/>
              </p:cNvSpPr>
              <p:nvPr/>
            </p:nvSpPr>
            <p:spPr bwMode="auto">
              <a:xfrm>
                <a:off x="3271" y="1104"/>
                <a:ext cx="35" cy="41"/>
              </a:xfrm>
              <a:custGeom>
                <a:avLst/>
                <a:gdLst>
                  <a:gd name="T0" fmla="*/ 32 w 27"/>
                  <a:gd name="T1" fmla="*/ 38 h 31"/>
                  <a:gd name="T2" fmla="*/ 31 w 27"/>
                  <a:gd name="T3" fmla="*/ 40 h 31"/>
                  <a:gd name="T4" fmla="*/ 29 w 27"/>
                  <a:gd name="T5" fmla="*/ 41 h 31"/>
                  <a:gd name="T6" fmla="*/ 27 w 27"/>
                  <a:gd name="T7" fmla="*/ 41 h 31"/>
                  <a:gd name="T8" fmla="*/ 25 w 27"/>
                  <a:gd name="T9" fmla="*/ 41 h 31"/>
                  <a:gd name="T10" fmla="*/ 23 w 27"/>
                  <a:gd name="T11" fmla="*/ 41 h 31"/>
                  <a:gd name="T12" fmla="*/ 22 w 27"/>
                  <a:gd name="T13" fmla="*/ 41 h 31"/>
                  <a:gd name="T14" fmla="*/ 19 w 27"/>
                  <a:gd name="T15" fmla="*/ 41 h 31"/>
                  <a:gd name="T16" fmla="*/ 16 w 27"/>
                  <a:gd name="T17" fmla="*/ 40 h 31"/>
                  <a:gd name="T18" fmla="*/ 14 w 27"/>
                  <a:gd name="T19" fmla="*/ 40 h 31"/>
                  <a:gd name="T20" fmla="*/ 13 w 27"/>
                  <a:gd name="T21" fmla="*/ 38 h 31"/>
                  <a:gd name="T22" fmla="*/ 10 w 27"/>
                  <a:gd name="T23" fmla="*/ 36 h 31"/>
                  <a:gd name="T24" fmla="*/ 10 w 27"/>
                  <a:gd name="T25" fmla="*/ 34 h 31"/>
                  <a:gd name="T26" fmla="*/ 9 w 27"/>
                  <a:gd name="T27" fmla="*/ 32 h 31"/>
                  <a:gd name="T28" fmla="*/ 6 w 27"/>
                  <a:gd name="T29" fmla="*/ 30 h 31"/>
                  <a:gd name="T30" fmla="*/ 5 w 27"/>
                  <a:gd name="T31" fmla="*/ 26 h 31"/>
                  <a:gd name="T32" fmla="*/ 4 w 27"/>
                  <a:gd name="T33" fmla="*/ 22 h 31"/>
                  <a:gd name="T34" fmla="*/ 1 w 27"/>
                  <a:gd name="T35" fmla="*/ 19 h 31"/>
                  <a:gd name="T36" fmla="*/ 1 w 27"/>
                  <a:gd name="T37" fmla="*/ 16 h 31"/>
                  <a:gd name="T38" fmla="*/ 1 w 27"/>
                  <a:gd name="T39" fmla="*/ 9 h 31"/>
                  <a:gd name="T40" fmla="*/ 1 w 27"/>
                  <a:gd name="T41" fmla="*/ 7 h 31"/>
                  <a:gd name="T42" fmla="*/ 4 w 27"/>
                  <a:gd name="T43" fmla="*/ 4 h 31"/>
                  <a:gd name="T44" fmla="*/ 5 w 27"/>
                  <a:gd name="T45" fmla="*/ 3 h 31"/>
                  <a:gd name="T46" fmla="*/ 6 w 27"/>
                  <a:gd name="T47" fmla="*/ 0 h 31"/>
                  <a:gd name="T48" fmla="*/ 9 w 27"/>
                  <a:gd name="T49" fmla="*/ 0 h 31"/>
                  <a:gd name="T50" fmla="*/ 13 w 27"/>
                  <a:gd name="T51" fmla="*/ 0 h 31"/>
                  <a:gd name="T52" fmla="*/ 16 w 27"/>
                  <a:gd name="T53" fmla="*/ 0 h 31"/>
                  <a:gd name="T54" fmla="*/ 18 w 27"/>
                  <a:gd name="T55" fmla="*/ 3 h 31"/>
                  <a:gd name="T56" fmla="*/ 19 w 27"/>
                  <a:gd name="T57" fmla="*/ 4 h 31"/>
                  <a:gd name="T58" fmla="*/ 22 w 27"/>
                  <a:gd name="T59" fmla="*/ 7 h 31"/>
                  <a:gd name="T60" fmla="*/ 23 w 27"/>
                  <a:gd name="T61" fmla="*/ 8 h 31"/>
                  <a:gd name="T62" fmla="*/ 25 w 27"/>
                  <a:gd name="T63" fmla="*/ 9 h 31"/>
                  <a:gd name="T64" fmla="*/ 27 w 27"/>
                  <a:gd name="T65" fmla="*/ 12 h 31"/>
                  <a:gd name="T66" fmla="*/ 29 w 27"/>
                  <a:gd name="T67" fmla="*/ 13 h 31"/>
                  <a:gd name="T68" fmla="*/ 29 w 27"/>
                  <a:gd name="T69" fmla="*/ 16 h 31"/>
                  <a:gd name="T70" fmla="*/ 31 w 27"/>
                  <a:gd name="T71" fmla="*/ 19 h 31"/>
                  <a:gd name="T72" fmla="*/ 32 w 27"/>
                  <a:gd name="T73" fmla="*/ 21 h 31"/>
                  <a:gd name="T74" fmla="*/ 32 w 27"/>
                  <a:gd name="T75" fmla="*/ 22 h 31"/>
                  <a:gd name="T76" fmla="*/ 35 w 27"/>
                  <a:gd name="T77" fmla="*/ 26 h 31"/>
                  <a:gd name="T78" fmla="*/ 35 w 27"/>
                  <a:gd name="T79" fmla="*/ 29 h 31"/>
                  <a:gd name="T80" fmla="*/ 35 w 27"/>
                  <a:gd name="T81" fmla="*/ 30 h 31"/>
                  <a:gd name="T82" fmla="*/ 35 w 27"/>
                  <a:gd name="T83" fmla="*/ 32 h 31"/>
                  <a:gd name="T84" fmla="*/ 32 w 27"/>
                  <a:gd name="T85" fmla="*/ 34 h 31"/>
                  <a:gd name="T86" fmla="*/ 32 w 27"/>
                  <a:gd name="T87" fmla="*/ 36 h 3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7" h="31">
                    <a:moveTo>
                      <a:pt x="25" y="27"/>
                    </a:moveTo>
                    <a:lnTo>
                      <a:pt x="25" y="29"/>
                    </a:lnTo>
                    <a:lnTo>
                      <a:pt x="24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30"/>
                    </a:lnTo>
                    <a:lnTo>
                      <a:pt x="11" y="30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3" y="19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5" y="3"/>
                    </a:lnTo>
                    <a:lnTo>
                      <a:pt x="17" y="5"/>
                    </a:lnTo>
                    <a:lnTo>
                      <a:pt x="18" y="6"/>
                    </a:lnTo>
                    <a:lnTo>
                      <a:pt x="19" y="7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6"/>
                    </a:lnTo>
                    <a:lnTo>
                      <a:pt x="25" y="17"/>
                    </a:lnTo>
                    <a:lnTo>
                      <a:pt x="25" y="19"/>
                    </a:lnTo>
                    <a:lnTo>
                      <a:pt x="27" y="20"/>
                    </a:lnTo>
                    <a:lnTo>
                      <a:pt x="27" y="22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6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8" name="Freeform 28"/>
              <p:cNvSpPr>
                <a:spLocks/>
              </p:cNvSpPr>
              <p:nvPr/>
            </p:nvSpPr>
            <p:spPr bwMode="auto">
              <a:xfrm>
                <a:off x="3271" y="1145"/>
                <a:ext cx="35" cy="41"/>
              </a:xfrm>
              <a:custGeom>
                <a:avLst/>
                <a:gdLst>
                  <a:gd name="T0" fmla="*/ 32 w 27"/>
                  <a:gd name="T1" fmla="*/ 36 h 33"/>
                  <a:gd name="T2" fmla="*/ 31 w 27"/>
                  <a:gd name="T3" fmla="*/ 37 h 33"/>
                  <a:gd name="T4" fmla="*/ 29 w 27"/>
                  <a:gd name="T5" fmla="*/ 39 h 33"/>
                  <a:gd name="T6" fmla="*/ 27 w 27"/>
                  <a:gd name="T7" fmla="*/ 41 h 33"/>
                  <a:gd name="T8" fmla="*/ 25 w 27"/>
                  <a:gd name="T9" fmla="*/ 41 h 33"/>
                  <a:gd name="T10" fmla="*/ 23 w 27"/>
                  <a:gd name="T11" fmla="*/ 41 h 33"/>
                  <a:gd name="T12" fmla="*/ 22 w 27"/>
                  <a:gd name="T13" fmla="*/ 41 h 33"/>
                  <a:gd name="T14" fmla="*/ 19 w 27"/>
                  <a:gd name="T15" fmla="*/ 41 h 33"/>
                  <a:gd name="T16" fmla="*/ 16 w 27"/>
                  <a:gd name="T17" fmla="*/ 39 h 33"/>
                  <a:gd name="T18" fmla="*/ 14 w 27"/>
                  <a:gd name="T19" fmla="*/ 37 h 33"/>
                  <a:gd name="T20" fmla="*/ 13 w 27"/>
                  <a:gd name="T21" fmla="*/ 36 h 33"/>
                  <a:gd name="T22" fmla="*/ 10 w 27"/>
                  <a:gd name="T23" fmla="*/ 36 h 33"/>
                  <a:gd name="T24" fmla="*/ 10 w 27"/>
                  <a:gd name="T25" fmla="*/ 34 h 33"/>
                  <a:gd name="T26" fmla="*/ 9 w 27"/>
                  <a:gd name="T27" fmla="*/ 32 h 33"/>
                  <a:gd name="T28" fmla="*/ 6 w 27"/>
                  <a:gd name="T29" fmla="*/ 29 h 33"/>
                  <a:gd name="T30" fmla="*/ 5 w 27"/>
                  <a:gd name="T31" fmla="*/ 27 h 33"/>
                  <a:gd name="T32" fmla="*/ 4 w 27"/>
                  <a:gd name="T33" fmla="*/ 24 h 33"/>
                  <a:gd name="T34" fmla="*/ 1 w 27"/>
                  <a:gd name="T35" fmla="*/ 17 h 33"/>
                  <a:gd name="T36" fmla="*/ 1 w 27"/>
                  <a:gd name="T37" fmla="*/ 15 h 33"/>
                  <a:gd name="T38" fmla="*/ 1 w 27"/>
                  <a:gd name="T39" fmla="*/ 11 h 33"/>
                  <a:gd name="T40" fmla="*/ 1 w 27"/>
                  <a:gd name="T41" fmla="*/ 7 h 33"/>
                  <a:gd name="T42" fmla="*/ 4 w 27"/>
                  <a:gd name="T43" fmla="*/ 4 h 33"/>
                  <a:gd name="T44" fmla="*/ 5 w 27"/>
                  <a:gd name="T45" fmla="*/ 2 h 33"/>
                  <a:gd name="T46" fmla="*/ 6 w 27"/>
                  <a:gd name="T47" fmla="*/ 2 h 33"/>
                  <a:gd name="T48" fmla="*/ 9 w 27"/>
                  <a:gd name="T49" fmla="*/ 0 h 33"/>
                  <a:gd name="T50" fmla="*/ 13 w 27"/>
                  <a:gd name="T51" fmla="*/ 2 h 33"/>
                  <a:gd name="T52" fmla="*/ 16 w 27"/>
                  <a:gd name="T53" fmla="*/ 2 h 33"/>
                  <a:gd name="T54" fmla="*/ 18 w 27"/>
                  <a:gd name="T55" fmla="*/ 4 h 33"/>
                  <a:gd name="T56" fmla="*/ 19 w 27"/>
                  <a:gd name="T57" fmla="*/ 6 h 33"/>
                  <a:gd name="T58" fmla="*/ 22 w 27"/>
                  <a:gd name="T59" fmla="*/ 7 h 33"/>
                  <a:gd name="T60" fmla="*/ 23 w 27"/>
                  <a:gd name="T61" fmla="*/ 9 h 33"/>
                  <a:gd name="T62" fmla="*/ 25 w 27"/>
                  <a:gd name="T63" fmla="*/ 11 h 33"/>
                  <a:gd name="T64" fmla="*/ 27 w 27"/>
                  <a:gd name="T65" fmla="*/ 12 h 33"/>
                  <a:gd name="T66" fmla="*/ 31 w 27"/>
                  <a:gd name="T67" fmla="*/ 17 h 33"/>
                  <a:gd name="T68" fmla="*/ 32 w 27"/>
                  <a:gd name="T69" fmla="*/ 21 h 33"/>
                  <a:gd name="T70" fmla="*/ 35 w 27"/>
                  <a:gd name="T71" fmla="*/ 27 h 33"/>
                  <a:gd name="T72" fmla="*/ 35 w 27"/>
                  <a:gd name="T73" fmla="*/ 30 h 33"/>
                  <a:gd name="T74" fmla="*/ 35 w 27"/>
                  <a:gd name="T75" fmla="*/ 32 h 33"/>
                  <a:gd name="T76" fmla="*/ 32 w 27"/>
                  <a:gd name="T77" fmla="*/ 32 h 33"/>
                  <a:gd name="T78" fmla="*/ 32 w 27"/>
                  <a:gd name="T79" fmla="*/ 34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3">
                    <a:moveTo>
                      <a:pt x="25" y="29"/>
                    </a:moveTo>
                    <a:lnTo>
                      <a:pt x="25" y="29"/>
                    </a:lnTo>
                    <a:lnTo>
                      <a:pt x="25" y="30"/>
                    </a:lnTo>
                    <a:lnTo>
                      <a:pt x="24" y="30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8" y="33"/>
                    </a:lnTo>
                    <a:lnTo>
                      <a:pt x="17" y="33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1" y="30"/>
                    </a:lnTo>
                    <a:lnTo>
                      <a:pt x="10" y="29"/>
                    </a:lnTo>
                    <a:lnTo>
                      <a:pt x="8" y="29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5" y="24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3" y="20"/>
                    </a:lnTo>
                    <a:lnTo>
                      <a:pt x="3" y="19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2" y="12"/>
                    </a:lnTo>
                    <a:lnTo>
                      <a:pt x="24" y="14"/>
                    </a:lnTo>
                    <a:lnTo>
                      <a:pt x="24" y="16"/>
                    </a:lnTo>
                    <a:lnTo>
                      <a:pt x="25" y="17"/>
                    </a:lnTo>
                    <a:lnTo>
                      <a:pt x="25" y="20"/>
                    </a:lnTo>
                    <a:lnTo>
                      <a:pt x="27" y="22"/>
                    </a:lnTo>
                    <a:lnTo>
                      <a:pt x="27" y="24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5" y="27"/>
                    </a:lnTo>
                    <a:lnTo>
                      <a:pt x="25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9" name="Freeform 29"/>
              <p:cNvSpPr>
                <a:spLocks/>
              </p:cNvSpPr>
              <p:nvPr/>
            </p:nvSpPr>
            <p:spPr bwMode="auto">
              <a:xfrm>
                <a:off x="3271" y="1186"/>
                <a:ext cx="35" cy="41"/>
              </a:xfrm>
              <a:custGeom>
                <a:avLst/>
                <a:gdLst>
                  <a:gd name="T0" fmla="*/ 32 w 27"/>
                  <a:gd name="T1" fmla="*/ 36 h 32"/>
                  <a:gd name="T2" fmla="*/ 31 w 27"/>
                  <a:gd name="T3" fmla="*/ 37 h 32"/>
                  <a:gd name="T4" fmla="*/ 29 w 27"/>
                  <a:gd name="T5" fmla="*/ 40 h 32"/>
                  <a:gd name="T6" fmla="*/ 27 w 27"/>
                  <a:gd name="T7" fmla="*/ 40 h 32"/>
                  <a:gd name="T8" fmla="*/ 25 w 27"/>
                  <a:gd name="T9" fmla="*/ 41 h 32"/>
                  <a:gd name="T10" fmla="*/ 23 w 27"/>
                  <a:gd name="T11" fmla="*/ 41 h 32"/>
                  <a:gd name="T12" fmla="*/ 22 w 27"/>
                  <a:gd name="T13" fmla="*/ 41 h 32"/>
                  <a:gd name="T14" fmla="*/ 19 w 27"/>
                  <a:gd name="T15" fmla="*/ 40 h 32"/>
                  <a:gd name="T16" fmla="*/ 16 w 27"/>
                  <a:gd name="T17" fmla="*/ 40 h 32"/>
                  <a:gd name="T18" fmla="*/ 14 w 27"/>
                  <a:gd name="T19" fmla="*/ 37 h 32"/>
                  <a:gd name="T20" fmla="*/ 13 w 27"/>
                  <a:gd name="T21" fmla="*/ 36 h 32"/>
                  <a:gd name="T22" fmla="*/ 10 w 27"/>
                  <a:gd name="T23" fmla="*/ 35 h 32"/>
                  <a:gd name="T24" fmla="*/ 10 w 27"/>
                  <a:gd name="T25" fmla="*/ 32 h 32"/>
                  <a:gd name="T26" fmla="*/ 9 w 27"/>
                  <a:gd name="T27" fmla="*/ 31 h 32"/>
                  <a:gd name="T28" fmla="*/ 6 w 27"/>
                  <a:gd name="T29" fmla="*/ 28 h 32"/>
                  <a:gd name="T30" fmla="*/ 5 w 27"/>
                  <a:gd name="T31" fmla="*/ 24 h 32"/>
                  <a:gd name="T32" fmla="*/ 4 w 27"/>
                  <a:gd name="T33" fmla="*/ 22 h 32"/>
                  <a:gd name="T34" fmla="*/ 1 w 27"/>
                  <a:gd name="T35" fmla="*/ 18 h 32"/>
                  <a:gd name="T36" fmla="*/ 1 w 27"/>
                  <a:gd name="T37" fmla="*/ 14 h 32"/>
                  <a:gd name="T38" fmla="*/ 1 w 27"/>
                  <a:gd name="T39" fmla="*/ 10 h 32"/>
                  <a:gd name="T40" fmla="*/ 1 w 27"/>
                  <a:gd name="T41" fmla="*/ 6 h 32"/>
                  <a:gd name="T42" fmla="*/ 4 w 27"/>
                  <a:gd name="T43" fmla="*/ 4 h 32"/>
                  <a:gd name="T44" fmla="*/ 5 w 27"/>
                  <a:gd name="T45" fmla="*/ 1 h 32"/>
                  <a:gd name="T46" fmla="*/ 6 w 27"/>
                  <a:gd name="T47" fmla="*/ 0 h 32"/>
                  <a:gd name="T48" fmla="*/ 9 w 27"/>
                  <a:gd name="T49" fmla="*/ 0 h 32"/>
                  <a:gd name="T50" fmla="*/ 13 w 27"/>
                  <a:gd name="T51" fmla="*/ 0 h 32"/>
                  <a:gd name="T52" fmla="*/ 16 w 27"/>
                  <a:gd name="T53" fmla="*/ 1 h 32"/>
                  <a:gd name="T54" fmla="*/ 18 w 27"/>
                  <a:gd name="T55" fmla="*/ 1 h 32"/>
                  <a:gd name="T56" fmla="*/ 19 w 27"/>
                  <a:gd name="T57" fmla="*/ 4 h 32"/>
                  <a:gd name="T58" fmla="*/ 22 w 27"/>
                  <a:gd name="T59" fmla="*/ 5 h 32"/>
                  <a:gd name="T60" fmla="*/ 23 w 27"/>
                  <a:gd name="T61" fmla="*/ 6 h 32"/>
                  <a:gd name="T62" fmla="*/ 25 w 27"/>
                  <a:gd name="T63" fmla="*/ 9 h 32"/>
                  <a:gd name="T64" fmla="*/ 27 w 27"/>
                  <a:gd name="T65" fmla="*/ 13 h 32"/>
                  <a:gd name="T66" fmla="*/ 31 w 27"/>
                  <a:gd name="T67" fmla="*/ 15 h 32"/>
                  <a:gd name="T68" fmla="*/ 32 w 27"/>
                  <a:gd name="T69" fmla="*/ 22 h 32"/>
                  <a:gd name="T70" fmla="*/ 35 w 27"/>
                  <a:gd name="T71" fmla="*/ 27 h 32"/>
                  <a:gd name="T72" fmla="*/ 35 w 27"/>
                  <a:gd name="T73" fmla="*/ 31 h 32"/>
                  <a:gd name="T74" fmla="*/ 35 w 27"/>
                  <a:gd name="T75" fmla="*/ 31 h 32"/>
                  <a:gd name="T76" fmla="*/ 32 w 27"/>
                  <a:gd name="T77" fmla="*/ 32 h 32"/>
                  <a:gd name="T78" fmla="*/ 32 w 27"/>
                  <a:gd name="T79" fmla="*/ 35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2">
                    <a:moveTo>
                      <a:pt x="25" y="27"/>
                    </a:moveTo>
                    <a:lnTo>
                      <a:pt x="25" y="28"/>
                    </a:lnTo>
                    <a:lnTo>
                      <a:pt x="25" y="29"/>
                    </a:lnTo>
                    <a:lnTo>
                      <a:pt x="24" y="29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21" y="32"/>
                    </a:lnTo>
                    <a:lnTo>
                      <a:pt x="19" y="32"/>
                    </a:lnTo>
                    <a:lnTo>
                      <a:pt x="18" y="32"/>
                    </a:lnTo>
                    <a:lnTo>
                      <a:pt x="17" y="32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5" y="22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18" y="5"/>
                    </a:lnTo>
                    <a:lnTo>
                      <a:pt x="19" y="7"/>
                    </a:lnTo>
                    <a:lnTo>
                      <a:pt x="21" y="8"/>
                    </a:lnTo>
                    <a:lnTo>
                      <a:pt x="21" y="10"/>
                    </a:lnTo>
                    <a:lnTo>
                      <a:pt x="22" y="11"/>
                    </a:lnTo>
                    <a:lnTo>
                      <a:pt x="24" y="12"/>
                    </a:lnTo>
                    <a:lnTo>
                      <a:pt x="24" y="14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7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0" name="Freeform 30"/>
              <p:cNvSpPr>
                <a:spLocks/>
              </p:cNvSpPr>
              <p:nvPr/>
            </p:nvSpPr>
            <p:spPr bwMode="auto">
              <a:xfrm>
                <a:off x="3271" y="1227"/>
                <a:ext cx="35" cy="41"/>
              </a:xfrm>
              <a:custGeom>
                <a:avLst/>
                <a:gdLst>
                  <a:gd name="T0" fmla="*/ 32 w 27"/>
                  <a:gd name="T1" fmla="*/ 37 h 31"/>
                  <a:gd name="T2" fmla="*/ 31 w 27"/>
                  <a:gd name="T3" fmla="*/ 40 h 31"/>
                  <a:gd name="T4" fmla="*/ 29 w 27"/>
                  <a:gd name="T5" fmla="*/ 40 h 31"/>
                  <a:gd name="T6" fmla="*/ 27 w 27"/>
                  <a:gd name="T7" fmla="*/ 41 h 31"/>
                  <a:gd name="T8" fmla="*/ 25 w 27"/>
                  <a:gd name="T9" fmla="*/ 41 h 31"/>
                  <a:gd name="T10" fmla="*/ 23 w 27"/>
                  <a:gd name="T11" fmla="*/ 41 h 31"/>
                  <a:gd name="T12" fmla="*/ 22 w 27"/>
                  <a:gd name="T13" fmla="*/ 41 h 31"/>
                  <a:gd name="T14" fmla="*/ 19 w 27"/>
                  <a:gd name="T15" fmla="*/ 41 h 31"/>
                  <a:gd name="T16" fmla="*/ 16 w 27"/>
                  <a:gd name="T17" fmla="*/ 40 h 31"/>
                  <a:gd name="T18" fmla="*/ 14 w 27"/>
                  <a:gd name="T19" fmla="*/ 37 h 31"/>
                  <a:gd name="T20" fmla="*/ 13 w 27"/>
                  <a:gd name="T21" fmla="*/ 37 h 31"/>
                  <a:gd name="T22" fmla="*/ 10 w 27"/>
                  <a:gd name="T23" fmla="*/ 36 h 31"/>
                  <a:gd name="T24" fmla="*/ 10 w 27"/>
                  <a:gd name="T25" fmla="*/ 34 h 31"/>
                  <a:gd name="T26" fmla="*/ 9 w 27"/>
                  <a:gd name="T27" fmla="*/ 32 h 31"/>
                  <a:gd name="T28" fmla="*/ 6 w 27"/>
                  <a:gd name="T29" fmla="*/ 30 h 31"/>
                  <a:gd name="T30" fmla="*/ 5 w 27"/>
                  <a:gd name="T31" fmla="*/ 26 h 31"/>
                  <a:gd name="T32" fmla="*/ 4 w 27"/>
                  <a:gd name="T33" fmla="*/ 22 h 31"/>
                  <a:gd name="T34" fmla="*/ 1 w 27"/>
                  <a:gd name="T35" fmla="*/ 19 h 31"/>
                  <a:gd name="T36" fmla="*/ 1 w 27"/>
                  <a:gd name="T37" fmla="*/ 13 h 31"/>
                  <a:gd name="T38" fmla="*/ 1 w 27"/>
                  <a:gd name="T39" fmla="*/ 9 h 31"/>
                  <a:gd name="T40" fmla="*/ 1 w 27"/>
                  <a:gd name="T41" fmla="*/ 5 h 31"/>
                  <a:gd name="T42" fmla="*/ 4 w 27"/>
                  <a:gd name="T43" fmla="*/ 4 h 31"/>
                  <a:gd name="T44" fmla="*/ 5 w 27"/>
                  <a:gd name="T45" fmla="*/ 3 h 31"/>
                  <a:gd name="T46" fmla="*/ 6 w 27"/>
                  <a:gd name="T47" fmla="*/ 0 h 31"/>
                  <a:gd name="T48" fmla="*/ 9 w 27"/>
                  <a:gd name="T49" fmla="*/ 0 h 31"/>
                  <a:gd name="T50" fmla="*/ 13 w 27"/>
                  <a:gd name="T51" fmla="*/ 0 h 31"/>
                  <a:gd name="T52" fmla="*/ 16 w 27"/>
                  <a:gd name="T53" fmla="*/ 0 h 31"/>
                  <a:gd name="T54" fmla="*/ 18 w 27"/>
                  <a:gd name="T55" fmla="*/ 3 h 31"/>
                  <a:gd name="T56" fmla="*/ 19 w 27"/>
                  <a:gd name="T57" fmla="*/ 4 h 31"/>
                  <a:gd name="T58" fmla="*/ 22 w 27"/>
                  <a:gd name="T59" fmla="*/ 5 h 31"/>
                  <a:gd name="T60" fmla="*/ 23 w 27"/>
                  <a:gd name="T61" fmla="*/ 8 h 31"/>
                  <a:gd name="T62" fmla="*/ 25 w 27"/>
                  <a:gd name="T63" fmla="*/ 9 h 31"/>
                  <a:gd name="T64" fmla="*/ 27 w 27"/>
                  <a:gd name="T65" fmla="*/ 12 h 31"/>
                  <a:gd name="T66" fmla="*/ 31 w 27"/>
                  <a:gd name="T67" fmla="*/ 17 h 31"/>
                  <a:gd name="T68" fmla="*/ 32 w 27"/>
                  <a:gd name="T69" fmla="*/ 22 h 31"/>
                  <a:gd name="T70" fmla="*/ 35 w 27"/>
                  <a:gd name="T71" fmla="*/ 28 h 31"/>
                  <a:gd name="T72" fmla="*/ 35 w 27"/>
                  <a:gd name="T73" fmla="*/ 30 h 31"/>
                  <a:gd name="T74" fmla="*/ 35 w 27"/>
                  <a:gd name="T75" fmla="*/ 32 h 31"/>
                  <a:gd name="T76" fmla="*/ 32 w 27"/>
                  <a:gd name="T77" fmla="*/ 34 h 31"/>
                  <a:gd name="T78" fmla="*/ 32 w 27"/>
                  <a:gd name="T79" fmla="*/ 36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1">
                    <a:moveTo>
                      <a:pt x="25" y="27"/>
                    </a:moveTo>
                    <a:lnTo>
                      <a:pt x="25" y="28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9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6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1"/>
              <p:cNvSpPr>
                <a:spLocks/>
              </p:cNvSpPr>
              <p:nvPr/>
            </p:nvSpPr>
            <p:spPr bwMode="auto">
              <a:xfrm>
                <a:off x="3271" y="1268"/>
                <a:ext cx="35" cy="44"/>
              </a:xfrm>
              <a:custGeom>
                <a:avLst/>
                <a:gdLst>
                  <a:gd name="T0" fmla="*/ 32 w 27"/>
                  <a:gd name="T1" fmla="*/ 37 h 33"/>
                  <a:gd name="T2" fmla="*/ 31 w 27"/>
                  <a:gd name="T3" fmla="*/ 40 h 33"/>
                  <a:gd name="T4" fmla="*/ 29 w 27"/>
                  <a:gd name="T5" fmla="*/ 41 h 33"/>
                  <a:gd name="T6" fmla="*/ 27 w 27"/>
                  <a:gd name="T7" fmla="*/ 44 h 33"/>
                  <a:gd name="T8" fmla="*/ 25 w 27"/>
                  <a:gd name="T9" fmla="*/ 44 h 33"/>
                  <a:gd name="T10" fmla="*/ 23 w 27"/>
                  <a:gd name="T11" fmla="*/ 44 h 33"/>
                  <a:gd name="T12" fmla="*/ 22 w 27"/>
                  <a:gd name="T13" fmla="*/ 44 h 33"/>
                  <a:gd name="T14" fmla="*/ 19 w 27"/>
                  <a:gd name="T15" fmla="*/ 44 h 33"/>
                  <a:gd name="T16" fmla="*/ 16 w 27"/>
                  <a:gd name="T17" fmla="*/ 41 h 33"/>
                  <a:gd name="T18" fmla="*/ 14 w 27"/>
                  <a:gd name="T19" fmla="*/ 40 h 33"/>
                  <a:gd name="T20" fmla="*/ 13 w 27"/>
                  <a:gd name="T21" fmla="*/ 37 h 33"/>
                  <a:gd name="T22" fmla="*/ 10 w 27"/>
                  <a:gd name="T23" fmla="*/ 37 h 33"/>
                  <a:gd name="T24" fmla="*/ 10 w 27"/>
                  <a:gd name="T25" fmla="*/ 36 h 33"/>
                  <a:gd name="T26" fmla="*/ 9 w 27"/>
                  <a:gd name="T27" fmla="*/ 32 h 33"/>
                  <a:gd name="T28" fmla="*/ 6 w 27"/>
                  <a:gd name="T29" fmla="*/ 31 h 33"/>
                  <a:gd name="T30" fmla="*/ 5 w 27"/>
                  <a:gd name="T31" fmla="*/ 27 h 33"/>
                  <a:gd name="T32" fmla="*/ 4 w 27"/>
                  <a:gd name="T33" fmla="*/ 23 h 33"/>
                  <a:gd name="T34" fmla="*/ 1 w 27"/>
                  <a:gd name="T35" fmla="*/ 19 h 33"/>
                  <a:gd name="T36" fmla="*/ 1 w 27"/>
                  <a:gd name="T37" fmla="*/ 15 h 33"/>
                  <a:gd name="T38" fmla="*/ 1 w 27"/>
                  <a:gd name="T39" fmla="*/ 12 h 33"/>
                  <a:gd name="T40" fmla="*/ 1 w 27"/>
                  <a:gd name="T41" fmla="*/ 8 h 33"/>
                  <a:gd name="T42" fmla="*/ 4 w 27"/>
                  <a:gd name="T43" fmla="*/ 4 h 33"/>
                  <a:gd name="T44" fmla="*/ 5 w 27"/>
                  <a:gd name="T45" fmla="*/ 3 h 33"/>
                  <a:gd name="T46" fmla="*/ 6 w 27"/>
                  <a:gd name="T47" fmla="*/ 3 h 33"/>
                  <a:gd name="T48" fmla="*/ 9 w 27"/>
                  <a:gd name="T49" fmla="*/ 0 h 33"/>
                  <a:gd name="T50" fmla="*/ 13 w 27"/>
                  <a:gd name="T51" fmla="*/ 0 h 33"/>
                  <a:gd name="T52" fmla="*/ 16 w 27"/>
                  <a:gd name="T53" fmla="*/ 3 h 33"/>
                  <a:gd name="T54" fmla="*/ 18 w 27"/>
                  <a:gd name="T55" fmla="*/ 4 h 33"/>
                  <a:gd name="T56" fmla="*/ 19 w 27"/>
                  <a:gd name="T57" fmla="*/ 5 h 33"/>
                  <a:gd name="T58" fmla="*/ 22 w 27"/>
                  <a:gd name="T59" fmla="*/ 8 h 33"/>
                  <a:gd name="T60" fmla="*/ 23 w 27"/>
                  <a:gd name="T61" fmla="*/ 9 h 33"/>
                  <a:gd name="T62" fmla="*/ 25 w 27"/>
                  <a:gd name="T63" fmla="*/ 12 h 33"/>
                  <a:gd name="T64" fmla="*/ 27 w 27"/>
                  <a:gd name="T65" fmla="*/ 13 h 33"/>
                  <a:gd name="T66" fmla="*/ 31 w 27"/>
                  <a:gd name="T67" fmla="*/ 17 h 33"/>
                  <a:gd name="T68" fmla="*/ 32 w 27"/>
                  <a:gd name="T69" fmla="*/ 23 h 33"/>
                  <a:gd name="T70" fmla="*/ 35 w 27"/>
                  <a:gd name="T71" fmla="*/ 28 h 33"/>
                  <a:gd name="T72" fmla="*/ 35 w 27"/>
                  <a:gd name="T73" fmla="*/ 32 h 33"/>
                  <a:gd name="T74" fmla="*/ 35 w 27"/>
                  <a:gd name="T75" fmla="*/ 35 h 33"/>
                  <a:gd name="T76" fmla="*/ 32 w 27"/>
                  <a:gd name="T77" fmla="*/ 35 h 33"/>
                  <a:gd name="T78" fmla="*/ 32 w 27"/>
                  <a:gd name="T79" fmla="*/ 36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3">
                    <a:moveTo>
                      <a:pt x="25" y="28"/>
                    </a:moveTo>
                    <a:lnTo>
                      <a:pt x="25" y="28"/>
                    </a:lnTo>
                    <a:lnTo>
                      <a:pt x="25" y="30"/>
                    </a:lnTo>
                    <a:lnTo>
                      <a:pt x="24" y="30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8" y="33"/>
                    </a:lnTo>
                    <a:lnTo>
                      <a:pt x="17" y="33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1" y="30"/>
                    </a:lnTo>
                    <a:lnTo>
                      <a:pt x="10" y="28"/>
                    </a:lnTo>
                    <a:lnTo>
                      <a:pt x="8" y="28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5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7" y="24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5" y="27"/>
                    </a:lnTo>
                    <a:lnTo>
                      <a:pt x="25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2" name="Freeform 32"/>
              <p:cNvSpPr>
                <a:spLocks/>
              </p:cNvSpPr>
              <p:nvPr/>
            </p:nvSpPr>
            <p:spPr bwMode="auto">
              <a:xfrm>
                <a:off x="3271" y="1312"/>
                <a:ext cx="35" cy="41"/>
              </a:xfrm>
              <a:custGeom>
                <a:avLst/>
                <a:gdLst>
                  <a:gd name="T0" fmla="*/ 32 w 27"/>
                  <a:gd name="T1" fmla="*/ 36 h 32"/>
                  <a:gd name="T2" fmla="*/ 31 w 27"/>
                  <a:gd name="T3" fmla="*/ 37 h 32"/>
                  <a:gd name="T4" fmla="*/ 29 w 27"/>
                  <a:gd name="T5" fmla="*/ 40 h 32"/>
                  <a:gd name="T6" fmla="*/ 27 w 27"/>
                  <a:gd name="T7" fmla="*/ 40 h 32"/>
                  <a:gd name="T8" fmla="*/ 25 w 27"/>
                  <a:gd name="T9" fmla="*/ 41 h 32"/>
                  <a:gd name="T10" fmla="*/ 23 w 27"/>
                  <a:gd name="T11" fmla="*/ 41 h 32"/>
                  <a:gd name="T12" fmla="*/ 22 w 27"/>
                  <a:gd name="T13" fmla="*/ 41 h 32"/>
                  <a:gd name="T14" fmla="*/ 19 w 27"/>
                  <a:gd name="T15" fmla="*/ 40 h 32"/>
                  <a:gd name="T16" fmla="*/ 16 w 27"/>
                  <a:gd name="T17" fmla="*/ 37 h 32"/>
                  <a:gd name="T18" fmla="*/ 14 w 27"/>
                  <a:gd name="T19" fmla="*/ 37 h 32"/>
                  <a:gd name="T20" fmla="*/ 13 w 27"/>
                  <a:gd name="T21" fmla="*/ 36 h 32"/>
                  <a:gd name="T22" fmla="*/ 10 w 27"/>
                  <a:gd name="T23" fmla="*/ 33 h 32"/>
                  <a:gd name="T24" fmla="*/ 10 w 27"/>
                  <a:gd name="T25" fmla="*/ 32 h 32"/>
                  <a:gd name="T26" fmla="*/ 9 w 27"/>
                  <a:gd name="T27" fmla="*/ 31 h 32"/>
                  <a:gd name="T28" fmla="*/ 6 w 27"/>
                  <a:gd name="T29" fmla="*/ 28 h 32"/>
                  <a:gd name="T30" fmla="*/ 5 w 27"/>
                  <a:gd name="T31" fmla="*/ 24 h 32"/>
                  <a:gd name="T32" fmla="*/ 4 w 27"/>
                  <a:gd name="T33" fmla="*/ 21 h 32"/>
                  <a:gd name="T34" fmla="*/ 1 w 27"/>
                  <a:gd name="T35" fmla="*/ 18 h 32"/>
                  <a:gd name="T36" fmla="*/ 1 w 27"/>
                  <a:gd name="T37" fmla="*/ 14 h 32"/>
                  <a:gd name="T38" fmla="*/ 1 w 27"/>
                  <a:gd name="T39" fmla="*/ 10 h 32"/>
                  <a:gd name="T40" fmla="*/ 1 w 27"/>
                  <a:gd name="T41" fmla="*/ 6 h 32"/>
                  <a:gd name="T42" fmla="*/ 4 w 27"/>
                  <a:gd name="T43" fmla="*/ 3 h 32"/>
                  <a:gd name="T44" fmla="*/ 5 w 27"/>
                  <a:gd name="T45" fmla="*/ 1 h 32"/>
                  <a:gd name="T46" fmla="*/ 6 w 27"/>
                  <a:gd name="T47" fmla="*/ 0 h 32"/>
                  <a:gd name="T48" fmla="*/ 9 w 27"/>
                  <a:gd name="T49" fmla="*/ 0 h 32"/>
                  <a:gd name="T50" fmla="*/ 13 w 27"/>
                  <a:gd name="T51" fmla="*/ 0 h 32"/>
                  <a:gd name="T52" fmla="*/ 16 w 27"/>
                  <a:gd name="T53" fmla="*/ 1 h 32"/>
                  <a:gd name="T54" fmla="*/ 18 w 27"/>
                  <a:gd name="T55" fmla="*/ 1 h 32"/>
                  <a:gd name="T56" fmla="*/ 19 w 27"/>
                  <a:gd name="T57" fmla="*/ 3 h 32"/>
                  <a:gd name="T58" fmla="*/ 22 w 27"/>
                  <a:gd name="T59" fmla="*/ 5 h 32"/>
                  <a:gd name="T60" fmla="*/ 23 w 27"/>
                  <a:gd name="T61" fmla="*/ 6 h 32"/>
                  <a:gd name="T62" fmla="*/ 25 w 27"/>
                  <a:gd name="T63" fmla="*/ 9 h 32"/>
                  <a:gd name="T64" fmla="*/ 27 w 27"/>
                  <a:gd name="T65" fmla="*/ 10 h 32"/>
                  <a:gd name="T66" fmla="*/ 29 w 27"/>
                  <a:gd name="T67" fmla="*/ 12 h 32"/>
                  <a:gd name="T68" fmla="*/ 29 w 27"/>
                  <a:gd name="T69" fmla="*/ 15 h 32"/>
                  <a:gd name="T70" fmla="*/ 31 w 27"/>
                  <a:gd name="T71" fmla="*/ 18 h 32"/>
                  <a:gd name="T72" fmla="*/ 32 w 27"/>
                  <a:gd name="T73" fmla="*/ 19 h 32"/>
                  <a:gd name="T74" fmla="*/ 32 w 27"/>
                  <a:gd name="T75" fmla="*/ 23 h 32"/>
                  <a:gd name="T76" fmla="*/ 35 w 27"/>
                  <a:gd name="T77" fmla="*/ 24 h 32"/>
                  <a:gd name="T78" fmla="*/ 35 w 27"/>
                  <a:gd name="T79" fmla="*/ 28 h 32"/>
                  <a:gd name="T80" fmla="*/ 35 w 27"/>
                  <a:gd name="T81" fmla="*/ 31 h 32"/>
                  <a:gd name="T82" fmla="*/ 35 w 27"/>
                  <a:gd name="T83" fmla="*/ 31 h 32"/>
                  <a:gd name="T84" fmla="*/ 32 w 27"/>
                  <a:gd name="T85" fmla="*/ 32 h 32"/>
                  <a:gd name="T86" fmla="*/ 32 w 27"/>
                  <a:gd name="T87" fmla="*/ 33 h 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7" h="32">
                    <a:moveTo>
                      <a:pt x="25" y="26"/>
                    </a:moveTo>
                    <a:lnTo>
                      <a:pt x="25" y="28"/>
                    </a:lnTo>
                    <a:lnTo>
                      <a:pt x="24" y="29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2"/>
                    </a:lnTo>
                    <a:lnTo>
                      <a:pt x="18" y="32"/>
                    </a:lnTo>
                    <a:lnTo>
                      <a:pt x="17" y="32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8" y="26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5" y="22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6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5" y="2"/>
                    </a:lnTo>
                    <a:lnTo>
                      <a:pt x="17" y="4"/>
                    </a:lnTo>
                    <a:lnTo>
                      <a:pt x="18" y="5"/>
                    </a:lnTo>
                    <a:lnTo>
                      <a:pt x="19" y="7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2" y="12"/>
                    </a:lnTo>
                    <a:lnTo>
                      <a:pt x="24" y="12"/>
                    </a:lnTo>
                    <a:lnTo>
                      <a:pt x="24" y="14"/>
                    </a:lnTo>
                    <a:lnTo>
                      <a:pt x="24" y="15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5" y="18"/>
                    </a:lnTo>
                    <a:lnTo>
                      <a:pt x="27" y="19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7" y="24"/>
                    </a:lnTo>
                    <a:lnTo>
                      <a:pt x="25" y="25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3" name="Freeform 33"/>
              <p:cNvSpPr>
                <a:spLocks/>
              </p:cNvSpPr>
              <p:nvPr/>
            </p:nvSpPr>
            <p:spPr bwMode="auto">
              <a:xfrm>
                <a:off x="3271" y="1353"/>
                <a:ext cx="35" cy="38"/>
              </a:xfrm>
              <a:custGeom>
                <a:avLst/>
                <a:gdLst>
                  <a:gd name="T0" fmla="*/ 32 w 27"/>
                  <a:gd name="T1" fmla="*/ 34 h 31"/>
                  <a:gd name="T2" fmla="*/ 31 w 27"/>
                  <a:gd name="T3" fmla="*/ 37 h 31"/>
                  <a:gd name="T4" fmla="*/ 29 w 27"/>
                  <a:gd name="T5" fmla="*/ 37 h 31"/>
                  <a:gd name="T6" fmla="*/ 27 w 27"/>
                  <a:gd name="T7" fmla="*/ 38 h 31"/>
                  <a:gd name="T8" fmla="*/ 25 w 27"/>
                  <a:gd name="T9" fmla="*/ 38 h 31"/>
                  <a:gd name="T10" fmla="*/ 23 w 27"/>
                  <a:gd name="T11" fmla="*/ 38 h 31"/>
                  <a:gd name="T12" fmla="*/ 22 w 27"/>
                  <a:gd name="T13" fmla="*/ 38 h 31"/>
                  <a:gd name="T14" fmla="*/ 19 w 27"/>
                  <a:gd name="T15" fmla="*/ 38 h 31"/>
                  <a:gd name="T16" fmla="*/ 16 w 27"/>
                  <a:gd name="T17" fmla="*/ 37 h 31"/>
                  <a:gd name="T18" fmla="*/ 14 w 27"/>
                  <a:gd name="T19" fmla="*/ 34 h 31"/>
                  <a:gd name="T20" fmla="*/ 13 w 27"/>
                  <a:gd name="T21" fmla="*/ 34 h 31"/>
                  <a:gd name="T22" fmla="*/ 10 w 27"/>
                  <a:gd name="T23" fmla="*/ 33 h 31"/>
                  <a:gd name="T24" fmla="*/ 10 w 27"/>
                  <a:gd name="T25" fmla="*/ 31 h 31"/>
                  <a:gd name="T26" fmla="*/ 9 w 27"/>
                  <a:gd name="T27" fmla="*/ 29 h 31"/>
                  <a:gd name="T28" fmla="*/ 6 w 27"/>
                  <a:gd name="T29" fmla="*/ 26 h 31"/>
                  <a:gd name="T30" fmla="*/ 5 w 27"/>
                  <a:gd name="T31" fmla="*/ 25 h 31"/>
                  <a:gd name="T32" fmla="*/ 4 w 27"/>
                  <a:gd name="T33" fmla="*/ 21 h 31"/>
                  <a:gd name="T34" fmla="*/ 1 w 27"/>
                  <a:gd name="T35" fmla="*/ 17 h 31"/>
                  <a:gd name="T36" fmla="*/ 1 w 27"/>
                  <a:gd name="T37" fmla="*/ 12 h 31"/>
                  <a:gd name="T38" fmla="*/ 1 w 27"/>
                  <a:gd name="T39" fmla="*/ 9 h 31"/>
                  <a:gd name="T40" fmla="*/ 1 w 27"/>
                  <a:gd name="T41" fmla="*/ 5 h 31"/>
                  <a:gd name="T42" fmla="*/ 4 w 27"/>
                  <a:gd name="T43" fmla="*/ 4 h 31"/>
                  <a:gd name="T44" fmla="*/ 5 w 27"/>
                  <a:gd name="T45" fmla="*/ 1 h 31"/>
                  <a:gd name="T46" fmla="*/ 6 w 27"/>
                  <a:gd name="T47" fmla="*/ 0 h 31"/>
                  <a:gd name="T48" fmla="*/ 9 w 27"/>
                  <a:gd name="T49" fmla="*/ 0 h 31"/>
                  <a:gd name="T50" fmla="*/ 13 w 27"/>
                  <a:gd name="T51" fmla="*/ 0 h 31"/>
                  <a:gd name="T52" fmla="*/ 16 w 27"/>
                  <a:gd name="T53" fmla="*/ 0 h 31"/>
                  <a:gd name="T54" fmla="*/ 18 w 27"/>
                  <a:gd name="T55" fmla="*/ 1 h 31"/>
                  <a:gd name="T56" fmla="*/ 19 w 27"/>
                  <a:gd name="T57" fmla="*/ 4 h 31"/>
                  <a:gd name="T58" fmla="*/ 22 w 27"/>
                  <a:gd name="T59" fmla="*/ 5 h 31"/>
                  <a:gd name="T60" fmla="*/ 23 w 27"/>
                  <a:gd name="T61" fmla="*/ 7 h 31"/>
                  <a:gd name="T62" fmla="*/ 25 w 27"/>
                  <a:gd name="T63" fmla="*/ 9 h 31"/>
                  <a:gd name="T64" fmla="*/ 27 w 27"/>
                  <a:gd name="T65" fmla="*/ 10 h 31"/>
                  <a:gd name="T66" fmla="*/ 29 w 27"/>
                  <a:gd name="T67" fmla="*/ 12 h 31"/>
                  <a:gd name="T68" fmla="*/ 29 w 27"/>
                  <a:gd name="T69" fmla="*/ 13 h 31"/>
                  <a:gd name="T70" fmla="*/ 31 w 27"/>
                  <a:gd name="T71" fmla="*/ 17 h 31"/>
                  <a:gd name="T72" fmla="*/ 32 w 27"/>
                  <a:gd name="T73" fmla="*/ 18 h 31"/>
                  <a:gd name="T74" fmla="*/ 32 w 27"/>
                  <a:gd name="T75" fmla="*/ 21 h 31"/>
                  <a:gd name="T76" fmla="*/ 35 w 27"/>
                  <a:gd name="T77" fmla="*/ 25 h 31"/>
                  <a:gd name="T78" fmla="*/ 35 w 27"/>
                  <a:gd name="T79" fmla="*/ 26 h 31"/>
                  <a:gd name="T80" fmla="*/ 35 w 27"/>
                  <a:gd name="T81" fmla="*/ 28 h 31"/>
                  <a:gd name="T82" fmla="*/ 35 w 27"/>
                  <a:gd name="T83" fmla="*/ 29 h 31"/>
                  <a:gd name="T84" fmla="*/ 32 w 27"/>
                  <a:gd name="T85" fmla="*/ 31 h 31"/>
                  <a:gd name="T86" fmla="*/ 32 w 27"/>
                  <a:gd name="T87" fmla="*/ 31 h 3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7" h="31">
                    <a:moveTo>
                      <a:pt x="25" y="27"/>
                    </a:moveTo>
                    <a:lnTo>
                      <a:pt x="25" y="28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2" y="10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5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4" name="Freeform 34"/>
              <p:cNvSpPr>
                <a:spLocks/>
              </p:cNvSpPr>
              <p:nvPr/>
            </p:nvSpPr>
            <p:spPr bwMode="auto">
              <a:xfrm>
                <a:off x="3271" y="1391"/>
                <a:ext cx="32" cy="44"/>
              </a:xfrm>
              <a:custGeom>
                <a:avLst/>
                <a:gdLst>
                  <a:gd name="T0" fmla="*/ 32 w 25"/>
                  <a:gd name="T1" fmla="*/ 39 h 32"/>
                  <a:gd name="T2" fmla="*/ 31 w 25"/>
                  <a:gd name="T3" fmla="*/ 40 h 32"/>
                  <a:gd name="T4" fmla="*/ 28 w 25"/>
                  <a:gd name="T5" fmla="*/ 43 h 32"/>
                  <a:gd name="T6" fmla="*/ 27 w 25"/>
                  <a:gd name="T7" fmla="*/ 43 h 32"/>
                  <a:gd name="T8" fmla="*/ 24 w 25"/>
                  <a:gd name="T9" fmla="*/ 44 h 32"/>
                  <a:gd name="T10" fmla="*/ 23 w 25"/>
                  <a:gd name="T11" fmla="*/ 44 h 32"/>
                  <a:gd name="T12" fmla="*/ 22 w 25"/>
                  <a:gd name="T13" fmla="*/ 44 h 32"/>
                  <a:gd name="T14" fmla="*/ 18 w 25"/>
                  <a:gd name="T15" fmla="*/ 43 h 32"/>
                  <a:gd name="T16" fmla="*/ 15 w 25"/>
                  <a:gd name="T17" fmla="*/ 43 h 32"/>
                  <a:gd name="T18" fmla="*/ 14 w 25"/>
                  <a:gd name="T19" fmla="*/ 40 h 32"/>
                  <a:gd name="T20" fmla="*/ 13 w 25"/>
                  <a:gd name="T21" fmla="*/ 39 h 32"/>
                  <a:gd name="T22" fmla="*/ 10 w 25"/>
                  <a:gd name="T23" fmla="*/ 36 h 32"/>
                  <a:gd name="T24" fmla="*/ 9 w 25"/>
                  <a:gd name="T25" fmla="*/ 34 h 32"/>
                  <a:gd name="T26" fmla="*/ 6 w 25"/>
                  <a:gd name="T27" fmla="*/ 33 h 32"/>
                  <a:gd name="T28" fmla="*/ 5 w 25"/>
                  <a:gd name="T29" fmla="*/ 30 h 32"/>
                  <a:gd name="T30" fmla="*/ 4 w 25"/>
                  <a:gd name="T31" fmla="*/ 26 h 32"/>
                  <a:gd name="T32" fmla="*/ 4 w 25"/>
                  <a:gd name="T33" fmla="*/ 22 h 32"/>
                  <a:gd name="T34" fmla="*/ 1 w 25"/>
                  <a:gd name="T35" fmla="*/ 19 h 32"/>
                  <a:gd name="T36" fmla="*/ 0 w 25"/>
                  <a:gd name="T37" fmla="*/ 15 h 32"/>
                  <a:gd name="T38" fmla="*/ 0 w 25"/>
                  <a:gd name="T39" fmla="*/ 11 h 32"/>
                  <a:gd name="T40" fmla="*/ 1 w 25"/>
                  <a:gd name="T41" fmla="*/ 7 h 32"/>
                  <a:gd name="T42" fmla="*/ 1 w 25"/>
                  <a:gd name="T43" fmla="*/ 3 h 32"/>
                  <a:gd name="T44" fmla="*/ 5 w 25"/>
                  <a:gd name="T45" fmla="*/ 1 h 32"/>
                  <a:gd name="T46" fmla="*/ 6 w 25"/>
                  <a:gd name="T47" fmla="*/ 0 h 32"/>
                  <a:gd name="T48" fmla="*/ 9 w 25"/>
                  <a:gd name="T49" fmla="*/ 0 h 32"/>
                  <a:gd name="T50" fmla="*/ 13 w 25"/>
                  <a:gd name="T51" fmla="*/ 0 h 32"/>
                  <a:gd name="T52" fmla="*/ 14 w 25"/>
                  <a:gd name="T53" fmla="*/ 1 h 32"/>
                  <a:gd name="T54" fmla="*/ 18 w 25"/>
                  <a:gd name="T55" fmla="*/ 1 h 32"/>
                  <a:gd name="T56" fmla="*/ 19 w 25"/>
                  <a:gd name="T57" fmla="*/ 3 h 32"/>
                  <a:gd name="T58" fmla="*/ 22 w 25"/>
                  <a:gd name="T59" fmla="*/ 6 h 32"/>
                  <a:gd name="T60" fmla="*/ 23 w 25"/>
                  <a:gd name="T61" fmla="*/ 7 h 32"/>
                  <a:gd name="T62" fmla="*/ 24 w 25"/>
                  <a:gd name="T63" fmla="*/ 10 h 32"/>
                  <a:gd name="T64" fmla="*/ 27 w 25"/>
                  <a:gd name="T65" fmla="*/ 11 h 32"/>
                  <a:gd name="T66" fmla="*/ 28 w 25"/>
                  <a:gd name="T67" fmla="*/ 12 h 32"/>
                  <a:gd name="T68" fmla="*/ 28 w 25"/>
                  <a:gd name="T69" fmla="*/ 17 h 32"/>
                  <a:gd name="T70" fmla="*/ 31 w 25"/>
                  <a:gd name="T71" fmla="*/ 19 h 32"/>
                  <a:gd name="T72" fmla="*/ 32 w 25"/>
                  <a:gd name="T73" fmla="*/ 21 h 32"/>
                  <a:gd name="T74" fmla="*/ 32 w 25"/>
                  <a:gd name="T75" fmla="*/ 25 h 32"/>
                  <a:gd name="T76" fmla="*/ 32 w 25"/>
                  <a:gd name="T77" fmla="*/ 26 h 32"/>
                  <a:gd name="T78" fmla="*/ 32 w 25"/>
                  <a:gd name="T79" fmla="*/ 30 h 32"/>
                  <a:gd name="T80" fmla="*/ 32 w 25"/>
                  <a:gd name="T81" fmla="*/ 33 h 32"/>
                  <a:gd name="T82" fmla="*/ 32 w 25"/>
                  <a:gd name="T83" fmla="*/ 33 h 32"/>
                  <a:gd name="T84" fmla="*/ 32 w 25"/>
                  <a:gd name="T85" fmla="*/ 34 h 32"/>
                  <a:gd name="T86" fmla="*/ 32 w 25"/>
                  <a:gd name="T87" fmla="*/ 36 h 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5" h="32">
                    <a:moveTo>
                      <a:pt x="25" y="26"/>
                    </a:moveTo>
                    <a:lnTo>
                      <a:pt x="25" y="28"/>
                    </a:lnTo>
                    <a:lnTo>
                      <a:pt x="24" y="29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2"/>
                    </a:lnTo>
                    <a:lnTo>
                      <a:pt x="18" y="32"/>
                    </a:lnTo>
                    <a:lnTo>
                      <a:pt x="17" y="32"/>
                    </a:lnTo>
                    <a:lnTo>
                      <a:pt x="15" y="32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10" y="28"/>
                    </a:lnTo>
                    <a:lnTo>
                      <a:pt x="8" y="26"/>
                    </a:lnTo>
                    <a:lnTo>
                      <a:pt x="7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4" y="21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16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2" y="12"/>
                    </a:lnTo>
                    <a:lnTo>
                      <a:pt x="24" y="12"/>
                    </a:lnTo>
                    <a:lnTo>
                      <a:pt x="24" y="14"/>
                    </a:lnTo>
                    <a:lnTo>
                      <a:pt x="24" y="15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5" y="18"/>
                    </a:lnTo>
                    <a:lnTo>
                      <a:pt x="25" y="19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5" name="Freeform 35"/>
              <p:cNvSpPr>
                <a:spLocks/>
              </p:cNvSpPr>
              <p:nvPr/>
            </p:nvSpPr>
            <p:spPr bwMode="auto">
              <a:xfrm>
                <a:off x="3259" y="1069"/>
                <a:ext cx="12" cy="41"/>
              </a:xfrm>
              <a:custGeom>
                <a:avLst/>
                <a:gdLst>
                  <a:gd name="T0" fmla="*/ 7 w 7"/>
                  <a:gd name="T1" fmla="*/ 5 h 31"/>
                  <a:gd name="T2" fmla="*/ 7 w 7"/>
                  <a:gd name="T3" fmla="*/ 9 h 31"/>
                  <a:gd name="T4" fmla="*/ 7 w 7"/>
                  <a:gd name="T5" fmla="*/ 11 h 31"/>
                  <a:gd name="T6" fmla="*/ 9 w 7"/>
                  <a:gd name="T7" fmla="*/ 16 h 31"/>
                  <a:gd name="T8" fmla="*/ 9 w 7"/>
                  <a:gd name="T9" fmla="*/ 20 h 31"/>
                  <a:gd name="T10" fmla="*/ 12 w 7"/>
                  <a:gd name="T11" fmla="*/ 25 h 31"/>
                  <a:gd name="T12" fmla="*/ 12 w 7"/>
                  <a:gd name="T13" fmla="*/ 29 h 31"/>
                  <a:gd name="T14" fmla="*/ 12 w 7"/>
                  <a:gd name="T15" fmla="*/ 33 h 31"/>
                  <a:gd name="T16" fmla="*/ 12 w 7"/>
                  <a:gd name="T17" fmla="*/ 34 h 31"/>
                  <a:gd name="T18" fmla="*/ 12 w 7"/>
                  <a:gd name="T19" fmla="*/ 37 h 31"/>
                  <a:gd name="T20" fmla="*/ 12 w 7"/>
                  <a:gd name="T21" fmla="*/ 38 h 31"/>
                  <a:gd name="T22" fmla="*/ 12 w 7"/>
                  <a:gd name="T23" fmla="*/ 41 h 31"/>
                  <a:gd name="T24" fmla="*/ 9 w 7"/>
                  <a:gd name="T25" fmla="*/ 41 h 31"/>
                  <a:gd name="T26" fmla="*/ 9 w 7"/>
                  <a:gd name="T27" fmla="*/ 41 h 31"/>
                  <a:gd name="T28" fmla="*/ 7 w 7"/>
                  <a:gd name="T29" fmla="*/ 41 h 31"/>
                  <a:gd name="T30" fmla="*/ 7 w 7"/>
                  <a:gd name="T31" fmla="*/ 41 h 31"/>
                  <a:gd name="T32" fmla="*/ 7 w 7"/>
                  <a:gd name="T33" fmla="*/ 41 h 31"/>
                  <a:gd name="T34" fmla="*/ 5 w 7"/>
                  <a:gd name="T35" fmla="*/ 41 h 31"/>
                  <a:gd name="T36" fmla="*/ 2 w 7"/>
                  <a:gd name="T37" fmla="*/ 38 h 31"/>
                  <a:gd name="T38" fmla="*/ 2 w 7"/>
                  <a:gd name="T39" fmla="*/ 37 h 31"/>
                  <a:gd name="T40" fmla="*/ 2 w 7"/>
                  <a:gd name="T41" fmla="*/ 33 h 31"/>
                  <a:gd name="T42" fmla="*/ 0 w 7"/>
                  <a:gd name="T43" fmla="*/ 29 h 31"/>
                  <a:gd name="T44" fmla="*/ 0 w 7"/>
                  <a:gd name="T45" fmla="*/ 25 h 31"/>
                  <a:gd name="T46" fmla="*/ 0 w 7"/>
                  <a:gd name="T47" fmla="*/ 22 h 31"/>
                  <a:gd name="T48" fmla="*/ 0 w 7"/>
                  <a:gd name="T49" fmla="*/ 19 h 31"/>
                  <a:gd name="T50" fmla="*/ 0 w 7"/>
                  <a:gd name="T51" fmla="*/ 15 h 31"/>
                  <a:gd name="T52" fmla="*/ 0 w 7"/>
                  <a:gd name="T53" fmla="*/ 12 h 31"/>
                  <a:gd name="T54" fmla="*/ 0 w 7"/>
                  <a:gd name="T55" fmla="*/ 9 h 31"/>
                  <a:gd name="T56" fmla="*/ 0 w 7"/>
                  <a:gd name="T57" fmla="*/ 5 h 31"/>
                  <a:gd name="T58" fmla="*/ 0 w 7"/>
                  <a:gd name="T59" fmla="*/ 3 h 31"/>
                  <a:gd name="T60" fmla="*/ 0 w 7"/>
                  <a:gd name="T61" fmla="*/ 1 h 31"/>
                  <a:gd name="T62" fmla="*/ 0 w 7"/>
                  <a:gd name="T63" fmla="*/ 1 h 31"/>
                  <a:gd name="T64" fmla="*/ 2 w 7"/>
                  <a:gd name="T65" fmla="*/ 0 h 31"/>
                  <a:gd name="T66" fmla="*/ 2 w 7"/>
                  <a:gd name="T67" fmla="*/ 0 h 31"/>
                  <a:gd name="T68" fmla="*/ 2 w 7"/>
                  <a:gd name="T69" fmla="*/ 0 h 31"/>
                  <a:gd name="T70" fmla="*/ 2 w 7"/>
                  <a:gd name="T71" fmla="*/ 0 h 31"/>
                  <a:gd name="T72" fmla="*/ 5 w 7"/>
                  <a:gd name="T73" fmla="*/ 0 h 31"/>
                  <a:gd name="T74" fmla="*/ 5 w 7"/>
                  <a:gd name="T75" fmla="*/ 1 h 31"/>
                  <a:gd name="T76" fmla="*/ 7 w 7"/>
                  <a:gd name="T77" fmla="*/ 1 h 31"/>
                  <a:gd name="T78" fmla="*/ 7 w 7"/>
                  <a:gd name="T79" fmla="*/ 1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4" y="2"/>
                    </a:moveTo>
                    <a:lnTo>
                      <a:pt x="4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6" name="Freeform 36"/>
              <p:cNvSpPr>
                <a:spLocks/>
              </p:cNvSpPr>
              <p:nvPr/>
            </p:nvSpPr>
            <p:spPr bwMode="auto">
              <a:xfrm>
                <a:off x="3259" y="1113"/>
                <a:ext cx="12" cy="38"/>
              </a:xfrm>
              <a:custGeom>
                <a:avLst/>
                <a:gdLst>
                  <a:gd name="T0" fmla="*/ 7 w 7"/>
                  <a:gd name="T1" fmla="*/ 4 h 31"/>
                  <a:gd name="T2" fmla="*/ 7 w 7"/>
                  <a:gd name="T3" fmla="*/ 7 h 31"/>
                  <a:gd name="T4" fmla="*/ 7 w 7"/>
                  <a:gd name="T5" fmla="*/ 10 h 31"/>
                  <a:gd name="T6" fmla="*/ 7 w 7"/>
                  <a:gd name="T7" fmla="*/ 13 h 31"/>
                  <a:gd name="T8" fmla="*/ 9 w 7"/>
                  <a:gd name="T9" fmla="*/ 20 h 31"/>
                  <a:gd name="T10" fmla="*/ 9 w 7"/>
                  <a:gd name="T11" fmla="*/ 22 h 31"/>
                  <a:gd name="T12" fmla="*/ 12 w 7"/>
                  <a:gd name="T13" fmla="*/ 26 h 31"/>
                  <a:gd name="T14" fmla="*/ 12 w 7"/>
                  <a:gd name="T15" fmla="*/ 29 h 31"/>
                  <a:gd name="T16" fmla="*/ 12 w 7"/>
                  <a:gd name="T17" fmla="*/ 31 h 31"/>
                  <a:gd name="T18" fmla="*/ 12 w 7"/>
                  <a:gd name="T19" fmla="*/ 33 h 31"/>
                  <a:gd name="T20" fmla="*/ 12 w 7"/>
                  <a:gd name="T21" fmla="*/ 34 h 31"/>
                  <a:gd name="T22" fmla="*/ 9 w 7"/>
                  <a:gd name="T23" fmla="*/ 37 h 31"/>
                  <a:gd name="T24" fmla="*/ 9 w 7"/>
                  <a:gd name="T25" fmla="*/ 37 h 31"/>
                  <a:gd name="T26" fmla="*/ 7 w 7"/>
                  <a:gd name="T27" fmla="*/ 38 h 31"/>
                  <a:gd name="T28" fmla="*/ 7 w 7"/>
                  <a:gd name="T29" fmla="*/ 38 h 31"/>
                  <a:gd name="T30" fmla="*/ 7 w 7"/>
                  <a:gd name="T31" fmla="*/ 38 h 31"/>
                  <a:gd name="T32" fmla="*/ 5 w 7"/>
                  <a:gd name="T33" fmla="*/ 38 h 31"/>
                  <a:gd name="T34" fmla="*/ 5 w 7"/>
                  <a:gd name="T35" fmla="*/ 37 h 31"/>
                  <a:gd name="T36" fmla="*/ 2 w 7"/>
                  <a:gd name="T37" fmla="*/ 34 h 31"/>
                  <a:gd name="T38" fmla="*/ 2 w 7"/>
                  <a:gd name="T39" fmla="*/ 33 h 31"/>
                  <a:gd name="T40" fmla="*/ 0 w 7"/>
                  <a:gd name="T41" fmla="*/ 29 h 31"/>
                  <a:gd name="T42" fmla="*/ 0 w 7"/>
                  <a:gd name="T43" fmla="*/ 26 h 31"/>
                  <a:gd name="T44" fmla="*/ 0 w 7"/>
                  <a:gd name="T45" fmla="*/ 22 h 31"/>
                  <a:gd name="T46" fmla="*/ 0 w 7"/>
                  <a:gd name="T47" fmla="*/ 20 h 31"/>
                  <a:gd name="T48" fmla="*/ 0 w 7"/>
                  <a:gd name="T49" fmla="*/ 7 h 31"/>
                  <a:gd name="T50" fmla="*/ 0 w 7"/>
                  <a:gd name="T51" fmla="*/ 4 h 31"/>
                  <a:gd name="T52" fmla="*/ 0 w 7"/>
                  <a:gd name="T53" fmla="*/ 1 h 31"/>
                  <a:gd name="T54" fmla="*/ 0 w 7"/>
                  <a:gd name="T55" fmla="*/ 1 h 31"/>
                  <a:gd name="T56" fmla="*/ 0 w 7"/>
                  <a:gd name="T57" fmla="*/ 0 h 31"/>
                  <a:gd name="T58" fmla="*/ 0 w 7"/>
                  <a:gd name="T59" fmla="*/ 0 h 31"/>
                  <a:gd name="T60" fmla="*/ 0 w 7"/>
                  <a:gd name="T61" fmla="*/ 0 h 31"/>
                  <a:gd name="T62" fmla="*/ 2 w 7"/>
                  <a:gd name="T63" fmla="*/ 0 h 31"/>
                  <a:gd name="T64" fmla="*/ 2 w 7"/>
                  <a:gd name="T65" fmla="*/ 0 h 31"/>
                  <a:gd name="T66" fmla="*/ 5 w 7"/>
                  <a:gd name="T67" fmla="*/ 0 h 31"/>
                  <a:gd name="T68" fmla="*/ 5 w 7"/>
                  <a:gd name="T69" fmla="*/ 0 h 31"/>
                  <a:gd name="T70" fmla="*/ 5 w 7"/>
                  <a:gd name="T71" fmla="*/ 0 h 31"/>
                  <a:gd name="T72" fmla="*/ 7 w 7"/>
                  <a:gd name="T73" fmla="*/ 1 h 3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7" h="31">
                    <a:moveTo>
                      <a:pt x="4" y="1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7" name="Freeform 37"/>
              <p:cNvSpPr>
                <a:spLocks/>
              </p:cNvSpPr>
              <p:nvPr/>
            </p:nvSpPr>
            <p:spPr bwMode="auto">
              <a:xfrm>
                <a:off x="3259" y="1151"/>
                <a:ext cx="12" cy="41"/>
              </a:xfrm>
              <a:custGeom>
                <a:avLst/>
                <a:gdLst>
                  <a:gd name="T0" fmla="*/ 7 w 7"/>
                  <a:gd name="T1" fmla="*/ 4 h 31"/>
                  <a:gd name="T2" fmla="*/ 7 w 7"/>
                  <a:gd name="T3" fmla="*/ 8 h 31"/>
                  <a:gd name="T4" fmla="*/ 7 w 7"/>
                  <a:gd name="T5" fmla="*/ 11 h 31"/>
                  <a:gd name="T6" fmla="*/ 7 w 7"/>
                  <a:gd name="T7" fmla="*/ 15 h 31"/>
                  <a:gd name="T8" fmla="*/ 9 w 7"/>
                  <a:gd name="T9" fmla="*/ 21 h 31"/>
                  <a:gd name="T10" fmla="*/ 9 w 7"/>
                  <a:gd name="T11" fmla="*/ 26 h 31"/>
                  <a:gd name="T12" fmla="*/ 12 w 7"/>
                  <a:gd name="T13" fmla="*/ 30 h 31"/>
                  <a:gd name="T14" fmla="*/ 12 w 7"/>
                  <a:gd name="T15" fmla="*/ 33 h 31"/>
                  <a:gd name="T16" fmla="*/ 12 w 7"/>
                  <a:gd name="T17" fmla="*/ 36 h 31"/>
                  <a:gd name="T18" fmla="*/ 12 w 7"/>
                  <a:gd name="T19" fmla="*/ 37 h 31"/>
                  <a:gd name="T20" fmla="*/ 12 w 7"/>
                  <a:gd name="T21" fmla="*/ 40 h 31"/>
                  <a:gd name="T22" fmla="*/ 9 w 7"/>
                  <a:gd name="T23" fmla="*/ 40 h 31"/>
                  <a:gd name="T24" fmla="*/ 9 w 7"/>
                  <a:gd name="T25" fmla="*/ 41 h 31"/>
                  <a:gd name="T26" fmla="*/ 7 w 7"/>
                  <a:gd name="T27" fmla="*/ 41 h 31"/>
                  <a:gd name="T28" fmla="*/ 7 w 7"/>
                  <a:gd name="T29" fmla="*/ 41 h 31"/>
                  <a:gd name="T30" fmla="*/ 7 w 7"/>
                  <a:gd name="T31" fmla="*/ 41 h 31"/>
                  <a:gd name="T32" fmla="*/ 5 w 7"/>
                  <a:gd name="T33" fmla="*/ 41 h 31"/>
                  <a:gd name="T34" fmla="*/ 5 w 7"/>
                  <a:gd name="T35" fmla="*/ 40 h 31"/>
                  <a:gd name="T36" fmla="*/ 2 w 7"/>
                  <a:gd name="T37" fmla="*/ 40 h 31"/>
                  <a:gd name="T38" fmla="*/ 2 w 7"/>
                  <a:gd name="T39" fmla="*/ 37 h 31"/>
                  <a:gd name="T40" fmla="*/ 0 w 7"/>
                  <a:gd name="T41" fmla="*/ 33 h 31"/>
                  <a:gd name="T42" fmla="*/ 0 w 7"/>
                  <a:gd name="T43" fmla="*/ 30 h 31"/>
                  <a:gd name="T44" fmla="*/ 0 w 7"/>
                  <a:gd name="T45" fmla="*/ 26 h 31"/>
                  <a:gd name="T46" fmla="*/ 0 w 7"/>
                  <a:gd name="T47" fmla="*/ 22 h 31"/>
                  <a:gd name="T48" fmla="*/ 0 w 7"/>
                  <a:gd name="T49" fmla="*/ 8 h 31"/>
                  <a:gd name="T50" fmla="*/ 0 w 7"/>
                  <a:gd name="T51" fmla="*/ 5 h 31"/>
                  <a:gd name="T52" fmla="*/ 0 w 7"/>
                  <a:gd name="T53" fmla="*/ 4 h 31"/>
                  <a:gd name="T54" fmla="*/ 0 w 7"/>
                  <a:gd name="T55" fmla="*/ 1 h 31"/>
                  <a:gd name="T56" fmla="*/ 0 w 7"/>
                  <a:gd name="T57" fmla="*/ 0 h 31"/>
                  <a:gd name="T58" fmla="*/ 0 w 7"/>
                  <a:gd name="T59" fmla="*/ 0 h 31"/>
                  <a:gd name="T60" fmla="*/ 0 w 7"/>
                  <a:gd name="T61" fmla="*/ 0 h 31"/>
                  <a:gd name="T62" fmla="*/ 2 w 7"/>
                  <a:gd name="T63" fmla="*/ 0 h 31"/>
                  <a:gd name="T64" fmla="*/ 2 w 7"/>
                  <a:gd name="T65" fmla="*/ 0 h 31"/>
                  <a:gd name="T66" fmla="*/ 5 w 7"/>
                  <a:gd name="T67" fmla="*/ 0 h 31"/>
                  <a:gd name="T68" fmla="*/ 5 w 7"/>
                  <a:gd name="T69" fmla="*/ 0 h 31"/>
                  <a:gd name="T70" fmla="*/ 5 w 7"/>
                  <a:gd name="T71" fmla="*/ 1 h 31"/>
                  <a:gd name="T72" fmla="*/ 7 w 7"/>
                  <a:gd name="T73" fmla="*/ 1 h 3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7" h="31">
                    <a:moveTo>
                      <a:pt x="4" y="3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5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8" name="Freeform 38"/>
              <p:cNvSpPr>
                <a:spLocks/>
              </p:cNvSpPr>
              <p:nvPr/>
            </p:nvSpPr>
            <p:spPr bwMode="auto">
              <a:xfrm>
                <a:off x="3259" y="1192"/>
                <a:ext cx="12" cy="41"/>
              </a:xfrm>
              <a:custGeom>
                <a:avLst/>
                <a:gdLst>
                  <a:gd name="T0" fmla="*/ 7 w 7"/>
                  <a:gd name="T1" fmla="*/ 5 h 32"/>
                  <a:gd name="T2" fmla="*/ 7 w 7"/>
                  <a:gd name="T3" fmla="*/ 9 h 32"/>
                  <a:gd name="T4" fmla="*/ 7 w 7"/>
                  <a:gd name="T5" fmla="*/ 13 h 32"/>
                  <a:gd name="T6" fmla="*/ 9 w 7"/>
                  <a:gd name="T7" fmla="*/ 17 h 32"/>
                  <a:gd name="T8" fmla="*/ 9 w 7"/>
                  <a:gd name="T9" fmla="*/ 19 h 32"/>
                  <a:gd name="T10" fmla="*/ 12 w 7"/>
                  <a:gd name="T11" fmla="*/ 26 h 32"/>
                  <a:gd name="T12" fmla="*/ 12 w 7"/>
                  <a:gd name="T13" fmla="*/ 29 h 32"/>
                  <a:gd name="T14" fmla="*/ 12 w 7"/>
                  <a:gd name="T15" fmla="*/ 32 h 32"/>
                  <a:gd name="T16" fmla="*/ 12 w 7"/>
                  <a:gd name="T17" fmla="*/ 35 h 32"/>
                  <a:gd name="T18" fmla="*/ 12 w 7"/>
                  <a:gd name="T19" fmla="*/ 36 h 32"/>
                  <a:gd name="T20" fmla="*/ 12 w 7"/>
                  <a:gd name="T21" fmla="*/ 38 h 32"/>
                  <a:gd name="T22" fmla="*/ 12 w 7"/>
                  <a:gd name="T23" fmla="*/ 40 h 32"/>
                  <a:gd name="T24" fmla="*/ 9 w 7"/>
                  <a:gd name="T25" fmla="*/ 40 h 32"/>
                  <a:gd name="T26" fmla="*/ 9 w 7"/>
                  <a:gd name="T27" fmla="*/ 40 h 32"/>
                  <a:gd name="T28" fmla="*/ 7 w 7"/>
                  <a:gd name="T29" fmla="*/ 41 h 32"/>
                  <a:gd name="T30" fmla="*/ 7 w 7"/>
                  <a:gd name="T31" fmla="*/ 41 h 32"/>
                  <a:gd name="T32" fmla="*/ 7 w 7"/>
                  <a:gd name="T33" fmla="*/ 40 h 32"/>
                  <a:gd name="T34" fmla="*/ 5 w 7"/>
                  <a:gd name="T35" fmla="*/ 40 h 32"/>
                  <a:gd name="T36" fmla="*/ 2 w 7"/>
                  <a:gd name="T37" fmla="*/ 38 h 32"/>
                  <a:gd name="T38" fmla="*/ 2 w 7"/>
                  <a:gd name="T39" fmla="*/ 36 h 32"/>
                  <a:gd name="T40" fmla="*/ 2 w 7"/>
                  <a:gd name="T41" fmla="*/ 32 h 32"/>
                  <a:gd name="T42" fmla="*/ 0 w 7"/>
                  <a:gd name="T43" fmla="*/ 29 h 32"/>
                  <a:gd name="T44" fmla="*/ 0 w 7"/>
                  <a:gd name="T45" fmla="*/ 26 h 32"/>
                  <a:gd name="T46" fmla="*/ 0 w 7"/>
                  <a:gd name="T47" fmla="*/ 22 h 32"/>
                  <a:gd name="T48" fmla="*/ 0 w 7"/>
                  <a:gd name="T49" fmla="*/ 18 h 32"/>
                  <a:gd name="T50" fmla="*/ 0 w 7"/>
                  <a:gd name="T51" fmla="*/ 14 h 32"/>
                  <a:gd name="T52" fmla="*/ 0 w 7"/>
                  <a:gd name="T53" fmla="*/ 13 h 32"/>
                  <a:gd name="T54" fmla="*/ 0 w 7"/>
                  <a:gd name="T55" fmla="*/ 9 h 32"/>
                  <a:gd name="T56" fmla="*/ 0 w 7"/>
                  <a:gd name="T57" fmla="*/ 5 h 32"/>
                  <a:gd name="T58" fmla="*/ 0 w 7"/>
                  <a:gd name="T59" fmla="*/ 4 h 32"/>
                  <a:gd name="T60" fmla="*/ 0 w 7"/>
                  <a:gd name="T61" fmla="*/ 4 h 32"/>
                  <a:gd name="T62" fmla="*/ 0 w 7"/>
                  <a:gd name="T63" fmla="*/ 1 h 32"/>
                  <a:gd name="T64" fmla="*/ 2 w 7"/>
                  <a:gd name="T65" fmla="*/ 1 h 32"/>
                  <a:gd name="T66" fmla="*/ 2 w 7"/>
                  <a:gd name="T67" fmla="*/ 0 h 32"/>
                  <a:gd name="T68" fmla="*/ 2 w 7"/>
                  <a:gd name="T69" fmla="*/ 0 h 32"/>
                  <a:gd name="T70" fmla="*/ 2 w 7"/>
                  <a:gd name="T71" fmla="*/ 0 h 32"/>
                  <a:gd name="T72" fmla="*/ 5 w 7"/>
                  <a:gd name="T73" fmla="*/ 1 h 32"/>
                  <a:gd name="T74" fmla="*/ 5 w 7"/>
                  <a:gd name="T75" fmla="*/ 1 h 32"/>
                  <a:gd name="T76" fmla="*/ 7 w 7"/>
                  <a:gd name="T77" fmla="*/ 1 h 32"/>
                  <a:gd name="T78" fmla="*/ 7 w 7"/>
                  <a:gd name="T79" fmla="*/ 4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2">
                    <a:moveTo>
                      <a:pt x="4" y="3"/>
                    </a:move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9" name="Freeform 39"/>
              <p:cNvSpPr>
                <a:spLocks/>
              </p:cNvSpPr>
              <p:nvPr/>
            </p:nvSpPr>
            <p:spPr bwMode="auto">
              <a:xfrm>
                <a:off x="3259" y="1233"/>
                <a:ext cx="12" cy="38"/>
              </a:xfrm>
              <a:custGeom>
                <a:avLst/>
                <a:gdLst>
                  <a:gd name="T0" fmla="*/ 7 w 7"/>
                  <a:gd name="T1" fmla="*/ 4 h 31"/>
                  <a:gd name="T2" fmla="*/ 7 w 7"/>
                  <a:gd name="T3" fmla="*/ 7 h 31"/>
                  <a:gd name="T4" fmla="*/ 7 w 7"/>
                  <a:gd name="T5" fmla="*/ 11 h 31"/>
                  <a:gd name="T6" fmla="*/ 7 w 7"/>
                  <a:gd name="T7" fmla="*/ 15 h 31"/>
                  <a:gd name="T8" fmla="*/ 9 w 7"/>
                  <a:gd name="T9" fmla="*/ 20 h 31"/>
                  <a:gd name="T10" fmla="*/ 9 w 7"/>
                  <a:gd name="T11" fmla="*/ 25 h 31"/>
                  <a:gd name="T12" fmla="*/ 12 w 7"/>
                  <a:gd name="T13" fmla="*/ 28 h 31"/>
                  <a:gd name="T14" fmla="*/ 12 w 7"/>
                  <a:gd name="T15" fmla="*/ 32 h 31"/>
                  <a:gd name="T16" fmla="*/ 12 w 7"/>
                  <a:gd name="T17" fmla="*/ 33 h 31"/>
                  <a:gd name="T18" fmla="*/ 12 w 7"/>
                  <a:gd name="T19" fmla="*/ 36 h 31"/>
                  <a:gd name="T20" fmla="*/ 12 w 7"/>
                  <a:gd name="T21" fmla="*/ 37 h 31"/>
                  <a:gd name="T22" fmla="*/ 9 w 7"/>
                  <a:gd name="T23" fmla="*/ 37 h 31"/>
                  <a:gd name="T24" fmla="*/ 9 w 7"/>
                  <a:gd name="T25" fmla="*/ 38 h 31"/>
                  <a:gd name="T26" fmla="*/ 7 w 7"/>
                  <a:gd name="T27" fmla="*/ 38 h 31"/>
                  <a:gd name="T28" fmla="*/ 7 w 7"/>
                  <a:gd name="T29" fmla="*/ 38 h 31"/>
                  <a:gd name="T30" fmla="*/ 7 w 7"/>
                  <a:gd name="T31" fmla="*/ 38 h 31"/>
                  <a:gd name="T32" fmla="*/ 5 w 7"/>
                  <a:gd name="T33" fmla="*/ 38 h 31"/>
                  <a:gd name="T34" fmla="*/ 5 w 7"/>
                  <a:gd name="T35" fmla="*/ 38 h 31"/>
                  <a:gd name="T36" fmla="*/ 2 w 7"/>
                  <a:gd name="T37" fmla="*/ 37 h 31"/>
                  <a:gd name="T38" fmla="*/ 2 w 7"/>
                  <a:gd name="T39" fmla="*/ 36 h 31"/>
                  <a:gd name="T40" fmla="*/ 0 w 7"/>
                  <a:gd name="T41" fmla="*/ 32 h 31"/>
                  <a:gd name="T42" fmla="*/ 0 w 7"/>
                  <a:gd name="T43" fmla="*/ 28 h 31"/>
                  <a:gd name="T44" fmla="*/ 0 w 7"/>
                  <a:gd name="T45" fmla="*/ 25 h 31"/>
                  <a:gd name="T46" fmla="*/ 0 w 7"/>
                  <a:gd name="T47" fmla="*/ 20 h 31"/>
                  <a:gd name="T48" fmla="*/ 0 w 7"/>
                  <a:gd name="T49" fmla="*/ 6 h 31"/>
                  <a:gd name="T50" fmla="*/ 0 w 7"/>
                  <a:gd name="T51" fmla="*/ 4 h 31"/>
                  <a:gd name="T52" fmla="*/ 0 w 7"/>
                  <a:gd name="T53" fmla="*/ 4 h 31"/>
                  <a:gd name="T54" fmla="*/ 0 w 7"/>
                  <a:gd name="T55" fmla="*/ 2 h 31"/>
                  <a:gd name="T56" fmla="*/ 0 w 7"/>
                  <a:gd name="T57" fmla="*/ 0 h 31"/>
                  <a:gd name="T58" fmla="*/ 0 w 7"/>
                  <a:gd name="T59" fmla="*/ 0 h 31"/>
                  <a:gd name="T60" fmla="*/ 2 w 7"/>
                  <a:gd name="T61" fmla="*/ 0 h 31"/>
                  <a:gd name="T62" fmla="*/ 2 w 7"/>
                  <a:gd name="T63" fmla="*/ 0 h 31"/>
                  <a:gd name="T64" fmla="*/ 2 w 7"/>
                  <a:gd name="T65" fmla="*/ 0 h 31"/>
                  <a:gd name="T66" fmla="*/ 5 w 7"/>
                  <a:gd name="T67" fmla="*/ 0 h 31"/>
                  <a:gd name="T68" fmla="*/ 5 w 7"/>
                  <a:gd name="T69" fmla="*/ 2 h 31"/>
                  <a:gd name="T70" fmla="*/ 7 w 7"/>
                  <a:gd name="T71" fmla="*/ 2 h 31"/>
                  <a:gd name="T72" fmla="*/ 7 w 7"/>
                  <a:gd name="T73" fmla="*/ 4 h 3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7" h="31">
                    <a:moveTo>
                      <a:pt x="4" y="3"/>
                    </a:moveTo>
                    <a:lnTo>
                      <a:pt x="4" y="3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5" y="20"/>
                    </a:lnTo>
                    <a:lnTo>
                      <a:pt x="7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9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0" name="Freeform 40"/>
              <p:cNvSpPr>
                <a:spLocks/>
              </p:cNvSpPr>
              <p:nvPr/>
            </p:nvSpPr>
            <p:spPr bwMode="auto">
              <a:xfrm>
                <a:off x="3259" y="1274"/>
                <a:ext cx="12" cy="41"/>
              </a:xfrm>
              <a:custGeom>
                <a:avLst/>
                <a:gdLst>
                  <a:gd name="T0" fmla="*/ 6 w 8"/>
                  <a:gd name="T1" fmla="*/ 4 h 31"/>
                  <a:gd name="T2" fmla="*/ 6 w 8"/>
                  <a:gd name="T3" fmla="*/ 7 h 31"/>
                  <a:gd name="T4" fmla="*/ 8 w 8"/>
                  <a:gd name="T5" fmla="*/ 11 h 31"/>
                  <a:gd name="T6" fmla="*/ 8 w 8"/>
                  <a:gd name="T7" fmla="*/ 15 h 31"/>
                  <a:gd name="T8" fmla="*/ 8 w 8"/>
                  <a:gd name="T9" fmla="*/ 20 h 31"/>
                  <a:gd name="T10" fmla="*/ 11 w 8"/>
                  <a:gd name="T11" fmla="*/ 24 h 31"/>
                  <a:gd name="T12" fmla="*/ 11 w 8"/>
                  <a:gd name="T13" fmla="*/ 29 h 31"/>
                  <a:gd name="T14" fmla="*/ 12 w 8"/>
                  <a:gd name="T15" fmla="*/ 32 h 31"/>
                  <a:gd name="T16" fmla="*/ 12 w 8"/>
                  <a:gd name="T17" fmla="*/ 33 h 31"/>
                  <a:gd name="T18" fmla="*/ 12 w 8"/>
                  <a:gd name="T19" fmla="*/ 36 h 31"/>
                  <a:gd name="T20" fmla="*/ 11 w 8"/>
                  <a:gd name="T21" fmla="*/ 37 h 31"/>
                  <a:gd name="T22" fmla="*/ 11 w 8"/>
                  <a:gd name="T23" fmla="*/ 38 h 31"/>
                  <a:gd name="T24" fmla="*/ 8 w 8"/>
                  <a:gd name="T25" fmla="*/ 41 h 31"/>
                  <a:gd name="T26" fmla="*/ 8 w 8"/>
                  <a:gd name="T27" fmla="*/ 41 h 31"/>
                  <a:gd name="T28" fmla="*/ 6 w 8"/>
                  <a:gd name="T29" fmla="*/ 41 h 31"/>
                  <a:gd name="T30" fmla="*/ 6 w 8"/>
                  <a:gd name="T31" fmla="*/ 41 h 31"/>
                  <a:gd name="T32" fmla="*/ 6 w 8"/>
                  <a:gd name="T33" fmla="*/ 41 h 31"/>
                  <a:gd name="T34" fmla="*/ 5 w 8"/>
                  <a:gd name="T35" fmla="*/ 38 h 31"/>
                  <a:gd name="T36" fmla="*/ 5 w 8"/>
                  <a:gd name="T37" fmla="*/ 37 h 31"/>
                  <a:gd name="T38" fmla="*/ 2 w 8"/>
                  <a:gd name="T39" fmla="*/ 36 h 31"/>
                  <a:gd name="T40" fmla="*/ 2 w 8"/>
                  <a:gd name="T41" fmla="*/ 33 h 31"/>
                  <a:gd name="T42" fmla="*/ 2 w 8"/>
                  <a:gd name="T43" fmla="*/ 29 h 31"/>
                  <a:gd name="T44" fmla="*/ 0 w 8"/>
                  <a:gd name="T45" fmla="*/ 24 h 31"/>
                  <a:gd name="T46" fmla="*/ 0 w 8"/>
                  <a:gd name="T47" fmla="*/ 20 h 31"/>
                  <a:gd name="T48" fmla="*/ 0 w 8"/>
                  <a:gd name="T49" fmla="*/ 16 h 31"/>
                  <a:gd name="T50" fmla="*/ 0 w 8"/>
                  <a:gd name="T51" fmla="*/ 15 h 31"/>
                  <a:gd name="T52" fmla="*/ 0 w 8"/>
                  <a:gd name="T53" fmla="*/ 11 h 31"/>
                  <a:gd name="T54" fmla="*/ 0 w 8"/>
                  <a:gd name="T55" fmla="*/ 7 h 31"/>
                  <a:gd name="T56" fmla="*/ 0 w 8"/>
                  <a:gd name="T57" fmla="*/ 4 h 31"/>
                  <a:gd name="T58" fmla="*/ 0 w 8"/>
                  <a:gd name="T59" fmla="*/ 4 h 31"/>
                  <a:gd name="T60" fmla="*/ 0 w 8"/>
                  <a:gd name="T61" fmla="*/ 1 h 31"/>
                  <a:gd name="T62" fmla="*/ 2 w 8"/>
                  <a:gd name="T63" fmla="*/ 0 h 31"/>
                  <a:gd name="T64" fmla="*/ 2 w 8"/>
                  <a:gd name="T65" fmla="*/ 0 h 31"/>
                  <a:gd name="T66" fmla="*/ 2 w 8"/>
                  <a:gd name="T67" fmla="*/ 0 h 31"/>
                  <a:gd name="T68" fmla="*/ 2 w 8"/>
                  <a:gd name="T69" fmla="*/ 0 h 31"/>
                  <a:gd name="T70" fmla="*/ 2 w 8"/>
                  <a:gd name="T71" fmla="*/ 0 h 31"/>
                  <a:gd name="T72" fmla="*/ 5 w 8"/>
                  <a:gd name="T73" fmla="*/ 0 h 31"/>
                  <a:gd name="T74" fmla="*/ 5 w 8"/>
                  <a:gd name="T75" fmla="*/ 0 h 31"/>
                  <a:gd name="T76" fmla="*/ 6 w 8"/>
                  <a:gd name="T77" fmla="*/ 0 h 31"/>
                  <a:gd name="T78" fmla="*/ 6 w 8"/>
                  <a:gd name="T79" fmla="*/ 1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8" h="31">
                    <a:moveTo>
                      <a:pt x="4" y="1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8" y="24"/>
                    </a:lnTo>
                    <a:lnTo>
                      <a:pt x="8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1" name="Freeform 41"/>
              <p:cNvSpPr>
                <a:spLocks/>
              </p:cNvSpPr>
              <p:nvPr/>
            </p:nvSpPr>
            <p:spPr bwMode="auto">
              <a:xfrm>
                <a:off x="3259" y="1317"/>
                <a:ext cx="12" cy="41"/>
              </a:xfrm>
              <a:custGeom>
                <a:avLst/>
                <a:gdLst>
                  <a:gd name="T0" fmla="*/ 7 w 7"/>
                  <a:gd name="T1" fmla="*/ 4 h 31"/>
                  <a:gd name="T2" fmla="*/ 7 w 7"/>
                  <a:gd name="T3" fmla="*/ 8 h 31"/>
                  <a:gd name="T4" fmla="*/ 7 w 7"/>
                  <a:gd name="T5" fmla="*/ 12 h 31"/>
                  <a:gd name="T6" fmla="*/ 9 w 7"/>
                  <a:gd name="T7" fmla="*/ 15 h 31"/>
                  <a:gd name="T8" fmla="*/ 9 w 7"/>
                  <a:gd name="T9" fmla="*/ 21 h 31"/>
                  <a:gd name="T10" fmla="*/ 12 w 7"/>
                  <a:gd name="T11" fmla="*/ 25 h 31"/>
                  <a:gd name="T12" fmla="*/ 12 w 7"/>
                  <a:gd name="T13" fmla="*/ 30 h 31"/>
                  <a:gd name="T14" fmla="*/ 12 w 7"/>
                  <a:gd name="T15" fmla="*/ 32 h 31"/>
                  <a:gd name="T16" fmla="*/ 12 w 7"/>
                  <a:gd name="T17" fmla="*/ 34 h 31"/>
                  <a:gd name="T18" fmla="*/ 12 w 7"/>
                  <a:gd name="T19" fmla="*/ 36 h 31"/>
                  <a:gd name="T20" fmla="*/ 12 w 7"/>
                  <a:gd name="T21" fmla="*/ 37 h 31"/>
                  <a:gd name="T22" fmla="*/ 12 w 7"/>
                  <a:gd name="T23" fmla="*/ 40 h 31"/>
                  <a:gd name="T24" fmla="*/ 9 w 7"/>
                  <a:gd name="T25" fmla="*/ 41 h 31"/>
                  <a:gd name="T26" fmla="*/ 9 w 7"/>
                  <a:gd name="T27" fmla="*/ 41 h 31"/>
                  <a:gd name="T28" fmla="*/ 7 w 7"/>
                  <a:gd name="T29" fmla="*/ 41 h 31"/>
                  <a:gd name="T30" fmla="*/ 7 w 7"/>
                  <a:gd name="T31" fmla="*/ 41 h 31"/>
                  <a:gd name="T32" fmla="*/ 7 w 7"/>
                  <a:gd name="T33" fmla="*/ 41 h 31"/>
                  <a:gd name="T34" fmla="*/ 5 w 7"/>
                  <a:gd name="T35" fmla="*/ 40 h 31"/>
                  <a:gd name="T36" fmla="*/ 2 w 7"/>
                  <a:gd name="T37" fmla="*/ 37 h 31"/>
                  <a:gd name="T38" fmla="*/ 2 w 7"/>
                  <a:gd name="T39" fmla="*/ 36 h 31"/>
                  <a:gd name="T40" fmla="*/ 2 w 7"/>
                  <a:gd name="T41" fmla="*/ 34 h 31"/>
                  <a:gd name="T42" fmla="*/ 0 w 7"/>
                  <a:gd name="T43" fmla="*/ 30 h 31"/>
                  <a:gd name="T44" fmla="*/ 0 w 7"/>
                  <a:gd name="T45" fmla="*/ 26 h 31"/>
                  <a:gd name="T46" fmla="*/ 0 w 7"/>
                  <a:gd name="T47" fmla="*/ 21 h 31"/>
                  <a:gd name="T48" fmla="*/ 0 w 7"/>
                  <a:gd name="T49" fmla="*/ 17 h 31"/>
                  <a:gd name="T50" fmla="*/ 0 w 7"/>
                  <a:gd name="T51" fmla="*/ 15 h 31"/>
                  <a:gd name="T52" fmla="*/ 0 w 7"/>
                  <a:gd name="T53" fmla="*/ 12 h 31"/>
                  <a:gd name="T54" fmla="*/ 0 w 7"/>
                  <a:gd name="T55" fmla="*/ 8 h 31"/>
                  <a:gd name="T56" fmla="*/ 0 w 7"/>
                  <a:gd name="T57" fmla="*/ 5 h 31"/>
                  <a:gd name="T58" fmla="*/ 0 w 7"/>
                  <a:gd name="T59" fmla="*/ 4 h 31"/>
                  <a:gd name="T60" fmla="*/ 0 w 7"/>
                  <a:gd name="T61" fmla="*/ 3 h 31"/>
                  <a:gd name="T62" fmla="*/ 0 w 7"/>
                  <a:gd name="T63" fmla="*/ 0 h 31"/>
                  <a:gd name="T64" fmla="*/ 2 w 7"/>
                  <a:gd name="T65" fmla="*/ 0 h 31"/>
                  <a:gd name="T66" fmla="*/ 2 w 7"/>
                  <a:gd name="T67" fmla="*/ 0 h 31"/>
                  <a:gd name="T68" fmla="*/ 2 w 7"/>
                  <a:gd name="T69" fmla="*/ 0 h 31"/>
                  <a:gd name="T70" fmla="*/ 2 w 7"/>
                  <a:gd name="T71" fmla="*/ 0 h 31"/>
                  <a:gd name="T72" fmla="*/ 5 w 7"/>
                  <a:gd name="T73" fmla="*/ 0 h 31"/>
                  <a:gd name="T74" fmla="*/ 5 w 7"/>
                  <a:gd name="T75" fmla="*/ 0 h 31"/>
                  <a:gd name="T76" fmla="*/ 7 w 7"/>
                  <a:gd name="T77" fmla="*/ 3 h 31"/>
                  <a:gd name="T78" fmla="*/ 7 w 7"/>
                  <a:gd name="T79" fmla="*/ 3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4" y="2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2" name="Freeform 42"/>
              <p:cNvSpPr>
                <a:spLocks/>
              </p:cNvSpPr>
              <p:nvPr/>
            </p:nvSpPr>
            <p:spPr bwMode="auto">
              <a:xfrm>
                <a:off x="3259" y="1358"/>
                <a:ext cx="12" cy="41"/>
              </a:xfrm>
              <a:custGeom>
                <a:avLst/>
                <a:gdLst>
                  <a:gd name="T0" fmla="*/ 7 w 7"/>
                  <a:gd name="T1" fmla="*/ 5 h 33"/>
                  <a:gd name="T2" fmla="*/ 7 w 7"/>
                  <a:gd name="T3" fmla="*/ 9 h 33"/>
                  <a:gd name="T4" fmla="*/ 7 w 7"/>
                  <a:gd name="T5" fmla="*/ 12 h 33"/>
                  <a:gd name="T6" fmla="*/ 9 w 7"/>
                  <a:gd name="T7" fmla="*/ 16 h 33"/>
                  <a:gd name="T8" fmla="*/ 9 w 7"/>
                  <a:gd name="T9" fmla="*/ 21 h 33"/>
                  <a:gd name="T10" fmla="*/ 12 w 7"/>
                  <a:gd name="T11" fmla="*/ 25 h 33"/>
                  <a:gd name="T12" fmla="*/ 12 w 7"/>
                  <a:gd name="T13" fmla="*/ 29 h 33"/>
                  <a:gd name="T14" fmla="*/ 12 w 7"/>
                  <a:gd name="T15" fmla="*/ 32 h 33"/>
                  <a:gd name="T16" fmla="*/ 12 w 7"/>
                  <a:gd name="T17" fmla="*/ 34 h 33"/>
                  <a:gd name="T18" fmla="*/ 12 w 7"/>
                  <a:gd name="T19" fmla="*/ 35 h 33"/>
                  <a:gd name="T20" fmla="*/ 12 w 7"/>
                  <a:gd name="T21" fmla="*/ 37 h 33"/>
                  <a:gd name="T22" fmla="*/ 12 w 7"/>
                  <a:gd name="T23" fmla="*/ 39 h 33"/>
                  <a:gd name="T24" fmla="*/ 9 w 7"/>
                  <a:gd name="T25" fmla="*/ 39 h 33"/>
                  <a:gd name="T26" fmla="*/ 9 w 7"/>
                  <a:gd name="T27" fmla="*/ 41 h 33"/>
                  <a:gd name="T28" fmla="*/ 7 w 7"/>
                  <a:gd name="T29" fmla="*/ 41 h 33"/>
                  <a:gd name="T30" fmla="*/ 7 w 7"/>
                  <a:gd name="T31" fmla="*/ 41 h 33"/>
                  <a:gd name="T32" fmla="*/ 7 w 7"/>
                  <a:gd name="T33" fmla="*/ 39 h 33"/>
                  <a:gd name="T34" fmla="*/ 5 w 7"/>
                  <a:gd name="T35" fmla="*/ 39 h 33"/>
                  <a:gd name="T36" fmla="*/ 2 w 7"/>
                  <a:gd name="T37" fmla="*/ 37 h 33"/>
                  <a:gd name="T38" fmla="*/ 2 w 7"/>
                  <a:gd name="T39" fmla="*/ 35 h 33"/>
                  <a:gd name="T40" fmla="*/ 2 w 7"/>
                  <a:gd name="T41" fmla="*/ 32 h 33"/>
                  <a:gd name="T42" fmla="*/ 0 w 7"/>
                  <a:gd name="T43" fmla="*/ 29 h 33"/>
                  <a:gd name="T44" fmla="*/ 0 w 7"/>
                  <a:gd name="T45" fmla="*/ 25 h 33"/>
                  <a:gd name="T46" fmla="*/ 0 w 7"/>
                  <a:gd name="T47" fmla="*/ 21 h 33"/>
                  <a:gd name="T48" fmla="*/ 0 w 7"/>
                  <a:gd name="T49" fmla="*/ 17 h 33"/>
                  <a:gd name="T50" fmla="*/ 0 w 7"/>
                  <a:gd name="T51" fmla="*/ 16 h 33"/>
                  <a:gd name="T52" fmla="*/ 0 w 7"/>
                  <a:gd name="T53" fmla="*/ 12 h 33"/>
                  <a:gd name="T54" fmla="*/ 0 w 7"/>
                  <a:gd name="T55" fmla="*/ 9 h 33"/>
                  <a:gd name="T56" fmla="*/ 0 w 7"/>
                  <a:gd name="T57" fmla="*/ 5 h 33"/>
                  <a:gd name="T58" fmla="*/ 0 w 7"/>
                  <a:gd name="T59" fmla="*/ 4 h 33"/>
                  <a:gd name="T60" fmla="*/ 0 w 7"/>
                  <a:gd name="T61" fmla="*/ 4 h 33"/>
                  <a:gd name="T62" fmla="*/ 0 w 7"/>
                  <a:gd name="T63" fmla="*/ 2 h 33"/>
                  <a:gd name="T64" fmla="*/ 2 w 7"/>
                  <a:gd name="T65" fmla="*/ 2 h 33"/>
                  <a:gd name="T66" fmla="*/ 2 w 7"/>
                  <a:gd name="T67" fmla="*/ 2 h 33"/>
                  <a:gd name="T68" fmla="*/ 2 w 7"/>
                  <a:gd name="T69" fmla="*/ 0 h 33"/>
                  <a:gd name="T70" fmla="*/ 2 w 7"/>
                  <a:gd name="T71" fmla="*/ 2 h 33"/>
                  <a:gd name="T72" fmla="*/ 5 w 7"/>
                  <a:gd name="T73" fmla="*/ 2 h 33"/>
                  <a:gd name="T74" fmla="*/ 5 w 7"/>
                  <a:gd name="T75" fmla="*/ 2 h 33"/>
                  <a:gd name="T76" fmla="*/ 7 w 7"/>
                  <a:gd name="T77" fmla="*/ 2 h 33"/>
                  <a:gd name="T78" fmla="*/ 7 w 7"/>
                  <a:gd name="T79" fmla="*/ 4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3">
                    <a:moveTo>
                      <a:pt x="4" y="3"/>
                    </a:move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3" name="Freeform 43"/>
              <p:cNvSpPr>
                <a:spLocks/>
              </p:cNvSpPr>
              <p:nvPr/>
            </p:nvSpPr>
            <p:spPr bwMode="auto">
              <a:xfrm>
                <a:off x="3271" y="981"/>
                <a:ext cx="35" cy="41"/>
              </a:xfrm>
              <a:custGeom>
                <a:avLst/>
                <a:gdLst>
                  <a:gd name="T0" fmla="*/ 32 w 27"/>
                  <a:gd name="T1" fmla="*/ 36 h 31"/>
                  <a:gd name="T2" fmla="*/ 31 w 27"/>
                  <a:gd name="T3" fmla="*/ 40 h 31"/>
                  <a:gd name="T4" fmla="*/ 29 w 27"/>
                  <a:gd name="T5" fmla="*/ 40 h 31"/>
                  <a:gd name="T6" fmla="*/ 27 w 27"/>
                  <a:gd name="T7" fmla="*/ 41 h 31"/>
                  <a:gd name="T8" fmla="*/ 25 w 27"/>
                  <a:gd name="T9" fmla="*/ 41 h 31"/>
                  <a:gd name="T10" fmla="*/ 23 w 27"/>
                  <a:gd name="T11" fmla="*/ 41 h 31"/>
                  <a:gd name="T12" fmla="*/ 22 w 27"/>
                  <a:gd name="T13" fmla="*/ 41 h 31"/>
                  <a:gd name="T14" fmla="*/ 19 w 27"/>
                  <a:gd name="T15" fmla="*/ 41 h 31"/>
                  <a:gd name="T16" fmla="*/ 16 w 27"/>
                  <a:gd name="T17" fmla="*/ 40 h 31"/>
                  <a:gd name="T18" fmla="*/ 14 w 27"/>
                  <a:gd name="T19" fmla="*/ 37 h 31"/>
                  <a:gd name="T20" fmla="*/ 13 w 27"/>
                  <a:gd name="T21" fmla="*/ 37 h 31"/>
                  <a:gd name="T22" fmla="*/ 10 w 27"/>
                  <a:gd name="T23" fmla="*/ 36 h 31"/>
                  <a:gd name="T24" fmla="*/ 10 w 27"/>
                  <a:gd name="T25" fmla="*/ 33 h 31"/>
                  <a:gd name="T26" fmla="*/ 9 w 27"/>
                  <a:gd name="T27" fmla="*/ 32 h 31"/>
                  <a:gd name="T28" fmla="*/ 6 w 27"/>
                  <a:gd name="T29" fmla="*/ 28 h 31"/>
                  <a:gd name="T30" fmla="*/ 5 w 27"/>
                  <a:gd name="T31" fmla="*/ 26 h 31"/>
                  <a:gd name="T32" fmla="*/ 4 w 27"/>
                  <a:gd name="T33" fmla="*/ 22 h 31"/>
                  <a:gd name="T34" fmla="*/ 1 w 27"/>
                  <a:gd name="T35" fmla="*/ 19 h 31"/>
                  <a:gd name="T36" fmla="*/ 1 w 27"/>
                  <a:gd name="T37" fmla="*/ 13 h 31"/>
                  <a:gd name="T38" fmla="*/ 1 w 27"/>
                  <a:gd name="T39" fmla="*/ 9 h 31"/>
                  <a:gd name="T40" fmla="*/ 1 w 27"/>
                  <a:gd name="T41" fmla="*/ 5 h 31"/>
                  <a:gd name="T42" fmla="*/ 4 w 27"/>
                  <a:gd name="T43" fmla="*/ 4 h 31"/>
                  <a:gd name="T44" fmla="*/ 5 w 27"/>
                  <a:gd name="T45" fmla="*/ 1 h 31"/>
                  <a:gd name="T46" fmla="*/ 6 w 27"/>
                  <a:gd name="T47" fmla="*/ 0 h 31"/>
                  <a:gd name="T48" fmla="*/ 9 w 27"/>
                  <a:gd name="T49" fmla="*/ 0 h 31"/>
                  <a:gd name="T50" fmla="*/ 13 w 27"/>
                  <a:gd name="T51" fmla="*/ 0 h 31"/>
                  <a:gd name="T52" fmla="*/ 16 w 27"/>
                  <a:gd name="T53" fmla="*/ 0 h 31"/>
                  <a:gd name="T54" fmla="*/ 18 w 27"/>
                  <a:gd name="T55" fmla="*/ 1 h 31"/>
                  <a:gd name="T56" fmla="*/ 19 w 27"/>
                  <a:gd name="T57" fmla="*/ 4 h 31"/>
                  <a:gd name="T58" fmla="*/ 22 w 27"/>
                  <a:gd name="T59" fmla="*/ 5 h 31"/>
                  <a:gd name="T60" fmla="*/ 23 w 27"/>
                  <a:gd name="T61" fmla="*/ 8 h 31"/>
                  <a:gd name="T62" fmla="*/ 25 w 27"/>
                  <a:gd name="T63" fmla="*/ 9 h 31"/>
                  <a:gd name="T64" fmla="*/ 27 w 27"/>
                  <a:gd name="T65" fmla="*/ 11 h 31"/>
                  <a:gd name="T66" fmla="*/ 29 w 27"/>
                  <a:gd name="T67" fmla="*/ 13 h 31"/>
                  <a:gd name="T68" fmla="*/ 29 w 27"/>
                  <a:gd name="T69" fmla="*/ 15 h 31"/>
                  <a:gd name="T70" fmla="*/ 31 w 27"/>
                  <a:gd name="T71" fmla="*/ 17 h 31"/>
                  <a:gd name="T72" fmla="*/ 32 w 27"/>
                  <a:gd name="T73" fmla="*/ 20 h 31"/>
                  <a:gd name="T74" fmla="*/ 32 w 27"/>
                  <a:gd name="T75" fmla="*/ 22 h 31"/>
                  <a:gd name="T76" fmla="*/ 35 w 27"/>
                  <a:gd name="T77" fmla="*/ 26 h 31"/>
                  <a:gd name="T78" fmla="*/ 35 w 27"/>
                  <a:gd name="T79" fmla="*/ 28 h 31"/>
                  <a:gd name="T80" fmla="*/ 35 w 27"/>
                  <a:gd name="T81" fmla="*/ 30 h 31"/>
                  <a:gd name="T82" fmla="*/ 35 w 27"/>
                  <a:gd name="T83" fmla="*/ 32 h 31"/>
                  <a:gd name="T84" fmla="*/ 32 w 27"/>
                  <a:gd name="T85" fmla="*/ 33 h 31"/>
                  <a:gd name="T86" fmla="*/ 32 w 27"/>
                  <a:gd name="T87" fmla="*/ 33 h 3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7" h="31">
                    <a:moveTo>
                      <a:pt x="25" y="27"/>
                    </a:moveTo>
                    <a:lnTo>
                      <a:pt x="25" y="27"/>
                    </a:lnTo>
                    <a:lnTo>
                      <a:pt x="25" y="28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2" y="10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5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4" name="Freeform 44"/>
              <p:cNvSpPr>
                <a:spLocks/>
              </p:cNvSpPr>
              <p:nvPr/>
            </p:nvSpPr>
            <p:spPr bwMode="auto">
              <a:xfrm>
                <a:off x="3353" y="1045"/>
                <a:ext cx="44" cy="41"/>
              </a:xfrm>
              <a:custGeom>
                <a:avLst/>
                <a:gdLst>
                  <a:gd name="T0" fmla="*/ 22 w 34"/>
                  <a:gd name="T1" fmla="*/ 3 h 31"/>
                  <a:gd name="T2" fmla="*/ 26 w 34"/>
                  <a:gd name="T3" fmla="*/ 0 h 31"/>
                  <a:gd name="T4" fmla="*/ 30 w 34"/>
                  <a:gd name="T5" fmla="*/ 0 h 31"/>
                  <a:gd name="T6" fmla="*/ 31 w 34"/>
                  <a:gd name="T7" fmla="*/ 0 h 31"/>
                  <a:gd name="T8" fmla="*/ 35 w 34"/>
                  <a:gd name="T9" fmla="*/ 3 h 31"/>
                  <a:gd name="T10" fmla="*/ 36 w 34"/>
                  <a:gd name="T11" fmla="*/ 3 h 31"/>
                  <a:gd name="T12" fmla="*/ 39 w 34"/>
                  <a:gd name="T13" fmla="*/ 4 h 31"/>
                  <a:gd name="T14" fmla="*/ 40 w 34"/>
                  <a:gd name="T15" fmla="*/ 7 h 31"/>
                  <a:gd name="T16" fmla="*/ 43 w 34"/>
                  <a:gd name="T17" fmla="*/ 8 h 31"/>
                  <a:gd name="T18" fmla="*/ 43 w 34"/>
                  <a:gd name="T19" fmla="*/ 9 h 31"/>
                  <a:gd name="T20" fmla="*/ 43 w 34"/>
                  <a:gd name="T21" fmla="*/ 13 h 31"/>
                  <a:gd name="T22" fmla="*/ 44 w 34"/>
                  <a:gd name="T23" fmla="*/ 16 h 31"/>
                  <a:gd name="T24" fmla="*/ 44 w 34"/>
                  <a:gd name="T25" fmla="*/ 17 h 31"/>
                  <a:gd name="T26" fmla="*/ 44 w 34"/>
                  <a:gd name="T27" fmla="*/ 19 h 31"/>
                  <a:gd name="T28" fmla="*/ 44 w 34"/>
                  <a:gd name="T29" fmla="*/ 21 h 31"/>
                  <a:gd name="T30" fmla="*/ 43 w 34"/>
                  <a:gd name="T31" fmla="*/ 22 h 31"/>
                  <a:gd name="T32" fmla="*/ 43 w 34"/>
                  <a:gd name="T33" fmla="*/ 26 h 31"/>
                  <a:gd name="T34" fmla="*/ 43 w 34"/>
                  <a:gd name="T35" fmla="*/ 28 h 31"/>
                  <a:gd name="T36" fmla="*/ 40 w 34"/>
                  <a:gd name="T37" fmla="*/ 32 h 31"/>
                  <a:gd name="T38" fmla="*/ 39 w 34"/>
                  <a:gd name="T39" fmla="*/ 34 h 31"/>
                  <a:gd name="T40" fmla="*/ 36 w 34"/>
                  <a:gd name="T41" fmla="*/ 34 h 31"/>
                  <a:gd name="T42" fmla="*/ 35 w 34"/>
                  <a:gd name="T43" fmla="*/ 36 h 31"/>
                  <a:gd name="T44" fmla="*/ 32 w 34"/>
                  <a:gd name="T45" fmla="*/ 37 h 31"/>
                  <a:gd name="T46" fmla="*/ 30 w 34"/>
                  <a:gd name="T47" fmla="*/ 40 h 31"/>
                  <a:gd name="T48" fmla="*/ 27 w 34"/>
                  <a:gd name="T49" fmla="*/ 40 h 31"/>
                  <a:gd name="T50" fmla="*/ 23 w 34"/>
                  <a:gd name="T51" fmla="*/ 40 h 31"/>
                  <a:gd name="T52" fmla="*/ 21 w 34"/>
                  <a:gd name="T53" fmla="*/ 41 h 31"/>
                  <a:gd name="T54" fmla="*/ 18 w 34"/>
                  <a:gd name="T55" fmla="*/ 41 h 31"/>
                  <a:gd name="T56" fmla="*/ 13 w 34"/>
                  <a:gd name="T57" fmla="*/ 41 h 31"/>
                  <a:gd name="T58" fmla="*/ 12 w 34"/>
                  <a:gd name="T59" fmla="*/ 41 h 31"/>
                  <a:gd name="T60" fmla="*/ 8 w 34"/>
                  <a:gd name="T61" fmla="*/ 40 h 31"/>
                  <a:gd name="T62" fmla="*/ 4 w 34"/>
                  <a:gd name="T63" fmla="*/ 37 h 31"/>
                  <a:gd name="T64" fmla="*/ 3 w 34"/>
                  <a:gd name="T65" fmla="*/ 34 h 31"/>
                  <a:gd name="T66" fmla="*/ 0 w 34"/>
                  <a:gd name="T67" fmla="*/ 30 h 31"/>
                  <a:gd name="T68" fmla="*/ 0 w 34"/>
                  <a:gd name="T69" fmla="*/ 26 h 31"/>
                  <a:gd name="T70" fmla="*/ 0 w 34"/>
                  <a:gd name="T71" fmla="*/ 22 h 31"/>
                  <a:gd name="T72" fmla="*/ 0 w 34"/>
                  <a:gd name="T73" fmla="*/ 17 h 31"/>
                  <a:gd name="T74" fmla="*/ 3 w 34"/>
                  <a:gd name="T75" fmla="*/ 13 h 31"/>
                  <a:gd name="T76" fmla="*/ 5 w 34"/>
                  <a:gd name="T77" fmla="*/ 9 h 31"/>
                  <a:gd name="T78" fmla="*/ 8 w 34"/>
                  <a:gd name="T79" fmla="*/ 8 h 31"/>
                  <a:gd name="T80" fmla="*/ 12 w 34"/>
                  <a:gd name="T81" fmla="*/ 7 h 31"/>
                  <a:gd name="T82" fmla="*/ 12 w 34"/>
                  <a:gd name="T83" fmla="*/ 7 h 31"/>
                  <a:gd name="T84" fmla="*/ 13 w 34"/>
                  <a:gd name="T85" fmla="*/ 4 h 31"/>
                  <a:gd name="T86" fmla="*/ 14 w 34"/>
                  <a:gd name="T87" fmla="*/ 4 h 31"/>
                  <a:gd name="T88" fmla="*/ 22 w 34"/>
                  <a:gd name="T89" fmla="*/ 3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1">
                    <a:moveTo>
                      <a:pt x="17" y="2"/>
                    </a:moveTo>
                    <a:lnTo>
                      <a:pt x="17" y="2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6"/>
                    </a:lnTo>
                    <a:lnTo>
                      <a:pt x="28" y="26"/>
                    </a:lnTo>
                    <a:lnTo>
                      <a:pt x="27" y="27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30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1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5" name="Freeform 45"/>
              <p:cNvSpPr>
                <a:spLocks/>
              </p:cNvSpPr>
              <p:nvPr/>
            </p:nvSpPr>
            <p:spPr bwMode="auto">
              <a:xfrm>
                <a:off x="3429" y="984"/>
                <a:ext cx="15" cy="44"/>
              </a:xfrm>
              <a:custGeom>
                <a:avLst/>
                <a:gdLst>
                  <a:gd name="T0" fmla="*/ 11 w 10"/>
                  <a:gd name="T1" fmla="*/ 0 h 34"/>
                  <a:gd name="T2" fmla="*/ 14 w 10"/>
                  <a:gd name="T3" fmla="*/ 3 h 34"/>
                  <a:gd name="T4" fmla="*/ 15 w 10"/>
                  <a:gd name="T5" fmla="*/ 4 h 34"/>
                  <a:gd name="T6" fmla="*/ 15 w 10"/>
                  <a:gd name="T7" fmla="*/ 6 h 34"/>
                  <a:gd name="T8" fmla="*/ 15 w 10"/>
                  <a:gd name="T9" fmla="*/ 12 h 34"/>
                  <a:gd name="T10" fmla="*/ 15 w 10"/>
                  <a:gd name="T11" fmla="*/ 16 h 34"/>
                  <a:gd name="T12" fmla="*/ 15 w 10"/>
                  <a:gd name="T13" fmla="*/ 17 h 34"/>
                  <a:gd name="T14" fmla="*/ 15 w 10"/>
                  <a:gd name="T15" fmla="*/ 21 h 34"/>
                  <a:gd name="T16" fmla="*/ 15 w 10"/>
                  <a:gd name="T17" fmla="*/ 25 h 34"/>
                  <a:gd name="T18" fmla="*/ 15 w 10"/>
                  <a:gd name="T19" fmla="*/ 28 h 34"/>
                  <a:gd name="T20" fmla="*/ 15 w 10"/>
                  <a:gd name="T21" fmla="*/ 31 h 34"/>
                  <a:gd name="T22" fmla="*/ 14 w 10"/>
                  <a:gd name="T23" fmla="*/ 35 h 34"/>
                  <a:gd name="T24" fmla="*/ 14 w 10"/>
                  <a:gd name="T25" fmla="*/ 39 h 34"/>
                  <a:gd name="T26" fmla="*/ 14 w 10"/>
                  <a:gd name="T27" fmla="*/ 40 h 34"/>
                  <a:gd name="T28" fmla="*/ 11 w 10"/>
                  <a:gd name="T29" fmla="*/ 43 h 34"/>
                  <a:gd name="T30" fmla="*/ 9 w 10"/>
                  <a:gd name="T31" fmla="*/ 44 h 34"/>
                  <a:gd name="T32" fmla="*/ 8 w 10"/>
                  <a:gd name="T33" fmla="*/ 44 h 34"/>
                  <a:gd name="T34" fmla="*/ 5 w 10"/>
                  <a:gd name="T35" fmla="*/ 44 h 34"/>
                  <a:gd name="T36" fmla="*/ 3 w 10"/>
                  <a:gd name="T37" fmla="*/ 43 h 34"/>
                  <a:gd name="T38" fmla="*/ 3 w 10"/>
                  <a:gd name="T39" fmla="*/ 40 h 34"/>
                  <a:gd name="T40" fmla="*/ 0 w 10"/>
                  <a:gd name="T41" fmla="*/ 39 h 34"/>
                  <a:gd name="T42" fmla="*/ 0 w 10"/>
                  <a:gd name="T43" fmla="*/ 38 h 34"/>
                  <a:gd name="T44" fmla="*/ 0 w 10"/>
                  <a:gd name="T45" fmla="*/ 35 h 34"/>
                  <a:gd name="T46" fmla="*/ 0 w 10"/>
                  <a:gd name="T47" fmla="*/ 31 h 34"/>
                  <a:gd name="T48" fmla="*/ 3 w 10"/>
                  <a:gd name="T49" fmla="*/ 30 h 34"/>
                  <a:gd name="T50" fmla="*/ 3 w 10"/>
                  <a:gd name="T51" fmla="*/ 28 h 34"/>
                  <a:gd name="T52" fmla="*/ 3 w 10"/>
                  <a:gd name="T53" fmla="*/ 25 h 34"/>
                  <a:gd name="T54" fmla="*/ 5 w 10"/>
                  <a:gd name="T55" fmla="*/ 21 h 34"/>
                  <a:gd name="T56" fmla="*/ 5 w 10"/>
                  <a:gd name="T57" fmla="*/ 17 h 34"/>
                  <a:gd name="T58" fmla="*/ 5 w 10"/>
                  <a:gd name="T59" fmla="*/ 13 h 34"/>
                  <a:gd name="T60" fmla="*/ 5 w 10"/>
                  <a:gd name="T61" fmla="*/ 9 h 34"/>
                  <a:gd name="T62" fmla="*/ 8 w 10"/>
                  <a:gd name="T63" fmla="*/ 8 h 34"/>
                  <a:gd name="T64" fmla="*/ 8 w 10"/>
                  <a:gd name="T65" fmla="*/ 4 h 34"/>
                  <a:gd name="T66" fmla="*/ 8 w 10"/>
                  <a:gd name="T67" fmla="*/ 4 h 34"/>
                  <a:gd name="T68" fmla="*/ 9 w 10"/>
                  <a:gd name="T69" fmla="*/ 3 h 34"/>
                  <a:gd name="T70" fmla="*/ 9 w 10"/>
                  <a:gd name="T71" fmla="*/ 3 h 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0" h="34">
                    <a:moveTo>
                      <a:pt x="7" y="2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10" y="20"/>
                    </a:lnTo>
                    <a:lnTo>
                      <a:pt x="10" y="22"/>
                    </a:lnTo>
                    <a:lnTo>
                      <a:pt x="10" y="23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9" y="29"/>
                    </a:lnTo>
                    <a:lnTo>
                      <a:pt x="9" y="30"/>
                    </a:lnTo>
                    <a:lnTo>
                      <a:pt x="9" y="31"/>
                    </a:lnTo>
                    <a:lnTo>
                      <a:pt x="7" y="33"/>
                    </a:lnTo>
                    <a:lnTo>
                      <a:pt x="7" y="34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2" y="33"/>
                    </a:lnTo>
                    <a:lnTo>
                      <a:pt x="2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6" name="Freeform 46"/>
              <p:cNvSpPr>
                <a:spLocks/>
              </p:cNvSpPr>
              <p:nvPr/>
            </p:nvSpPr>
            <p:spPr bwMode="auto">
              <a:xfrm>
                <a:off x="3432" y="940"/>
                <a:ext cx="12" cy="47"/>
              </a:xfrm>
              <a:custGeom>
                <a:avLst/>
                <a:gdLst>
                  <a:gd name="T0" fmla="*/ 8 w 8"/>
                  <a:gd name="T1" fmla="*/ 0 h 35"/>
                  <a:gd name="T2" fmla="*/ 8 w 8"/>
                  <a:gd name="T3" fmla="*/ 0 h 35"/>
                  <a:gd name="T4" fmla="*/ 8 w 8"/>
                  <a:gd name="T5" fmla="*/ 0 h 35"/>
                  <a:gd name="T6" fmla="*/ 11 w 8"/>
                  <a:gd name="T7" fmla="*/ 0 h 35"/>
                  <a:gd name="T8" fmla="*/ 11 w 8"/>
                  <a:gd name="T9" fmla="*/ 1 h 35"/>
                  <a:gd name="T10" fmla="*/ 11 w 8"/>
                  <a:gd name="T11" fmla="*/ 1 h 35"/>
                  <a:gd name="T12" fmla="*/ 12 w 8"/>
                  <a:gd name="T13" fmla="*/ 3 h 35"/>
                  <a:gd name="T14" fmla="*/ 12 w 8"/>
                  <a:gd name="T15" fmla="*/ 7 h 35"/>
                  <a:gd name="T16" fmla="*/ 12 w 8"/>
                  <a:gd name="T17" fmla="*/ 9 h 35"/>
                  <a:gd name="T18" fmla="*/ 12 w 8"/>
                  <a:gd name="T19" fmla="*/ 12 h 35"/>
                  <a:gd name="T20" fmla="*/ 12 w 8"/>
                  <a:gd name="T21" fmla="*/ 19 h 35"/>
                  <a:gd name="T22" fmla="*/ 12 w 8"/>
                  <a:gd name="T23" fmla="*/ 24 h 35"/>
                  <a:gd name="T24" fmla="*/ 12 w 8"/>
                  <a:gd name="T25" fmla="*/ 35 h 35"/>
                  <a:gd name="T26" fmla="*/ 11 w 8"/>
                  <a:gd name="T27" fmla="*/ 39 h 35"/>
                  <a:gd name="T28" fmla="*/ 11 w 8"/>
                  <a:gd name="T29" fmla="*/ 42 h 35"/>
                  <a:gd name="T30" fmla="*/ 11 w 8"/>
                  <a:gd name="T31" fmla="*/ 43 h 35"/>
                  <a:gd name="T32" fmla="*/ 8 w 8"/>
                  <a:gd name="T33" fmla="*/ 47 h 35"/>
                  <a:gd name="T34" fmla="*/ 6 w 8"/>
                  <a:gd name="T35" fmla="*/ 47 h 35"/>
                  <a:gd name="T36" fmla="*/ 6 w 8"/>
                  <a:gd name="T37" fmla="*/ 47 h 35"/>
                  <a:gd name="T38" fmla="*/ 5 w 8"/>
                  <a:gd name="T39" fmla="*/ 47 h 35"/>
                  <a:gd name="T40" fmla="*/ 2 w 8"/>
                  <a:gd name="T41" fmla="*/ 47 h 35"/>
                  <a:gd name="T42" fmla="*/ 2 w 8"/>
                  <a:gd name="T43" fmla="*/ 44 h 35"/>
                  <a:gd name="T44" fmla="*/ 0 w 8"/>
                  <a:gd name="T45" fmla="*/ 43 h 35"/>
                  <a:gd name="T46" fmla="*/ 0 w 8"/>
                  <a:gd name="T47" fmla="*/ 42 h 35"/>
                  <a:gd name="T48" fmla="*/ 0 w 8"/>
                  <a:gd name="T49" fmla="*/ 39 h 35"/>
                  <a:gd name="T50" fmla="*/ 0 w 8"/>
                  <a:gd name="T51" fmla="*/ 38 h 35"/>
                  <a:gd name="T52" fmla="*/ 0 w 8"/>
                  <a:gd name="T53" fmla="*/ 34 h 35"/>
                  <a:gd name="T54" fmla="*/ 2 w 8"/>
                  <a:gd name="T55" fmla="*/ 30 h 35"/>
                  <a:gd name="T56" fmla="*/ 2 w 8"/>
                  <a:gd name="T57" fmla="*/ 26 h 35"/>
                  <a:gd name="T58" fmla="*/ 5 w 8"/>
                  <a:gd name="T59" fmla="*/ 20 h 35"/>
                  <a:gd name="T60" fmla="*/ 5 w 8"/>
                  <a:gd name="T61" fmla="*/ 16 h 35"/>
                  <a:gd name="T62" fmla="*/ 5 w 8"/>
                  <a:gd name="T63" fmla="*/ 11 h 35"/>
                  <a:gd name="T64" fmla="*/ 5 w 8"/>
                  <a:gd name="T65" fmla="*/ 9 h 35"/>
                  <a:gd name="T66" fmla="*/ 5 w 8"/>
                  <a:gd name="T67" fmla="*/ 3 h 35"/>
                  <a:gd name="T68" fmla="*/ 5 w 8"/>
                  <a:gd name="T69" fmla="*/ 1 h 35"/>
                  <a:gd name="T70" fmla="*/ 6 w 8"/>
                  <a:gd name="T71" fmla="*/ 0 h 35"/>
                  <a:gd name="T72" fmla="*/ 6 w 8"/>
                  <a:gd name="T73" fmla="*/ 0 h 3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8" h="35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9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5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6"/>
                    </a:lnTo>
                    <a:lnTo>
                      <a:pt x="8" y="28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5" y="33"/>
                    </a:lnTo>
                    <a:lnTo>
                      <a:pt x="5" y="35"/>
                    </a:lnTo>
                    <a:lnTo>
                      <a:pt x="4" y="35"/>
                    </a:lnTo>
                    <a:lnTo>
                      <a:pt x="3" y="35"/>
                    </a:lnTo>
                    <a:lnTo>
                      <a:pt x="1" y="35"/>
                    </a:lnTo>
                    <a:lnTo>
                      <a:pt x="1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1" y="22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7" name="Freeform 47"/>
              <p:cNvSpPr>
                <a:spLocks/>
              </p:cNvSpPr>
              <p:nvPr/>
            </p:nvSpPr>
            <p:spPr bwMode="auto">
              <a:xfrm>
                <a:off x="3432" y="1028"/>
                <a:ext cx="12" cy="38"/>
              </a:xfrm>
              <a:custGeom>
                <a:avLst/>
                <a:gdLst>
                  <a:gd name="T0" fmla="*/ 9 w 7"/>
                  <a:gd name="T1" fmla="*/ 0 h 31"/>
                  <a:gd name="T2" fmla="*/ 9 w 7"/>
                  <a:gd name="T3" fmla="*/ 0 h 31"/>
                  <a:gd name="T4" fmla="*/ 9 w 7"/>
                  <a:gd name="T5" fmla="*/ 0 h 31"/>
                  <a:gd name="T6" fmla="*/ 12 w 7"/>
                  <a:gd name="T7" fmla="*/ 2 h 31"/>
                  <a:gd name="T8" fmla="*/ 12 w 7"/>
                  <a:gd name="T9" fmla="*/ 2 h 31"/>
                  <a:gd name="T10" fmla="*/ 12 w 7"/>
                  <a:gd name="T11" fmla="*/ 2 h 31"/>
                  <a:gd name="T12" fmla="*/ 12 w 7"/>
                  <a:gd name="T13" fmla="*/ 4 h 31"/>
                  <a:gd name="T14" fmla="*/ 12 w 7"/>
                  <a:gd name="T15" fmla="*/ 5 h 31"/>
                  <a:gd name="T16" fmla="*/ 12 w 7"/>
                  <a:gd name="T17" fmla="*/ 9 h 31"/>
                  <a:gd name="T18" fmla="*/ 12 w 7"/>
                  <a:gd name="T19" fmla="*/ 12 h 31"/>
                  <a:gd name="T20" fmla="*/ 12 w 7"/>
                  <a:gd name="T21" fmla="*/ 13 h 31"/>
                  <a:gd name="T22" fmla="*/ 12 w 7"/>
                  <a:gd name="T23" fmla="*/ 17 h 31"/>
                  <a:gd name="T24" fmla="*/ 12 w 7"/>
                  <a:gd name="T25" fmla="*/ 21 h 31"/>
                  <a:gd name="T26" fmla="*/ 12 w 7"/>
                  <a:gd name="T27" fmla="*/ 25 h 31"/>
                  <a:gd name="T28" fmla="*/ 12 w 7"/>
                  <a:gd name="T29" fmla="*/ 28 h 31"/>
                  <a:gd name="T30" fmla="*/ 9 w 7"/>
                  <a:gd name="T31" fmla="*/ 32 h 31"/>
                  <a:gd name="T32" fmla="*/ 9 w 7"/>
                  <a:gd name="T33" fmla="*/ 34 h 31"/>
                  <a:gd name="T34" fmla="*/ 9 w 7"/>
                  <a:gd name="T35" fmla="*/ 37 h 31"/>
                  <a:gd name="T36" fmla="*/ 7 w 7"/>
                  <a:gd name="T37" fmla="*/ 38 h 31"/>
                  <a:gd name="T38" fmla="*/ 7 w 7"/>
                  <a:gd name="T39" fmla="*/ 38 h 31"/>
                  <a:gd name="T40" fmla="*/ 5 w 7"/>
                  <a:gd name="T41" fmla="*/ 38 h 31"/>
                  <a:gd name="T42" fmla="*/ 5 w 7"/>
                  <a:gd name="T43" fmla="*/ 38 h 31"/>
                  <a:gd name="T44" fmla="*/ 5 w 7"/>
                  <a:gd name="T45" fmla="*/ 38 h 31"/>
                  <a:gd name="T46" fmla="*/ 2 w 7"/>
                  <a:gd name="T47" fmla="*/ 38 h 31"/>
                  <a:gd name="T48" fmla="*/ 2 w 7"/>
                  <a:gd name="T49" fmla="*/ 38 h 31"/>
                  <a:gd name="T50" fmla="*/ 0 w 7"/>
                  <a:gd name="T51" fmla="*/ 37 h 31"/>
                  <a:gd name="T52" fmla="*/ 0 w 7"/>
                  <a:gd name="T53" fmla="*/ 34 h 31"/>
                  <a:gd name="T54" fmla="*/ 0 w 7"/>
                  <a:gd name="T55" fmla="*/ 33 h 31"/>
                  <a:gd name="T56" fmla="*/ 0 w 7"/>
                  <a:gd name="T57" fmla="*/ 29 h 31"/>
                  <a:gd name="T58" fmla="*/ 0 w 7"/>
                  <a:gd name="T59" fmla="*/ 26 h 31"/>
                  <a:gd name="T60" fmla="*/ 2 w 7"/>
                  <a:gd name="T61" fmla="*/ 23 h 31"/>
                  <a:gd name="T62" fmla="*/ 2 w 7"/>
                  <a:gd name="T63" fmla="*/ 20 h 31"/>
                  <a:gd name="T64" fmla="*/ 2 w 7"/>
                  <a:gd name="T65" fmla="*/ 16 h 31"/>
                  <a:gd name="T66" fmla="*/ 5 w 7"/>
                  <a:gd name="T67" fmla="*/ 12 h 31"/>
                  <a:gd name="T68" fmla="*/ 5 w 7"/>
                  <a:gd name="T69" fmla="*/ 9 h 31"/>
                  <a:gd name="T70" fmla="*/ 5 w 7"/>
                  <a:gd name="T71" fmla="*/ 5 h 31"/>
                  <a:gd name="T72" fmla="*/ 5 w 7"/>
                  <a:gd name="T73" fmla="*/ 4 h 31"/>
                  <a:gd name="T74" fmla="*/ 7 w 7"/>
                  <a:gd name="T75" fmla="*/ 2 h 31"/>
                  <a:gd name="T76" fmla="*/ 7 w 7"/>
                  <a:gd name="T77" fmla="*/ 2 h 31"/>
                  <a:gd name="T78" fmla="*/ 7 w 7"/>
                  <a:gd name="T79" fmla="*/ 2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8" name="Freeform 48"/>
              <p:cNvSpPr>
                <a:spLocks/>
              </p:cNvSpPr>
              <p:nvPr/>
            </p:nvSpPr>
            <p:spPr bwMode="auto">
              <a:xfrm>
                <a:off x="3353" y="1004"/>
                <a:ext cx="44" cy="41"/>
              </a:xfrm>
              <a:custGeom>
                <a:avLst/>
                <a:gdLst>
                  <a:gd name="T0" fmla="*/ 22 w 34"/>
                  <a:gd name="T1" fmla="*/ 0 h 31"/>
                  <a:gd name="T2" fmla="*/ 26 w 34"/>
                  <a:gd name="T3" fmla="*/ 0 h 31"/>
                  <a:gd name="T4" fmla="*/ 30 w 34"/>
                  <a:gd name="T5" fmla="*/ 0 h 31"/>
                  <a:gd name="T6" fmla="*/ 31 w 34"/>
                  <a:gd name="T7" fmla="*/ 0 h 31"/>
                  <a:gd name="T8" fmla="*/ 35 w 34"/>
                  <a:gd name="T9" fmla="*/ 0 h 31"/>
                  <a:gd name="T10" fmla="*/ 36 w 34"/>
                  <a:gd name="T11" fmla="*/ 3 h 31"/>
                  <a:gd name="T12" fmla="*/ 39 w 34"/>
                  <a:gd name="T13" fmla="*/ 4 h 31"/>
                  <a:gd name="T14" fmla="*/ 40 w 34"/>
                  <a:gd name="T15" fmla="*/ 4 h 31"/>
                  <a:gd name="T16" fmla="*/ 43 w 34"/>
                  <a:gd name="T17" fmla="*/ 7 h 31"/>
                  <a:gd name="T18" fmla="*/ 43 w 34"/>
                  <a:gd name="T19" fmla="*/ 9 h 31"/>
                  <a:gd name="T20" fmla="*/ 43 w 34"/>
                  <a:gd name="T21" fmla="*/ 12 h 31"/>
                  <a:gd name="T22" fmla="*/ 44 w 34"/>
                  <a:gd name="T23" fmla="*/ 16 h 31"/>
                  <a:gd name="T24" fmla="*/ 44 w 34"/>
                  <a:gd name="T25" fmla="*/ 17 h 31"/>
                  <a:gd name="T26" fmla="*/ 44 w 34"/>
                  <a:gd name="T27" fmla="*/ 19 h 31"/>
                  <a:gd name="T28" fmla="*/ 44 w 34"/>
                  <a:gd name="T29" fmla="*/ 21 h 31"/>
                  <a:gd name="T30" fmla="*/ 43 w 34"/>
                  <a:gd name="T31" fmla="*/ 22 h 31"/>
                  <a:gd name="T32" fmla="*/ 43 w 34"/>
                  <a:gd name="T33" fmla="*/ 25 h 31"/>
                  <a:gd name="T34" fmla="*/ 43 w 34"/>
                  <a:gd name="T35" fmla="*/ 28 h 31"/>
                  <a:gd name="T36" fmla="*/ 40 w 34"/>
                  <a:gd name="T37" fmla="*/ 30 h 31"/>
                  <a:gd name="T38" fmla="*/ 39 w 34"/>
                  <a:gd name="T39" fmla="*/ 32 h 31"/>
                  <a:gd name="T40" fmla="*/ 36 w 34"/>
                  <a:gd name="T41" fmla="*/ 34 h 31"/>
                  <a:gd name="T42" fmla="*/ 35 w 34"/>
                  <a:gd name="T43" fmla="*/ 36 h 31"/>
                  <a:gd name="T44" fmla="*/ 32 w 34"/>
                  <a:gd name="T45" fmla="*/ 37 h 31"/>
                  <a:gd name="T46" fmla="*/ 30 w 34"/>
                  <a:gd name="T47" fmla="*/ 37 h 31"/>
                  <a:gd name="T48" fmla="*/ 27 w 34"/>
                  <a:gd name="T49" fmla="*/ 40 h 31"/>
                  <a:gd name="T50" fmla="*/ 23 w 34"/>
                  <a:gd name="T51" fmla="*/ 40 h 31"/>
                  <a:gd name="T52" fmla="*/ 21 w 34"/>
                  <a:gd name="T53" fmla="*/ 40 h 31"/>
                  <a:gd name="T54" fmla="*/ 18 w 34"/>
                  <a:gd name="T55" fmla="*/ 41 h 31"/>
                  <a:gd name="T56" fmla="*/ 13 w 34"/>
                  <a:gd name="T57" fmla="*/ 41 h 31"/>
                  <a:gd name="T58" fmla="*/ 12 w 34"/>
                  <a:gd name="T59" fmla="*/ 41 h 31"/>
                  <a:gd name="T60" fmla="*/ 8 w 34"/>
                  <a:gd name="T61" fmla="*/ 40 h 31"/>
                  <a:gd name="T62" fmla="*/ 4 w 34"/>
                  <a:gd name="T63" fmla="*/ 37 h 31"/>
                  <a:gd name="T64" fmla="*/ 3 w 34"/>
                  <a:gd name="T65" fmla="*/ 34 h 31"/>
                  <a:gd name="T66" fmla="*/ 0 w 34"/>
                  <a:gd name="T67" fmla="*/ 30 h 31"/>
                  <a:gd name="T68" fmla="*/ 0 w 34"/>
                  <a:gd name="T69" fmla="*/ 26 h 31"/>
                  <a:gd name="T70" fmla="*/ 0 w 34"/>
                  <a:gd name="T71" fmla="*/ 21 h 31"/>
                  <a:gd name="T72" fmla="*/ 0 w 34"/>
                  <a:gd name="T73" fmla="*/ 17 h 31"/>
                  <a:gd name="T74" fmla="*/ 3 w 34"/>
                  <a:gd name="T75" fmla="*/ 13 h 31"/>
                  <a:gd name="T76" fmla="*/ 5 w 34"/>
                  <a:gd name="T77" fmla="*/ 9 h 31"/>
                  <a:gd name="T78" fmla="*/ 8 w 34"/>
                  <a:gd name="T79" fmla="*/ 8 h 31"/>
                  <a:gd name="T80" fmla="*/ 12 w 34"/>
                  <a:gd name="T81" fmla="*/ 7 h 31"/>
                  <a:gd name="T82" fmla="*/ 12 w 34"/>
                  <a:gd name="T83" fmla="*/ 4 h 31"/>
                  <a:gd name="T84" fmla="*/ 13 w 34"/>
                  <a:gd name="T85" fmla="*/ 4 h 31"/>
                  <a:gd name="T86" fmla="*/ 14 w 34"/>
                  <a:gd name="T87" fmla="*/ 4 h 31"/>
                  <a:gd name="T88" fmla="*/ 22 w 34"/>
                  <a:gd name="T89" fmla="*/ 3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1">
                    <a:moveTo>
                      <a:pt x="17" y="2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6"/>
                    </a:lnTo>
                    <a:lnTo>
                      <a:pt x="28" y="26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9" name="Freeform 49"/>
              <p:cNvSpPr>
                <a:spLocks/>
              </p:cNvSpPr>
              <p:nvPr/>
            </p:nvSpPr>
            <p:spPr bwMode="auto">
              <a:xfrm>
                <a:off x="3353" y="1130"/>
                <a:ext cx="44" cy="38"/>
              </a:xfrm>
              <a:custGeom>
                <a:avLst/>
                <a:gdLst>
                  <a:gd name="T0" fmla="*/ 22 w 34"/>
                  <a:gd name="T1" fmla="*/ 0 h 31"/>
                  <a:gd name="T2" fmla="*/ 26 w 34"/>
                  <a:gd name="T3" fmla="*/ 0 h 31"/>
                  <a:gd name="T4" fmla="*/ 30 w 34"/>
                  <a:gd name="T5" fmla="*/ 0 h 31"/>
                  <a:gd name="T6" fmla="*/ 31 w 34"/>
                  <a:gd name="T7" fmla="*/ 0 h 31"/>
                  <a:gd name="T8" fmla="*/ 35 w 34"/>
                  <a:gd name="T9" fmla="*/ 0 h 31"/>
                  <a:gd name="T10" fmla="*/ 36 w 34"/>
                  <a:gd name="T11" fmla="*/ 1 h 31"/>
                  <a:gd name="T12" fmla="*/ 39 w 34"/>
                  <a:gd name="T13" fmla="*/ 1 h 31"/>
                  <a:gd name="T14" fmla="*/ 40 w 34"/>
                  <a:gd name="T15" fmla="*/ 4 h 31"/>
                  <a:gd name="T16" fmla="*/ 43 w 34"/>
                  <a:gd name="T17" fmla="*/ 5 h 31"/>
                  <a:gd name="T18" fmla="*/ 43 w 34"/>
                  <a:gd name="T19" fmla="*/ 9 h 31"/>
                  <a:gd name="T20" fmla="*/ 43 w 34"/>
                  <a:gd name="T21" fmla="*/ 10 h 31"/>
                  <a:gd name="T22" fmla="*/ 44 w 34"/>
                  <a:gd name="T23" fmla="*/ 13 h 31"/>
                  <a:gd name="T24" fmla="*/ 44 w 34"/>
                  <a:gd name="T25" fmla="*/ 15 h 31"/>
                  <a:gd name="T26" fmla="*/ 44 w 34"/>
                  <a:gd name="T27" fmla="*/ 17 h 31"/>
                  <a:gd name="T28" fmla="*/ 44 w 34"/>
                  <a:gd name="T29" fmla="*/ 18 h 31"/>
                  <a:gd name="T30" fmla="*/ 43 w 34"/>
                  <a:gd name="T31" fmla="*/ 21 h 31"/>
                  <a:gd name="T32" fmla="*/ 43 w 34"/>
                  <a:gd name="T33" fmla="*/ 22 h 31"/>
                  <a:gd name="T34" fmla="*/ 43 w 34"/>
                  <a:gd name="T35" fmla="*/ 26 h 31"/>
                  <a:gd name="T36" fmla="*/ 40 w 34"/>
                  <a:gd name="T37" fmla="*/ 27 h 31"/>
                  <a:gd name="T38" fmla="*/ 39 w 34"/>
                  <a:gd name="T39" fmla="*/ 29 h 31"/>
                  <a:gd name="T40" fmla="*/ 36 w 34"/>
                  <a:gd name="T41" fmla="*/ 31 h 31"/>
                  <a:gd name="T42" fmla="*/ 35 w 34"/>
                  <a:gd name="T43" fmla="*/ 32 h 31"/>
                  <a:gd name="T44" fmla="*/ 32 w 34"/>
                  <a:gd name="T45" fmla="*/ 34 h 31"/>
                  <a:gd name="T46" fmla="*/ 30 w 34"/>
                  <a:gd name="T47" fmla="*/ 34 h 31"/>
                  <a:gd name="T48" fmla="*/ 27 w 34"/>
                  <a:gd name="T49" fmla="*/ 34 h 31"/>
                  <a:gd name="T50" fmla="*/ 23 w 34"/>
                  <a:gd name="T51" fmla="*/ 36 h 31"/>
                  <a:gd name="T52" fmla="*/ 21 w 34"/>
                  <a:gd name="T53" fmla="*/ 36 h 31"/>
                  <a:gd name="T54" fmla="*/ 18 w 34"/>
                  <a:gd name="T55" fmla="*/ 38 h 31"/>
                  <a:gd name="T56" fmla="*/ 13 w 34"/>
                  <a:gd name="T57" fmla="*/ 38 h 31"/>
                  <a:gd name="T58" fmla="*/ 12 w 34"/>
                  <a:gd name="T59" fmla="*/ 38 h 31"/>
                  <a:gd name="T60" fmla="*/ 8 w 34"/>
                  <a:gd name="T61" fmla="*/ 36 h 31"/>
                  <a:gd name="T62" fmla="*/ 4 w 34"/>
                  <a:gd name="T63" fmla="*/ 34 h 31"/>
                  <a:gd name="T64" fmla="*/ 3 w 34"/>
                  <a:gd name="T65" fmla="*/ 31 h 31"/>
                  <a:gd name="T66" fmla="*/ 0 w 34"/>
                  <a:gd name="T67" fmla="*/ 27 h 31"/>
                  <a:gd name="T68" fmla="*/ 0 w 34"/>
                  <a:gd name="T69" fmla="*/ 23 h 31"/>
                  <a:gd name="T70" fmla="*/ 0 w 34"/>
                  <a:gd name="T71" fmla="*/ 18 h 31"/>
                  <a:gd name="T72" fmla="*/ 0 w 34"/>
                  <a:gd name="T73" fmla="*/ 15 h 31"/>
                  <a:gd name="T74" fmla="*/ 3 w 34"/>
                  <a:gd name="T75" fmla="*/ 12 h 31"/>
                  <a:gd name="T76" fmla="*/ 5 w 34"/>
                  <a:gd name="T77" fmla="*/ 9 h 31"/>
                  <a:gd name="T78" fmla="*/ 8 w 34"/>
                  <a:gd name="T79" fmla="*/ 5 h 31"/>
                  <a:gd name="T80" fmla="*/ 12 w 34"/>
                  <a:gd name="T81" fmla="*/ 5 h 31"/>
                  <a:gd name="T82" fmla="*/ 12 w 34"/>
                  <a:gd name="T83" fmla="*/ 4 h 31"/>
                  <a:gd name="T84" fmla="*/ 13 w 34"/>
                  <a:gd name="T85" fmla="*/ 4 h 31"/>
                  <a:gd name="T86" fmla="*/ 14 w 34"/>
                  <a:gd name="T87" fmla="*/ 1 h 31"/>
                  <a:gd name="T88" fmla="*/ 22 w 34"/>
                  <a:gd name="T89" fmla="*/ 0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1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4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2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5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29"/>
                    </a:lnTo>
                    <a:lnTo>
                      <a:pt x="18" y="29"/>
                    </a:lnTo>
                    <a:lnTo>
                      <a:pt x="17" y="29"/>
                    </a:lnTo>
                    <a:lnTo>
                      <a:pt x="16" y="29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29"/>
                    </a:lnTo>
                    <a:lnTo>
                      <a:pt x="6" y="29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3" y="26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0" name="Freeform 50"/>
              <p:cNvSpPr>
                <a:spLocks/>
              </p:cNvSpPr>
              <p:nvPr/>
            </p:nvSpPr>
            <p:spPr bwMode="auto">
              <a:xfrm>
                <a:off x="3353" y="1089"/>
                <a:ext cx="44" cy="35"/>
              </a:xfrm>
              <a:custGeom>
                <a:avLst/>
                <a:gdLst>
                  <a:gd name="T0" fmla="*/ 22 w 34"/>
                  <a:gd name="T1" fmla="*/ 0 h 29"/>
                  <a:gd name="T2" fmla="*/ 26 w 34"/>
                  <a:gd name="T3" fmla="*/ 0 h 29"/>
                  <a:gd name="T4" fmla="*/ 30 w 34"/>
                  <a:gd name="T5" fmla="*/ 0 h 29"/>
                  <a:gd name="T6" fmla="*/ 31 w 34"/>
                  <a:gd name="T7" fmla="*/ 0 h 29"/>
                  <a:gd name="T8" fmla="*/ 35 w 34"/>
                  <a:gd name="T9" fmla="*/ 0 h 29"/>
                  <a:gd name="T10" fmla="*/ 36 w 34"/>
                  <a:gd name="T11" fmla="*/ 0 h 29"/>
                  <a:gd name="T12" fmla="*/ 39 w 34"/>
                  <a:gd name="T13" fmla="*/ 1 h 29"/>
                  <a:gd name="T14" fmla="*/ 40 w 34"/>
                  <a:gd name="T15" fmla="*/ 4 h 29"/>
                  <a:gd name="T16" fmla="*/ 43 w 34"/>
                  <a:gd name="T17" fmla="*/ 5 h 29"/>
                  <a:gd name="T18" fmla="*/ 43 w 34"/>
                  <a:gd name="T19" fmla="*/ 6 h 29"/>
                  <a:gd name="T20" fmla="*/ 43 w 34"/>
                  <a:gd name="T21" fmla="*/ 10 h 29"/>
                  <a:gd name="T22" fmla="*/ 44 w 34"/>
                  <a:gd name="T23" fmla="*/ 13 h 29"/>
                  <a:gd name="T24" fmla="*/ 44 w 34"/>
                  <a:gd name="T25" fmla="*/ 14 h 29"/>
                  <a:gd name="T26" fmla="*/ 44 w 34"/>
                  <a:gd name="T27" fmla="*/ 17 h 29"/>
                  <a:gd name="T28" fmla="*/ 44 w 34"/>
                  <a:gd name="T29" fmla="*/ 17 h 29"/>
                  <a:gd name="T30" fmla="*/ 43 w 34"/>
                  <a:gd name="T31" fmla="*/ 18 h 29"/>
                  <a:gd name="T32" fmla="*/ 43 w 34"/>
                  <a:gd name="T33" fmla="*/ 22 h 29"/>
                  <a:gd name="T34" fmla="*/ 43 w 34"/>
                  <a:gd name="T35" fmla="*/ 25 h 29"/>
                  <a:gd name="T36" fmla="*/ 40 w 34"/>
                  <a:gd name="T37" fmla="*/ 27 h 29"/>
                  <a:gd name="T38" fmla="*/ 39 w 34"/>
                  <a:gd name="T39" fmla="*/ 29 h 29"/>
                  <a:gd name="T40" fmla="*/ 36 w 34"/>
                  <a:gd name="T41" fmla="*/ 30 h 29"/>
                  <a:gd name="T42" fmla="*/ 35 w 34"/>
                  <a:gd name="T43" fmla="*/ 31 h 29"/>
                  <a:gd name="T44" fmla="*/ 32 w 34"/>
                  <a:gd name="T45" fmla="*/ 31 h 29"/>
                  <a:gd name="T46" fmla="*/ 30 w 34"/>
                  <a:gd name="T47" fmla="*/ 34 h 29"/>
                  <a:gd name="T48" fmla="*/ 27 w 34"/>
                  <a:gd name="T49" fmla="*/ 34 h 29"/>
                  <a:gd name="T50" fmla="*/ 23 w 34"/>
                  <a:gd name="T51" fmla="*/ 35 h 29"/>
                  <a:gd name="T52" fmla="*/ 21 w 34"/>
                  <a:gd name="T53" fmla="*/ 35 h 29"/>
                  <a:gd name="T54" fmla="*/ 18 w 34"/>
                  <a:gd name="T55" fmla="*/ 35 h 29"/>
                  <a:gd name="T56" fmla="*/ 13 w 34"/>
                  <a:gd name="T57" fmla="*/ 35 h 29"/>
                  <a:gd name="T58" fmla="*/ 12 w 34"/>
                  <a:gd name="T59" fmla="*/ 35 h 29"/>
                  <a:gd name="T60" fmla="*/ 8 w 34"/>
                  <a:gd name="T61" fmla="*/ 35 h 29"/>
                  <a:gd name="T62" fmla="*/ 4 w 34"/>
                  <a:gd name="T63" fmla="*/ 31 h 29"/>
                  <a:gd name="T64" fmla="*/ 3 w 34"/>
                  <a:gd name="T65" fmla="*/ 30 h 29"/>
                  <a:gd name="T66" fmla="*/ 0 w 34"/>
                  <a:gd name="T67" fmla="*/ 27 h 29"/>
                  <a:gd name="T68" fmla="*/ 0 w 34"/>
                  <a:gd name="T69" fmla="*/ 22 h 29"/>
                  <a:gd name="T70" fmla="*/ 0 w 34"/>
                  <a:gd name="T71" fmla="*/ 18 h 29"/>
                  <a:gd name="T72" fmla="*/ 0 w 34"/>
                  <a:gd name="T73" fmla="*/ 13 h 29"/>
                  <a:gd name="T74" fmla="*/ 3 w 34"/>
                  <a:gd name="T75" fmla="*/ 10 h 29"/>
                  <a:gd name="T76" fmla="*/ 5 w 34"/>
                  <a:gd name="T77" fmla="*/ 8 h 29"/>
                  <a:gd name="T78" fmla="*/ 8 w 34"/>
                  <a:gd name="T79" fmla="*/ 5 h 29"/>
                  <a:gd name="T80" fmla="*/ 12 w 34"/>
                  <a:gd name="T81" fmla="*/ 4 h 29"/>
                  <a:gd name="T82" fmla="*/ 12 w 34"/>
                  <a:gd name="T83" fmla="*/ 4 h 29"/>
                  <a:gd name="T84" fmla="*/ 13 w 34"/>
                  <a:gd name="T85" fmla="*/ 4 h 29"/>
                  <a:gd name="T86" fmla="*/ 14 w 34"/>
                  <a:gd name="T87" fmla="*/ 1 h 29"/>
                  <a:gd name="T88" fmla="*/ 22 w 34"/>
                  <a:gd name="T89" fmla="*/ 0 h 2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29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31" y="22"/>
                    </a:lnTo>
                    <a:lnTo>
                      <a:pt x="30" y="24"/>
                    </a:lnTo>
                    <a:lnTo>
                      <a:pt x="28" y="25"/>
                    </a:lnTo>
                    <a:lnTo>
                      <a:pt x="27" y="25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28"/>
                    </a:lnTo>
                    <a:lnTo>
                      <a:pt x="18" y="29"/>
                    </a:lnTo>
                    <a:lnTo>
                      <a:pt x="17" y="29"/>
                    </a:lnTo>
                    <a:lnTo>
                      <a:pt x="16" y="29"/>
                    </a:lnTo>
                    <a:lnTo>
                      <a:pt x="14" y="29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9" y="29"/>
                    </a:lnTo>
                    <a:lnTo>
                      <a:pt x="7" y="29"/>
                    </a:lnTo>
                    <a:lnTo>
                      <a:pt x="6" y="29"/>
                    </a:lnTo>
                    <a:lnTo>
                      <a:pt x="4" y="28"/>
                    </a:lnTo>
                    <a:lnTo>
                      <a:pt x="3" y="26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1" name="Freeform 51"/>
              <p:cNvSpPr>
                <a:spLocks/>
              </p:cNvSpPr>
              <p:nvPr/>
            </p:nvSpPr>
            <p:spPr bwMode="auto">
              <a:xfrm>
                <a:off x="3353" y="1209"/>
                <a:ext cx="44" cy="41"/>
              </a:xfrm>
              <a:custGeom>
                <a:avLst/>
                <a:gdLst>
                  <a:gd name="T0" fmla="*/ 22 w 34"/>
                  <a:gd name="T1" fmla="*/ 1 h 31"/>
                  <a:gd name="T2" fmla="*/ 26 w 34"/>
                  <a:gd name="T3" fmla="*/ 1 h 31"/>
                  <a:gd name="T4" fmla="*/ 30 w 34"/>
                  <a:gd name="T5" fmla="*/ 0 h 31"/>
                  <a:gd name="T6" fmla="*/ 31 w 34"/>
                  <a:gd name="T7" fmla="*/ 0 h 31"/>
                  <a:gd name="T8" fmla="*/ 35 w 34"/>
                  <a:gd name="T9" fmla="*/ 1 h 31"/>
                  <a:gd name="T10" fmla="*/ 36 w 34"/>
                  <a:gd name="T11" fmla="*/ 1 h 31"/>
                  <a:gd name="T12" fmla="*/ 39 w 34"/>
                  <a:gd name="T13" fmla="*/ 3 h 31"/>
                  <a:gd name="T14" fmla="*/ 40 w 34"/>
                  <a:gd name="T15" fmla="*/ 5 h 31"/>
                  <a:gd name="T16" fmla="*/ 43 w 34"/>
                  <a:gd name="T17" fmla="*/ 7 h 31"/>
                  <a:gd name="T18" fmla="*/ 43 w 34"/>
                  <a:gd name="T19" fmla="*/ 9 h 31"/>
                  <a:gd name="T20" fmla="*/ 43 w 34"/>
                  <a:gd name="T21" fmla="*/ 13 h 31"/>
                  <a:gd name="T22" fmla="*/ 44 w 34"/>
                  <a:gd name="T23" fmla="*/ 15 h 31"/>
                  <a:gd name="T24" fmla="*/ 44 w 34"/>
                  <a:gd name="T25" fmla="*/ 19 h 31"/>
                  <a:gd name="T26" fmla="*/ 44 w 34"/>
                  <a:gd name="T27" fmla="*/ 19 h 31"/>
                  <a:gd name="T28" fmla="*/ 44 w 34"/>
                  <a:gd name="T29" fmla="*/ 20 h 31"/>
                  <a:gd name="T30" fmla="*/ 43 w 34"/>
                  <a:gd name="T31" fmla="*/ 22 h 31"/>
                  <a:gd name="T32" fmla="*/ 43 w 34"/>
                  <a:gd name="T33" fmla="*/ 25 h 31"/>
                  <a:gd name="T34" fmla="*/ 43 w 34"/>
                  <a:gd name="T35" fmla="*/ 28 h 31"/>
                  <a:gd name="T36" fmla="*/ 40 w 34"/>
                  <a:gd name="T37" fmla="*/ 32 h 31"/>
                  <a:gd name="T38" fmla="*/ 39 w 34"/>
                  <a:gd name="T39" fmla="*/ 33 h 31"/>
                  <a:gd name="T40" fmla="*/ 36 w 34"/>
                  <a:gd name="T41" fmla="*/ 34 h 31"/>
                  <a:gd name="T42" fmla="*/ 35 w 34"/>
                  <a:gd name="T43" fmla="*/ 34 h 31"/>
                  <a:gd name="T44" fmla="*/ 32 w 34"/>
                  <a:gd name="T45" fmla="*/ 37 h 31"/>
                  <a:gd name="T46" fmla="*/ 30 w 34"/>
                  <a:gd name="T47" fmla="*/ 38 h 31"/>
                  <a:gd name="T48" fmla="*/ 27 w 34"/>
                  <a:gd name="T49" fmla="*/ 38 h 31"/>
                  <a:gd name="T50" fmla="*/ 23 w 34"/>
                  <a:gd name="T51" fmla="*/ 38 h 31"/>
                  <a:gd name="T52" fmla="*/ 21 w 34"/>
                  <a:gd name="T53" fmla="*/ 41 h 31"/>
                  <a:gd name="T54" fmla="*/ 18 w 34"/>
                  <a:gd name="T55" fmla="*/ 41 h 31"/>
                  <a:gd name="T56" fmla="*/ 13 w 34"/>
                  <a:gd name="T57" fmla="*/ 41 h 31"/>
                  <a:gd name="T58" fmla="*/ 12 w 34"/>
                  <a:gd name="T59" fmla="*/ 41 h 31"/>
                  <a:gd name="T60" fmla="*/ 8 w 34"/>
                  <a:gd name="T61" fmla="*/ 41 h 31"/>
                  <a:gd name="T62" fmla="*/ 4 w 34"/>
                  <a:gd name="T63" fmla="*/ 37 h 31"/>
                  <a:gd name="T64" fmla="*/ 3 w 34"/>
                  <a:gd name="T65" fmla="*/ 33 h 31"/>
                  <a:gd name="T66" fmla="*/ 0 w 34"/>
                  <a:gd name="T67" fmla="*/ 29 h 31"/>
                  <a:gd name="T68" fmla="*/ 0 w 34"/>
                  <a:gd name="T69" fmla="*/ 25 h 31"/>
                  <a:gd name="T70" fmla="*/ 0 w 34"/>
                  <a:gd name="T71" fmla="*/ 22 h 31"/>
                  <a:gd name="T72" fmla="*/ 0 w 34"/>
                  <a:gd name="T73" fmla="*/ 16 h 31"/>
                  <a:gd name="T74" fmla="*/ 3 w 34"/>
                  <a:gd name="T75" fmla="*/ 13 h 31"/>
                  <a:gd name="T76" fmla="*/ 5 w 34"/>
                  <a:gd name="T77" fmla="*/ 9 h 31"/>
                  <a:gd name="T78" fmla="*/ 8 w 34"/>
                  <a:gd name="T79" fmla="*/ 7 h 31"/>
                  <a:gd name="T80" fmla="*/ 12 w 34"/>
                  <a:gd name="T81" fmla="*/ 5 h 31"/>
                  <a:gd name="T82" fmla="*/ 12 w 34"/>
                  <a:gd name="T83" fmla="*/ 5 h 31"/>
                  <a:gd name="T84" fmla="*/ 13 w 34"/>
                  <a:gd name="T85" fmla="*/ 3 h 31"/>
                  <a:gd name="T86" fmla="*/ 14 w 34"/>
                  <a:gd name="T87" fmla="*/ 3 h 31"/>
                  <a:gd name="T88" fmla="*/ 22 w 34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1">
                    <a:moveTo>
                      <a:pt x="17" y="1"/>
                    </a:moveTo>
                    <a:lnTo>
                      <a:pt x="17" y="1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10"/>
                    </a:lnTo>
                    <a:lnTo>
                      <a:pt x="33" y="11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4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2"/>
                    </a:lnTo>
                    <a:lnTo>
                      <a:pt x="31" y="24"/>
                    </a:lnTo>
                    <a:lnTo>
                      <a:pt x="30" y="25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8" y="29"/>
                    </a:lnTo>
                    <a:lnTo>
                      <a:pt x="17" y="31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3" y="28"/>
                    </a:lnTo>
                    <a:lnTo>
                      <a:pt x="3" y="26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2" name="Freeform 52"/>
              <p:cNvSpPr>
                <a:spLocks/>
              </p:cNvSpPr>
              <p:nvPr/>
            </p:nvSpPr>
            <p:spPr bwMode="auto">
              <a:xfrm>
                <a:off x="3353" y="1168"/>
                <a:ext cx="44" cy="41"/>
              </a:xfrm>
              <a:custGeom>
                <a:avLst/>
                <a:gdLst>
                  <a:gd name="T0" fmla="*/ 22 w 34"/>
                  <a:gd name="T1" fmla="*/ 1 h 31"/>
                  <a:gd name="T2" fmla="*/ 26 w 34"/>
                  <a:gd name="T3" fmla="*/ 0 h 31"/>
                  <a:gd name="T4" fmla="*/ 30 w 34"/>
                  <a:gd name="T5" fmla="*/ 0 h 31"/>
                  <a:gd name="T6" fmla="*/ 31 w 34"/>
                  <a:gd name="T7" fmla="*/ 0 h 31"/>
                  <a:gd name="T8" fmla="*/ 35 w 34"/>
                  <a:gd name="T9" fmla="*/ 0 h 31"/>
                  <a:gd name="T10" fmla="*/ 36 w 34"/>
                  <a:gd name="T11" fmla="*/ 1 h 31"/>
                  <a:gd name="T12" fmla="*/ 39 w 34"/>
                  <a:gd name="T13" fmla="*/ 4 h 31"/>
                  <a:gd name="T14" fmla="*/ 40 w 34"/>
                  <a:gd name="T15" fmla="*/ 5 h 31"/>
                  <a:gd name="T16" fmla="*/ 43 w 34"/>
                  <a:gd name="T17" fmla="*/ 7 h 31"/>
                  <a:gd name="T18" fmla="*/ 43 w 34"/>
                  <a:gd name="T19" fmla="*/ 9 h 31"/>
                  <a:gd name="T20" fmla="*/ 43 w 34"/>
                  <a:gd name="T21" fmla="*/ 11 h 31"/>
                  <a:gd name="T22" fmla="*/ 44 w 34"/>
                  <a:gd name="T23" fmla="*/ 15 h 31"/>
                  <a:gd name="T24" fmla="*/ 44 w 34"/>
                  <a:gd name="T25" fmla="*/ 16 h 31"/>
                  <a:gd name="T26" fmla="*/ 44 w 34"/>
                  <a:gd name="T27" fmla="*/ 19 h 31"/>
                  <a:gd name="T28" fmla="*/ 44 w 34"/>
                  <a:gd name="T29" fmla="*/ 20 h 31"/>
                  <a:gd name="T30" fmla="*/ 43 w 34"/>
                  <a:gd name="T31" fmla="*/ 22 h 31"/>
                  <a:gd name="T32" fmla="*/ 43 w 34"/>
                  <a:gd name="T33" fmla="*/ 25 h 31"/>
                  <a:gd name="T34" fmla="*/ 43 w 34"/>
                  <a:gd name="T35" fmla="*/ 28 h 31"/>
                  <a:gd name="T36" fmla="*/ 40 w 34"/>
                  <a:gd name="T37" fmla="*/ 32 h 31"/>
                  <a:gd name="T38" fmla="*/ 39 w 34"/>
                  <a:gd name="T39" fmla="*/ 33 h 31"/>
                  <a:gd name="T40" fmla="*/ 36 w 34"/>
                  <a:gd name="T41" fmla="*/ 33 h 31"/>
                  <a:gd name="T42" fmla="*/ 35 w 34"/>
                  <a:gd name="T43" fmla="*/ 34 h 31"/>
                  <a:gd name="T44" fmla="*/ 32 w 34"/>
                  <a:gd name="T45" fmla="*/ 37 h 31"/>
                  <a:gd name="T46" fmla="*/ 30 w 34"/>
                  <a:gd name="T47" fmla="*/ 37 h 31"/>
                  <a:gd name="T48" fmla="*/ 27 w 34"/>
                  <a:gd name="T49" fmla="*/ 38 h 31"/>
                  <a:gd name="T50" fmla="*/ 23 w 34"/>
                  <a:gd name="T51" fmla="*/ 38 h 31"/>
                  <a:gd name="T52" fmla="*/ 21 w 34"/>
                  <a:gd name="T53" fmla="*/ 41 h 31"/>
                  <a:gd name="T54" fmla="*/ 18 w 34"/>
                  <a:gd name="T55" fmla="*/ 41 h 31"/>
                  <a:gd name="T56" fmla="*/ 13 w 34"/>
                  <a:gd name="T57" fmla="*/ 41 h 31"/>
                  <a:gd name="T58" fmla="*/ 12 w 34"/>
                  <a:gd name="T59" fmla="*/ 41 h 31"/>
                  <a:gd name="T60" fmla="*/ 8 w 34"/>
                  <a:gd name="T61" fmla="*/ 38 h 31"/>
                  <a:gd name="T62" fmla="*/ 4 w 34"/>
                  <a:gd name="T63" fmla="*/ 37 h 31"/>
                  <a:gd name="T64" fmla="*/ 3 w 34"/>
                  <a:gd name="T65" fmla="*/ 33 h 31"/>
                  <a:gd name="T66" fmla="*/ 0 w 34"/>
                  <a:gd name="T67" fmla="*/ 29 h 31"/>
                  <a:gd name="T68" fmla="*/ 0 w 34"/>
                  <a:gd name="T69" fmla="*/ 25 h 31"/>
                  <a:gd name="T70" fmla="*/ 0 w 34"/>
                  <a:gd name="T71" fmla="*/ 22 h 31"/>
                  <a:gd name="T72" fmla="*/ 0 w 34"/>
                  <a:gd name="T73" fmla="*/ 16 h 31"/>
                  <a:gd name="T74" fmla="*/ 3 w 34"/>
                  <a:gd name="T75" fmla="*/ 13 h 31"/>
                  <a:gd name="T76" fmla="*/ 5 w 34"/>
                  <a:gd name="T77" fmla="*/ 9 h 31"/>
                  <a:gd name="T78" fmla="*/ 8 w 34"/>
                  <a:gd name="T79" fmla="*/ 7 h 31"/>
                  <a:gd name="T80" fmla="*/ 12 w 34"/>
                  <a:gd name="T81" fmla="*/ 5 h 31"/>
                  <a:gd name="T82" fmla="*/ 12 w 34"/>
                  <a:gd name="T83" fmla="*/ 4 h 31"/>
                  <a:gd name="T84" fmla="*/ 13 w 34"/>
                  <a:gd name="T85" fmla="*/ 4 h 31"/>
                  <a:gd name="T86" fmla="*/ 14 w 34"/>
                  <a:gd name="T87" fmla="*/ 4 h 31"/>
                  <a:gd name="T88" fmla="*/ 22 w 34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1">
                    <a:moveTo>
                      <a:pt x="17" y="1"/>
                    </a:moveTo>
                    <a:lnTo>
                      <a:pt x="17" y="1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4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2"/>
                    </a:lnTo>
                    <a:lnTo>
                      <a:pt x="31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8" y="29"/>
                    </a:lnTo>
                    <a:lnTo>
                      <a:pt x="17" y="29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29"/>
                    </a:lnTo>
                    <a:lnTo>
                      <a:pt x="4" y="29"/>
                    </a:lnTo>
                    <a:lnTo>
                      <a:pt x="3" y="28"/>
                    </a:lnTo>
                    <a:lnTo>
                      <a:pt x="3" y="26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3" name="Freeform 53"/>
              <p:cNvSpPr>
                <a:spLocks/>
              </p:cNvSpPr>
              <p:nvPr/>
            </p:nvSpPr>
            <p:spPr bwMode="auto">
              <a:xfrm>
                <a:off x="3353" y="1288"/>
                <a:ext cx="44" cy="41"/>
              </a:xfrm>
              <a:custGeom>
                <a:avLst/>
                <a:gdLst>
                  <a:gd name="T0" fmla="*/ 22 w 34"/>
                  <a:gd name="T1" fmla="*/ 0 h 31"/>
                  <a:gd name="T2" fmla="*/ 26 w 34"/>
                  <a:gd name="T3" fmla="*/ 0 h 31"/>
                  <a:gd name="T4" fmla="*/ 30 w 34"/>
                  <a:gd name="T5" fmla="*/ 0 h 31"/>
                  <a:gd name="T6" fmla="*/ 31 w 34"/>
                  <a:gd name="T7" fmla="*/ 0 h 31"/>
                  <a:gd name="T8" fmla="*/ 35 w 34"/>
                  <a:gd name="T9" fmla="*/ 0 h 31"/>
                  <a:gd name="T10" fmla="*/ 36 w 34"/>
                  <a:gd name="T11" fmla="*/ 1 h 31"/>
                  <a:gd name="T12" fmla="*/ 39 w 34"/>
                  <a:gd name="T13" fmla="*/ 4 h 31"/>
                  <a:gd name="T14" fmla="*/ 40 w 34"/>
                  <a:gd name="T15" fmla="*/ 4 h 31"/>
                  <a:gd name="T16" fmla="*/ 43 w 34"/>
                  <a:gd name="T17" fmla="*/ 5 h 31"/>
                  <a:gd name="T18" fmla="*/ 43 w 34"/>
                  <a:gd name="T19" fmla="*/ 9 h 31"/>
                  <a:gd name="T20" fmla="*/ 43 w 34"/>
                  <a:gd name="T21" fmla="*/ 12 h 31"/>
                  <a:gd name="T22" fmla="*/ 44 w 34"/>
                  <a:gd name="T23" fmla="*/ 15 h 31"/>
                  <a:gd name="T24" fmla="*/ 44 w 34"/>
                  <a:gd name="T25" fmla="*/ 17 h 31"/>
                  <a:gd name="T26" fmla="*/ 44 w 34"/>
                  <a:gd name="T27" fmla="*/ 19 h 31"/>
                  <a:gd name="T28" fmla="*/ 44 w 34"/>
                  <a:gd name="T29" fmla="*/ 21 h 31"/>
                  <a:gd name="T30" fmla="*/ 43 w 34"/>
                  <a:gd name="T31" fmla="*/ 22 h 31"/>
                  <a:gd name="T32" fmla="*/ 43 w 34"/>
                  <a:gd name="T33" fmla="*/ 24 h 31"/>
                  <a:gd name="T34" fmla="*/ 43 w 34"/>
                  <a:gd name="T35" fmla="*/ 28 h 31"/>
                  <a:gd name="T36" fmla="*/ 40 w 34"/>
                  <a:gd name="T37" fmla="*/ 30 h 31"/>
                  <a:gd name="T38" fmla="*/ 39 w 34"/>
                  <a:gd name="T39" fmla="*/ 32 h 31"/>
                  <a:gd name="T40" fmla="*/ 36 w 34"/>
                  <a:gd name="T41" fmla="*/ 33 h 31"/>
                  <a:gd name="T42" fmla="*/ 35 w 34"/>
                  <a:gd name="T43" fmla="*/ 36 h 31"/>
                  <a:gd name="T44" fmla="*/ 32 w 34"/>
                  <a:gd name="T45" fmla="*/ 37 h 31"/>
                  <a:gd name="T46" fmla="*/ 30 w 34"/>
                  <a:gd name="T47" fmla="*/ 37 h 31"/>
                  <a:gd name="T48" fmla="*/ 27 w 34"/>
                  <a:gd name="T49" fmla="*/ 40 h 31"/>
                  <a:gd name="T50" fmla="*/ 23 w 34"/>
                  <a:gd name="T51" fmla="*/ 40 h 31"/>
                  <a:gd name="T52" fmla="*/ 21 w 34"/>
                  <a:gd name="T53" fmla="*/ 40 h 31"/>
                  <a:gd name="T54" fmla="*/ 18 w 34"/>
                  <a:gd name="T55" fmla="*/ 41 h 31"/>
                  <a:gd name="T56" fmla="*/ 13 w 34"/>
                  <a:gd name="T57" fmla="*/ 41 h 31"/>
                  <a:gd name="T58" fmla="*/ 12 w 34"/>
                  <a:gd name="T59" fmla="*/ 41 h 31"/>
                  <a:gd name="T60" fmla="*/ 8 w 34"/>
                  <a:gd name="T61" fmla="*/ 40 h 31"/>
                  <a:gd name="T62" fmla="*/ 4 w 34"/>
                  <a:gd name="T63" fmla="*/ 37 h 31"/>
                  <a:gd name="T64" fmla="*/ 3 w 34"/>
                  <a:gd name="T65" fmla="*/ 33 h 31"/>
                  <a:gd name="T66" fmla="*/ 0 w 34"/>
                  <a:gd name="T67" fmla="*/ 30 h 31"/>
                  <a:gd name="T68" fmla="*/ 0 w 34"/>
                  <a:gd name="T69" fmla="*/ 26 h 31"/>
                  <a:gd name="T70" fmla="*/ 0 w 34"/>
                  <a:gd name="T71" fmla="*/ 22 h 31"/>
                  <a:gd name="T72" fmla="*/ 0 w 34"/>
                  <a:gd name="T73" fmla="*/ 17 h 31"/>
                  <a:gd name="T74" fmla="*/ 3 w 34"/>
                  <a:gd name="T75" fmla="*/ 13 h 31"/>
                  <a:gd name="T76" fmla="*/ 5 w 34"/>
                  <a:gd name="T77" fmla="*/ 9 h 31"/>
                  <a:gd name="T78" fmla="*/ 8 w 34"/>
                  <a:gd name="T79" fmla="*/ 8 h 31"/>
                  <a:gd name="T80" fmla="*/ 12 w 34"/>
                  <a:gd name="T81" fmla="*/ 5 h 31"/>
                  <a:gd name="T82" fmla="*/ 12 w 34"/>
                  <a:gd name="T83" fmla="*/ 4 h 31"/>
                  <a:gd name="T84" fmla="*/ 13 w 34"/>
                  <a:gd name="T85" fmla="*/ 4 h 31"/>
                  <a:gd name="T86" fmla="*/ 14 w 34"/>
                  <a:gd name="T87" fmla="*/ 4 h 31"/>
                  <a:gd name="T88" fmla="*/ 17 w 34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1">
                    <a:moveTo>
                      <a:pt x="17" y="1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3" y="1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4" name="Freeform 54"/>
              <p:cNvSpPr>
                <a:spLocks/>
              </p:cNvSpPr>
              <p:nvPr/>
            </p:nvSpPr>
            <p:spPr bwMode="auto">
              <a:xfrm>
                <a:off x="3353" y="1250"/>
                <a:ext cx="44" cy="38"/>
              </a:xfrm>
              <a:custGeom>
                <a:avLst/>
                <a:gdLst>
                  <a:gd name="T0" fmla="*/ 22 w 34"/>
                  <a:gd name="T1" fmla="*/ 0 h 31"/>
                  <a:gd name="T2" fmla="*/ 26 w 34"/>
                  <a:gd name="T3" fmla="*/ 0 h 31"/>
                  <a:gd name="T4" fmla="*/ 30 w 34"/>
                  <a:gd name="T5" fmla="*/ 0 h 31"/>
                  <a:gd name="T6" fmla="*/ 31 w 34"/>
                  <a:gd name="T7" fmla="*/ 0 h 31"/>
                  <a:gd name="T8" fmla="*/ 35 w 34"/>
                  <a:gd name="T9" fmla="*/ 0 h 31"/>
                  <a:gd name="T10" fmla="*/ 36 w 34"/>
                  <a:gd name="T11" fmla="*/ 1 h 31"/>
                  <a:gd name="T12" fmla="*/ 39 w 34"/>
                  <a:gd name="T13" fmla="*/ 1 h 31"/>
                  <a:gd name="T14" fmla="*/ 40 w 34"/>
                  <a:gd name="T15" fmla="*/ 4 h 31"/>
                  <a:gd name="T16" fmla="*/ 43 w 34"/>
                  <a:gd name="T17" fmla="*/ 5 h 31"/>
                  <a:gd name="T18" fmla="*/ 43 w 34"/>
                  <a:gd name="T19" fmla="*/ 9 h 31"/>
                  <a:gd name="T20" fmla="*/ 43 w 34"/>
                  <a:gd name="T21" fmla="*/ 11 h 31"/>
                  <a:gd name="T22" fmla="*/ 44 w 34"/>
                  <a:gd name="T23" fmla="*/ 13 h 31"/>
                  <a:gd name="T24" fmla="*/ 44 w 34"/>
                  <a:gd name="T25" fmla="*/ 16 h 31"/>
                  <a:gd name="T26" fmla="*/ 44 w 34"/>
                  <a:gd name="T27" fmla="*/ 17 h 31"/>
                  <a:gd name="T28" fmla="*/ 44 w 34"/>
                  <a:gd name="T29" fmla="*/ 20 h 31"/>
                  <a:gd name="T30" fmla="*/ 43 w 34"/>
                  <a:gd name="T31" fmla="*/ 21 h 31"/>
                  <a:gd name="T32" fmla="*/ 43 w 34"/>
                  <a:gd name="T33" fmla="*/ 22 h 31"/>
                  <a:gd name="T34" fmla="*/ 43 w 34"/>
                  <a:gd name="T35" fmla="*/ 26 h 31"/>
                  <a:gd name="T36" fmla="*/ 40 w 34"/>
                  <a:gd name="T37" fmla="*/ 28 h 31"/>
                  <a:gd name="T38" fmla="*/ 39 w 34"/>
                  <a:gd name="T39" fmla="*/ 29 h 31"/>
                  <a:gd name="T40" fmla="*/ 36 w 34"/>
                  <a:gd name="T41" fmla="*/ 31 h 31"/>
                  <a:gd name="T42" fmla="*/ 35 w 34"/>
                  <a:gd name="T43" fmla="*/ 33 h 31"/>
                  <a:gd name="T44" fmla="*/ 32 w 34"/>
                  <a:gd name="T45" fmla="*/ 33 h 31"/>
                  <a:gd name="T46" fmla="*/ 30 w 34"/>
                  <a:gd name="T47" fmla="*/ 34 h 31"/>
                  <a:gd name="T48" fmla="*/ 27 w 34"/>
                  <a:gd name="T49" fmla="*/ 34 h 31"/>
                  <a:gd name="T50" fmla="*/ 23 w 34"/>
                  <a:gd name="T51" fmla="*/ 37 h 31"/>
                  <a:gd name="T52" fmla="*/ 21 w 34"/>
                  <a:gd name="T53" fmla="*/ 37 h 31"/>
                  <a:gd name="T54" fmla="*/ 18 w 34"/>
                  <a:gd name="T55" fmla="*/ 37 h 31"/>
                  <a:gd name="T56" fmla="*/ 13 w 34"/>
                  <a:gd name="T57" fmla="*/ 38 h 31"/>
                  <a:gd name="T58" fmla="*/ 12 w 34"/>
                  <a:gd name="T59" fmla="*/ 37 h 31"/>
                  <a:gd name="T60" fmla="*/ 8 w 34"/>
                  <a:gd name="T61" fmla="*/ 37 h 31"/>
                  <a:gd name="T62" fmla="*/ 4 w 34"/>
                  <a:gd name="T63" fmla="*/ 34 h 31"/>
                  <a:gd name="T64" fmla="*/ 3 w 34"/>
                  <a:gd name="T65" fmla="*/ 31 h 31"/>
                  <a:gd name="T66" fmla="*/ 0 w 34"/>
                  <a:gd name="T67" fmla="*/ 28 h 31"/>
                  <a:gd name="T68" fmla="*/ 0 w 34"/>
                  <a:gd name="T69" fmla="*/ 25 h 31"/>
                  <a:gd name="T70" fmla="*/ 0 w 34"/>
                  <a:gd name="T71" fmla="*/ 20 h 31"/>
                  <a:gd name="T72" fmla="*/ 0 w 34"/>
                  <a:gd name="T73" fmla="*/ 16 h 31"/>
                  <a:gd name="T74" fmla="*/ 3 w 34"/>
                  <a:gd name="T75" fmla="*/ 11 h 31"/>
                  <a:gd name="T76" fmla="*/ 5 w 34"/>
                  <a:gd name="T77" fmla="*/ 9 h 31"/>
                  <a:gd name="T78" fmla="*/ 8 w 34"/>
                  <a:gd name="T79" fmla="*/ 5 h 31"/>
                  <a:gd name="T80" fmla="*/ 12 w 34"/>
                  <a:gd name="T81" fmla="*/ 5 h 31"/>
                  <a:gd name="T82" fmla="*/ 12 w 34"/>
                  <a:gd name="T83" fmla="*/ 4 h 31"/>
                  <a:gd name="T84" fmla="*/ 13 w 34"/>
                  <a:gd name="T85" fmla="*/ 4 h 31"/>
                  <a:gd name="T86" fmla="*/ 14 w 34"/>
                  <a:gd name="T87" fmla="*/ 1 h 31"/>
                  <a:gd name="T88" fmla="*/ 22 w 34"/>
                  <a:gd name="T89" fmla="*/ 0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1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5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4" y="30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5" name="Freeform 55"/>
              <p:cNvSpPr>
                <a:spLocks/>
              </p:cNvSpPr>
              <p:nvPr/>
            </p:nvSpPr>
            <p:spPr bwMode="auto">
              <a:xfrm>
                <a:off x="3353" y="1370"/>
                <a:ext cx="44" cy="38"/>
              </a:xfrm>
              <a:custGeom>
                <a:avLst/>
                <a:gdLst>
                  <a:gd name="T0" fmla="*/ 22 w 34"/>
                  <a:gd name="T1" fmla="*/ 0 h 30"/>
                  <a:gd name="T2" fmla="*/ 26 w 34"/>
                  <a:gd name="T3" fmla="*/ 0 h 30"/>
                  <a:gd name="T4" fmla="*/ 30 w 34"/>
                  <a:gd name="T5" fmla="*/ 0 h 30"/>
                  <a:gd name="T6" fmla="*/ 31 w 34"/>
                  <a:gd name="T7" fmla="*/ 0 h 30"/>
                  <a:gd name="T8" fmla="*/ 35 w 34"/>
                  <a:gd name="T9" fmla="*/ 0 h 30"/>
                  <a:gd name="T10" fmla="*/ 36 w 34"/>
                  <a:gd name="T11" fmla="*/ 0 h 30"/>
                  <a:gd name="T12" fmla="*/ 39 w 34"/>
                  <a:gd name="T13" fmla="*/ 3 h 30"/>
                  <a:gd name="T14" fmla="*/ 40 w 34"/>
                  <a:gd name="T15" fmla="*/ 4 h 30"/>
                  <a:gd name="T16" fmla="*/ 43 w 34"/>
                  <a:gd name="T17" fmla="*/ 6 h 30"/>
                  <a:gd name="T18" fmla="*/ 43 w 34"/>
                  <a:gd name="T19" fmla="*/ 8 h 30"/>
                  <a:gd name="T20" fmla="*/ 43 w 34"/>
                  <a:gd name="T21" fmla="*/ 11 h 30"/>
                  <a:gd name="T22" fmla="*/ 44 w 34"/>
                  <a:gd name="T23" fmla="*/ 15 h 30"/>
                  <a:gd name="T24" fmla="*/ 44 w 34"/>
                  <a:gd name="T25" fmla="*/ 16 h 30"/>
                  <a:gd name="T26" fmla="*/ 44 w 34"/>
                  <a:gd name="T27" fmla="*/ 19 h 30"/>
                  <a:gd name="T28" fmla="*/ 44 w 34"/>
                  <a:gd name="T29" fmla="*/ 20 h 30"/>
                  <a:gd name="T30" fmla="*/ 43 w 34"/>
                  <a:gd name="T31" fmla="*/ 20 h 30"/>
                  <a:gd name="T32" fmla="*/ 43 w 34"/>
                  <a:gd name="T33" fmla="*/ 24 h 30"/>
                  <a:gd name="T34" fmla="*/ 43 w 34"/>
                  <a:gd name="T35" fmla="*/ 28 h 30"/>
                  <a:gd name="T36" fmla="*/ 40 w 34"/>
                  <a:gd name="T37" fmla="*/ 29 h 30"/>
                  <a:gd name="T38" fmla="*/ 39 w 34"/>
                  <a:gd name="T39" fmla="*/ 30 h 30"/>
                  <a:gd name="T40" fmla="*/ 36 w 34"/>
                  <a:gd name="T41" fmla="*/ 33 h 30"/>
                  <a:gd name="T42" fmla="*/ 35 w 34"/>
                  <a:gd name="T43" fmla="*/ 34 h 30"/>
                  <a:gd name="T44" fmla="*/ 32 w 34"/>
                  <a:gd name="T45" fmla="*/ 34 h 30"/>
                  <a:gd name="T46" fmla="*/ 30 w 34"/>
                  <a:gd name="T47" fmla="*/ 37 h 30"/>
                  <a:gd name="T48" fmla="*/ 27 w 34"/>
                  <a:gd name="T49" fmla="*/ 37 h 30"/>
                  <a:gd name="T50" fmla="*/ 23 w 34"/>
                  <a:gd name="T51" fmla="*/ 38 h 30"/>
                  <a:gd name="T52" fmla="*/ 21 w 34"/>
                  <a:gd name="T53" fmla="*/ 38 h 30"/>
                  <a:gd name="T54" fmla="*/ 18 w 34"/>
                  <a:gd name="T55" fmla="*/ 38 h 30"/>
                  <a:gd name="T56" fmla="*/ 13 w 34"/>
                  <a:gd name="T57" fmla="*/ 38 h 30"/>
                  <a:gd name="T58" fmla="*/ 12 w 34"/>
                  <a:gd name="T59" fmla="*/ 38 h 30"/>
                  <a:gd name="T60" fmla="*/ 8 w 34"/>
                  <a:gd name="T61" fmla="*/ 38 h 30"/>
                  <a:gd name="T62" fmla="*/ 4 w 34"/>
                  <a:gd name="T63" fmla="*/ 34 h 30"/>
                  <a:gd name="T64" fmla="*/ 3 w 34"/>
                  <a:gd name="T65" fmla="*/ 33 h 30"/>
                  <a:gd name="T66" fmla="*/ 0 w 34"/>
                  <a:gd name="T67" fmla="*/ 29 h 30"/>
                  <a:gd name="T68" fmla="*/ 0 w 34"/>
                  <a:gd name="T69" fmla="*/ 24 h 30"/>
                  <a:gd name="T70" fmla="*/ 0 w 34"/>
                  <a:gd name="T71" fmla="*/ 20 h 30"/>
                  <a:gd name="T72" fmla="*/ 0 w 34"/>
                  <a:gd name="T73" fmla="*/ 15 h 30"/>
                  <a:gd name="T74" fmla="*/ 3 w 34"/>
                  <a:gd name="T75" fmla="*/ 11 h 30"/>
                  <a:gd name="T76" fmla="*/ 5 w 34"/>
                  <a:gd name="T77" fmla="*/ 10 h 30"/>
                  <a:gd name="T78" fmla="*/ 8 w 34"/>
                  <a:gd name="T79" fmla="*/ 6 h 30"/>
                  <a:gd name="T80" fmla="*/ 12 w 34"/>
                  <a:gd name="T81" fmla="*/ 4 h 30"/>
                  <a:gd name="T82" fmla="*/ 12 w 34"/>
                  <a:gd name="T83" fmla="*/ 4 h 30"/>
                  <a:gd name="T84" fmla="*/ 13 w 34"/>
                  <a:gd name="T85" fmla="*/ 4 h 30"/>
                  <a:gd name="T86" fmla="*/ 14 w 34"/>
                  <a:gd name="T87" fmla="*/ 3 h 30"/>
                  <a:gd name="T88" fmla="*/ 22 w 34"/>
                  <a:gd name="T89" fmla="*/ 0 h 3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0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6"/>
                    </a:lnTo>
                    <a:lnTo>
                      <a:pt x="33" y="8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4" y="15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2"/>
                    </a:lnTo>
                    <a:lnTo>
                      <a:pt x="31" y="22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4" y="29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29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6" name="Freeform 56"/>
              <p:cNvSpPr>
                <a:spLocks/>
              </p:cNvSpPr>
              <p:nvPr/>
            </p:nvSpPr>
            <p:spPr bwMode="auto">
              <a:xfrm>
                <a:off x="3353" y="1329"/>
                <a:ext cx="44" cy="41"/>
              </a:xfrm>
              <a:custGeom>
                <a:avLst/>
                <a:gdLst>
                  <a:gd name="T0" fmla="*/ 22 w 34"/>
                  <a:gd name="T1" fmla="*/ 1 h 31"/>
                  <a:gd name="T2" fmla="*/ 26 w 34"/>
                  <a:gd name="T3" fmla="*/ 0 h 31"/>
                  <a:gd name="T4" fmla="*/ 30 w 34"/>
                  <a:gd name="T5" fmla="*/ 0 h 31"/>
                  <a:gd name="T6" fmla="*/ 31 w 34"/>
                  <a:gd name="T7" fmla="*/ 0 h 31"/>
                  <a:gd name="T8" fmla="*/ 35 w 34"/>
                  <a:gd name="T9" fmla="*/ 1 h 31"/>
                  <a:gd name="T10" fmla="*/ 36 w 34"/>
                  <a:gd name="T11" fmla="*/ 1 h 31"/>
                  <a:gd name="T12" fmla="*/ 39 w 34"/>
                  <a:gd name="T13" fmla="*/ 4 h 31"/>
                  <a:gd name="T14" fmla="*/ 40 w 34"/>
                  <a:gd name="T15" fmla="*/ 5 h 31"/>
                  <a:gd name="T16" fmla="*/ 43 w 34"/>
                  <a:gd name="T17" fmla="*/ 8 h 31"/>
                  <a:gd name="T18" fmla="*/ 43 w 34"/>
                  <a:gd name="T19" fmla="*/ 9 h 31"/>
                  <a:gd name="T20" fmla="*/ 43 w 34"/>
                  <a:gd name="T21" fmla="*/ 13 h 31"/>
                  <a:gd name="T22" fmla="*/ 44 w 34"/>
                  <a:gd name="T23" fmla="*/ 15 h 31"/>
                  <a:gd name="T24" fmla="*/ 44 w 34"/>
                  <a:gd name="T25" fmla="*/ 17 h 31"/>
                  <a:gd name="T26" fmla="*/ 44 w 34"/>
                  <a:gd name="T27" fmla="*/ 19 h 31"/>
                  <a:gd name="T28" fmla="*/ 44 w 34"/>
                  <a:gd name="T29" fmla="*/ 21 h 31"/>
                  <a:gd name="T30" fmla="*/ 43 w 34"/>
                  <a:gd name="T31" fmla="*/ 22 h 31"/>
                  <a:gd name="T32" fmla="*/ 43 w 34"/>
                  <a:gd name="T33" fmla="*/ 26 h 31"/>
                  <a:gd name="T34" fmla="*/ 43 w 34"/>
                  <a:gd name="T35" fmla="*/ 28 h 31"/>
                  <a:gd name="T36" fmla="*/ 40 w 34"/>
                  <a:gd name="T37" fmla="*/ 32 h 31"/>
                  <a:gd name="T38" fmla="*/ 39 w 34"/>
                  <a:gd name="T39" fmla="*/ 33 h 31"/>
                  <a:gd name="T40" fmla="*/ 36 w 34"/>
                  <a:gd name="T41" fmla="*/ 33 h 31"/>
                  <a:gd name="T42" fmla="*/ 35 w 34"/>
                  <a:gd name="T43" fmla="*/ 36 h 31"/>
                  <a:gd name="T44" fmla="*/ 32 w 34"/>
                  <a:gd name="T45" fmla="*/ 37 h 31"/>
                  <a:gd name="T46" fmla="*/ 30 w 34"/>
                  <a:gd name="T47" fmla="*/ 40 h 31"/>
                  <a:gd name="T48" fmla="*/ 27 w 34"/>
                  <a:gd name="T49" fmla="*/ 40 h 31"/>
                  <a:gd name="T50" fmla="*/ 23 w 34"/>
                  <a:gd name="T51" fmla="*/ 40 h 31"/>
                  <a:gd name="T52" fmla="*/ 21 w 34"/>
                  <a:gd name="T53" fmla="*/ 41 h 31"/>
                  <a:gd name="T54" fmla="*/ 18 w 34"/>
                  <a:gd name="T55" fmla="*/ 41 h 31"/>
                  <a:gd name="T56" fmla="*/ 13 w 34"/>
                  <a:gd name="T57" fmla="*/ 41 h 31"/>
                  <a:gd name="T58" fmla="*/ 12 w 34"/>
                  <a:gd name="T59" fmla="*/ 41 h 31"/>
                  <a:gd name="T60" fmla="*/ 8 w 34"/>
                  <a:gd name="T61" fmla="*/ 40 h 31"/>
                  <a:gd name="T62" fmla="*/ 4 w 34"/>
                  <a:gd name="T63" fmla="*/ 37 h 31"/>
                  <a:gd name="T64" fmla="*/ 3 w 34"/>
                  <a:gd name="T65" fmla="*/ 33 h 31"/>
                  <a:gd name="T66" fmla="*/ 0 w 34"/>
                  <a:gd name="T67" fmla="*/ 30 h 31"/>
                  <a:gd name="T68" fmla="*/ 0 w 34"/>
                  <a:gd name="T69" fmla="*/ 26 h 31"/>
                  <a:gd name="T70" fmla="*/ 0 w 34"/>
                  <a:gd name="T71" fmla="*/ 22 h 31"/>
                  <a:gd name="T72" fmla="*/ 0 w 34"/>
                  <a:gd name="T73" fmla="*/ 17 h 31"/>
                  <a:gd name="T74" fmla="*/ 3 w 34"/>
                  <a:gd name="T75" fmla="*/ 13 h 31"/>
                  <a:gd name="T76" fmla="*/ 5 w 34"/>
                  <a:gd name="T77" fmla="*/ 9 h 31"/>
                  <a:gd name="T78" fmla="*/ 8 w 34"/>
                  <a:gd name="T79" fmla="*/ 8 h 31"/>
                  <a:gd name="T80" fmla="*/ 12 w 34"/>
                  <a:gd name="T81" fmla="*/ 5 h 31"/>
                  <a:gd name="T82" fmla="*/ 12 w 34"/>
                  <a:gd name="T83" fmla="*/ 5 h 31"/>
                  <a:gd name="T84" fmla="*/ 13 w 34"/>
                  <a:gd name="T85" fmla="*/ 4 h 31"/>
                  <a:gd name="T86" fmla="*/ 14 w 34"/>
                  <a:gd name="T87" fmla="*/ 4 h 31"/>
                  <a:gd name="T88" fmla="*/ 17 w 34"/>
                  <a:gd name="T89" fmla="*/ 4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1">
                    <a:moveTo>
                      <a:pt x="17" y="1"/>
                    </a:moveTo>
                    <a:lnTo>
                      <a:pt x="17" y="1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7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30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1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7" name="Freeform 57"/>
              <p:cNvSpPr>
                <a:spLocks/>
              </p:cNvSpPr>
              <p:nvPr/>
            </p:nvSpPr>
            <p:spPr bwMode="auto">
              <a:xfrm>
                <a:off x="3353" y="1411"/>
                <a:ext cx="44" cy="41"/>
              </a:xfrm>
              <a:custGeom>
                <a:avLst/>
                <a:gdLst>
                  <a:gd name="T0" fmla="*/ 22 w 34"/>
                  <a:gd name="T1" fmla="*/ 0 h 31"/>
                  <a:gd name="T2" fmla="*/ 26 w 34"/>
                  <a:gd name="T3" fmla="*/ 0 h 31"/>
                  <a:gd name="T4" fmla="*/ 30 w 34"/>
                  <a:gd name="T5" fmla="*/ 0 h 31"/>
                  <a:gd name="T6" fmla="*/ 31 w 34"/>
                  <a:gd name="T7" fmla="*/ 0 h 31"/>
                  <a:gd name="T8" fmla="*/ 35 w 34"/>
                  <a:gd name="T9" fmla="*/ 0 h 31"/>
                  <a:gd name="T10" fmla="*/ 36 w 34"/>
                  <a:gd name="T11" fmla="*/ 3 h 31"/>
                  <a:gd name="T12" fmla="*/ 39 w 34"/>
                  <a:gd name="T13" fmla="*/ 3 h 31"/>
                  <a:gd name="T14" fmla="*/ 40 w 34"/>
                  <a:gd name="T15" fmla="*/ 4 h 31"/>
                  <a:gd name="T16" fmla="*/ 43 w 34"/>
                  <a:gd name="T17" fmla="*/ 7 h 31"/>
                  <a:gd name="T18" fmla="*/ 43 w 34"/>
                  <a:gd name="T19" fmla="*/ 11 h 31"/>
                  <a:gd name="T20" fmla="*/ 43 w 34"/>
                  <a:gd name="T21" fmla="*/ 12 h 31"/>
                  <a:gd name="T22" fmla="*/ 44 w 34"/>
                  <a:gd name="T23" fmla="*/ 16 h 31"/>
                  <a:gd name="T24" fmla="*/ 44 w 34"/>
                  <a:gd name="T25" fmla="*/ 17 h 31"/>
                  <a:gd name="T26" fmla="*/ 44 w 34"/>
                  <a:gd name="T27" fmla="*/ 20 h 31"/>
                  <a:gd name="T28" fmla="*/ 44 w 34"/>
                  <a:gd name="T29" fmla="*/ 21 h 31"/>
                  <a:gd name="T30" fmla="*/ 43 w 34"/>
                  <a:gd name="T31" fmla="*/ 22 h 31"/>
                  <a:gd name="T32" fmla="*/ 43 w 34"/>
                  <a:gd name="T33" fmla="*/ 25 h 31"/>
                  <a:gd name="T34" fmla="*/ 43 w 34"/>
                  <a:gd name="T35" fmla="*/ 29 h 31"/>
                  <a:gd name="T36" fmla="*/ 40 w 34"/>
                  <a:gd name="T37" fmla="*/ 30 h 31"/>
                  <a:gd name="T38" fmla="*/ 39 w 34"/>
                  <a:gd name="T39" fmla="*/ 32 h 31"/>
                  <a:gd name="T40" fmla="*/ 36 w 34"/>
                  <a:gd name="T41" fmla="*/ 34 h 31"/>
                  <a:gd name="T42" fmla="*/ 35 w 34"/>
                  <a:gd name="T43" fmla="*/ 36 h 31"/>
                  <a:gd name="T44" fmla="*/ 32 w 34"/>
                  <a:gd name="T45" fmla="*/ 38 h 31"/>
                  <a:gd name="T46" fmla="*/ 30 w 34"/>
                  <a:gd name="T47" fmla="*/ 38 h 31"/>
                  <a:gd name="T48" fmla="*/ 27 w 34"/>
                  <a:gd name="T49" fmla="*/ 40 h 31"/>
                  <a:gd name="T50" fmla="*/ 23 w 34"/>
                  <a:gd name="T51" fmla="*/ 40 h 31"/>
                  <a:gd name="T52" fmla="*/ 21 w 34"/>
                  <a:gd name="T53" fmla="*/ 40 h 31"/>
                  <a:gd name="T54" fmla="*/ 18 w 34"/>
                  <a:gd name="T55" fmla="*/ 41 h 31"/>
                  <a:gd name="T56" fmla="*/ 13 w 34"/>
                  <a:gd name="T57" fmla="*/ 41 h 31"/>
                  <a:gd name="T58" fmla="*/ 12 w 34"/>
                  <a:gd name="T59" fmla="*/ 41 h 31"/>
                  <a:gd name="T60" fmla="*/ 8 w 34"/>
                  <a:gd name="T61" fmla="*/ 40 h 31"/>
                  <a:gd name="T62" fmla="*/ 4 w 34"/>
                  <a:gd name="T63" fmla="*/ 38 h 31"/>
                  <a:gd name="T64" fmla="*/ 3 w 34"/>
                  <a:gd name="T65" fmla="*/ 34 h 31"/>
                  <a:gd name="T66" fmla="*/ 0 w 34"/>
                  <a:gd name="T67" fmla="*/ 30 h 31"/>
                  <a:gd name="T68" fmla="*/ 0 w 34"/>
                  <a:gd name="T69" fmla="*/ 26 h 31"/>
                  <a:gd name="T70" fmla="*/ 0 w 34"/>
                  <a:gd name="T71" fmla="*/ 21 h 31"/>
                  <a:gd name="T72" fmla="*/ 0 w 34"/>
                  <a:gd name="T73" fmla="*/ 17 h 31"/>
                  <a:gd name="T74" fmla="*/ 3 w 34"/>
                  <a:gd name="T75" fmla="*/ 13 h 31"/>
                  <a:gd name="T76" fmla="*/ 5 w 34"/>
                  <a:gd name="T77" fmla="*/ 11 h 31"/>
                  <a:gd name="T78" fmla="*/ 8 w 34"/>
                  <a:gd name="T79" fmla="*/ 8 h 31"/>
                  <a:gd name="T80" fmla="*/ 12 w 34"/>
                  <a:gd name="T81" fmla="*/ 7 h 31"/>
                  <a:gd name="T82" fmla="*/ 12 w 34"/>
                  <a:gd name="T83" fmla="*/ 4 h 31"/>
                  <a:gd name="T84" fmla="*/ 13 w 34"/>
                  <a:gd name="T85" fmla="*/ 4 h 31"/>
                  <a:gd name="T86" fmla="*/ 14 w 34"/>
                  <a:gd name="T87" fmla="*/ 4 h 31"/>
                  <a:gd name="T88" fmla="*/ 22 w 34"/>
                  <a:gd name="T89" fmla="*/ 0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4" h="31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6"/>
                    </a:lnTo>
                    <a:lnTo>
                      <a:pt x="33" y="8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4" y="15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2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6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5" y="29"/>
                    </a:lnTo>
                    <a:lnTo>
                      <a:pt x="24" y="29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29"/>
                    </a:lnTo>
                    <a:lnTo>
                      <a:pt x="3" y="29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8" name="Freeform 58"/>
              <p:cNvSpPr>
                <a:spLocks/>
              </p:cNvSpPr>
              <p:nvPr/>
            </p:nvSpPr>
            <p:spPr bwMode="auto">
              <a:xfrm>
                <a:off x="3397" y="1019"/>
                <a:ext cx="35" cy="44"/>
              </a:xfrm>
              <a:custGeom>
                <a:avLst/>
                <a:gdLst>
                  <a:gd name="T0" fmla="*/ 0 w 27"/>
                  <a:gd name="T1" fmla="*/ 29 h 32"/>
                  <a:gd name="T2" fmla="*/ 1 w 27"/>
                  <a:gd name="T3" fmla="*/ 25 h 32"/>
                  <a:gd name="T4" fmla="*/ 4 w 27"/>
                  <a:gd name="T5" fmla="*/ 21 h 32"/>
                  <a:gd name="T6" fmla="*/ 5 w 27"/>
                  <a:gd name="T7" fmla="*/ 17 h 32"/>
                  <a:gd name="T8" fmla="*/ 5 w 27"/>
                  <a:gd name="T9" fmla="*/ 15 h 32"/>
                  <a:gd name="T10" fmla="*/ 8 w 27"/>
                  <a:gd name="T11" fmla="*/ 11 h 32"/>
                  <a:gd name="T12" fmla="*/ 9 w 27"/>
                  <a:gd name="T13" fmla="*/ 11 h 32"/>
                  <a:gd name="T14" fmla="*/ 10 w 27"/>
                  <a:gd name="T15" fmla="*/ 10 h 32"/>
                  <a:gd name="T16" fmla="*/ 13 w 27"/>
                  <a:gd name="T17" fmla="*/ 7 h 32"/>
                  <a:gd name="T18" fmla="*/ 14 w 27"/>
                  <a:gd name="T19" fmla="*/ 6 h 32"/>
                  <a:gd name="T20" fmla="*/ 17 w 27"/>
                  <a:gd name="T21" fmla="*/ 3 h 32"/>
                  <a:gd name="T22" fmla="*/ 18 w 27"/>
                  <a:gd name="T23" fmla="*/ 1 h 32"/>
                  <a:gd name="T24" fmla="*/ 22 w 27"/>
                  <a:gd name="T25" fmla="*/ 0 h 32"/>
                  <a:gd name="T26" fmla="*/ 26 w 27"/>
                  <a:gd name="T27" fmla="*/ 0 h 32"/>
                  <a:gd name="T28" fmla="*/ 27 w 27"/>
                  <a:gd name="T29" fmla="*/ 1 h 32"/>
                  <a:gd name="T30" fmla="*/ 29 w 27"/>
                  <a:gd name="T31" fmla="*/ 1 h 32"/>
                  <a:gd name="T32" fmla="*/ 31 w 27"/>
                  <a:gd name="T33" fmla="*/ 3 h 32"/>
                  <a:gd name="T34" fmla="*/ 32 w 27"/>
                  <a:gd name="T35" fmla="*/ 7 h 32"/>
                  <a:gd name="T36" fmla="*/ 35 w 27"/>
                  <a:gd name="T37" fmla="*/ 11 h 32"/>
                  <a:gd name="T38" fmla="*/ 35 w 27"/>
                  <a:gd name="T39" fmla="*/ 15 h 32"/>
                  <a:gd name="T40" fmla="*/ 32 w 27"/>
                  <a:gd name="T41" fmla="*/ 19 h 32"/>
                  <a:gd name="T42" fmla="*/ 31 w 27"/>
                  <a:gd name="T43" fmla="*/ 22 h 32"/>
                  <a:gd name="T44" fmla="*/ 31 w 27"/>
                  <a:gd name="T45" fmla="*/ 26 h 32"/>
                  <a:gd name="T46" fmla="*/ 29 w 27"/>
                  <a:gd name="T47" fmla="*/ 30 h 32"/>
                  <a:gd name="T48" fmla="*/ 26 w 27"/>
                  <a:gd name="T49" fmla="*/ 33 h 32"/>
                  <a:gd name="T50" fmla="*/ 23 w 27"/>
                  <a:gd name="T51" fmla="*/ 36 h 32"/>
                  <a:gd name="T52" fmla="*/ 22 w 27"/>
                  <a:gd name="T53" fmla="*/ 39 h 32"/>
                  <a:gd name="T54" fmla="*/ 18 w 27"/>
                  <a:gd name="T55" fmla="*/ 43 h 32"/>
                  <a:gd name="T56" fmla="*/ 17 w 27"/>
                  <a:gd name="T57" fmla="*/ 43 h 32"/>
                  <a:gd name="T58" fmla="*/ 13 w 27"/>
                  <a:gd name="T59" fmla="*/ 44 h 32"/>
                  <a:gd name="T60" fmla="*/ 10 w 27"/>
                  <a:gd name="T61" fmla="*/ 44 h 32"/>
                  <a:gd name="T62" fmla="*/ 9 w 27"/>
                  <a:gd name="T63" fmla="*/ 44 h 32"/>
                  <a:gd name="T64" fmla="*/ 8 w 27"/>
                  <a:gd name="T65" fmla="*/ 44 h 32"/>
                  <a:gd name="T66" fmla="*/ 5 w 27"/>
                  <a:gd name="T67" fmla="*/ 43 h 32"/>
                  <a:gd name="T68" fmla="*/ 4 w 27"/>
                  <a:gd name="T69" fmla="*/ 40 h 32"/>
                  <a:gd name="T70" fmla="*/ 1 w 27"/>
                  <a:gd name="T71" fmla="*/ 39 h 32"/>
                  <a:gd name="T72" fmla="*/ 1 w 27"/>
                  <a:gd name="T73" fmla="*/ 36 h 32"/>
                  <a:gd name="T74" fmla="*/ 1 w 27"/>
                  <a:gd name="T75" fmla="*/ 34 h 32"/>
                  <a:gd name="T76" fmla="*/ 1 w 27"/>
                  <a:gd name="T77" fmla="*/ 34 h 32"/>
                  <a:gd name="T78" fmla="*/ 0 w 27"/>
                  <a:gd name="T79" fmla="*/ 33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2">
                    <a:moveTo>
                      <a:pt x="0" y="24"/>
                    </a:moveTo>
                    <a:lnTo>
                      <a:pt x="0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2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4"/>
                    </a:lnTo>
                    <a:lnTo>
                      <a:pt x="20" y="24"/>
                    </a:lnTo>
                    <a:lnTo>
                      <a:pt x="20" y="25"/>
                    </a:lnTo>
                    <a:lnTo>
                      <a:pt x="18" y="26"/>
                    </a:lnTo>
                    <a:lnTo>
                      <a:pt x="17" y="28"/>
                    </a:lnTo>
                    <a:lnTo>
                      <a:pt x="15" y="29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1" y="32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9" name="Freeform 59"/>
              <p:cNvSpPr>
                <a:spLocks/>
              </p:cNvSpPr>
              <p:nvPr/>
            </p:nvSpPr>
            <p:spPr bwMode="auto">
              <a:xfrm>
                <a:off x="3397" y="1063"/>
                <a:ext cx="35" cy="41"/>
              </a:xfrm>
              <a:custGeom>
                <a:avLst/>
                <a:gdLst>
                  <a:gd name="T0" fmla="*/ 0 w 27"/>
                  <a:gd name="T1" fmla="*/ 27 h 32"/>
                  <a:gd name="T2" fmla="*/ 1 w 27"/>
                  <a:gd name="T3" fmla="*/ 23 h 32"/>
                  <a:gd name="T4" fmla="*/ 4 w 27"/>
                  <a:gd name="T5" fmla="*/ 19 h 32"/>
                  <a:gd name="T6" fmla="*/ 5 w 27"/>
                  <a:gd name="T7" fmla="*/ 17 h 32"/>
                  <a:gd name="T8" fmla="*/ 5 w 27"/>
                  <a:gd name="T9" fmla="*/ 13 h 32"/>
                  <a:gd name="T10" fmla="*/ 8 w 27"/>
                  <a:gd name="T11" fmla="*/ 10 h 32"/>
                  <a:gd name="T12" fmla="*/ 9 w 27"/>
                  <a:gd name="T13" fmla="*/ 9 h 32"/>
                  <a:gd name="T14" fmla="*/ 10 w 27"/>
                  <a:gd name="T15" fmla="*/ 8 h 32"/>
                  <a:gd name="T16" fmla="*/ 13 w 27"/>
                  <a:gd name="T17" fmla="*/ 5 h 32"/>
                  <a:gd name="T18" fmla="*/ 14 w 27"/>
                  <a:gd name="T19" fmla="*/ 4 h 32"/>
                  <a:gd name="T20" fmla="*/ 17 w 27"/>
                  <a:gd name="T21" fmla="*/ 1 h 32"/>
                  <a:gd name="T22" fmla="*/ 18 w 27"/>
                  <a:gd name="T23" fmla="*/ 1 h 32"/>
                  <a:gd name="T24" fmla="*/ 22 w 27"/>
                  <a:gd name="T25" fmla="*/ 0 h 32"/>
                  <a:gd name="T26" fmla="*/ 26 w 27"/>
                  <a:gd name="T27" fmla="*/ 0 h 32"/>
                  <a:gd name="T28" fmla="*/ 27 w 27"/>
                  <a:gd name="T29" fmla="*/ 0 h 32"/>
                  <a:gd name="T30" fmla="*/ 29 w 27"/>
                  <a:gd name="T31" fmla="*/ 1 h 32"/>
                  <a:gd name="T32" fmla="*/ 31 w 27"/>
                  <a:gd name="T33" fmla="*/ 4 h 32"/>
                  <a:gd name="T34" fmla="*/ 32 w 27"/>
                  <a:gd name="T35" fmla="*/ 8 h 32"/>
                  <a:gd name="T36" fmla="*/ 35 w 27"/>
                  <a:gd name="T37" fmla="*/ 9 h 32"/>
                  <a:gd name="T38" fmla="*/ 35 w 27"/>
                  <a:gd name="T39" fmla="*/ 14 h 32"/>
                  <a:gd name="T40" fmla="*/ 32 w 27"/>
                  <a:gd name="T41" fmla="*/ 18 h 32"/>
                  <a:gd name="T42" fmla="*/ 31 w 27"/>
                  <a:gd name="T43" fmla="*/ 22 h 32"/>
                  <a:gd name="T44" fmla="*/ 31 w 27"/>
                  <a:gd name="T45" fmla="*/ 26 h 32"/>
                  <a:gd name="T46" fmla="*/ 29 w 27"/>
                  <a:gd name="T47" fmla="*/ 29 h 32"/>
                  <a:gd name="T48" fmla="*/ 26 w 27"/>
                  <a:gd name="T49" fmla="*/ 31 h 32"/>
                  <a:gd name="T50" fmla="*/ 23 w 27"/>
                  <a:gd name="T51" fmla="*/ 35 h 32"/>
                  <a:gd name="T52" fmla="*/ 22 w 27"/>
                  <a:gd name="T53" fmla="*/ 36 h 32"/>
                  <a:gd name="T54" fmla="*/ 18 w 27"/>
                  <a:gd name="T55" fmla="*/ 38 h 32"/>
                  <a:gd name="T56" fmla="*/ 17 w 27"/>
                  <a:gd name="T57" fmla="*/ 40 h 32"/>
                  <a:gd name="T58" fmla="*/ 13 w 27"/>
                  <a:gd name="T59" fmla="*/ 40 h 32"/>
                  <a:gd name="T60" fmla="*/ 10 w 27"/>
                  <a:gd name="T61" fmla="*/ 41 h 32"/>
                  <a:gd name="T62" fmla="*/ 9 w 27"/>
                  <a:gd name="T63" fmla="*/ 40 h 32"/>
                  <a:gd name="T64" fmla="*/ 8 w 27"/>
                  <a:gd name="T65" fmla="*/ 40 h 32"/>
                  <a:gd name="T66" fmla="*/ 5 w 27"/>
                  <a:gd name="T67" fmla="*/ 40 h 32"/>
                  <a:gd name="T68" fmla="*/ 4 w 27"/>
                  <a:gd name="T69" fmla="*/ 38 h 32"/>
                  <a:gd name="T70" fmla="*/ 1 w 27"/>
                  <a:gd name="T71" fmla="*/ 36 h 32"/>
                  <a:gd name="T72" fmla="*/ 1 w 27"/>
                  <a:gd name="T73" fmla="*/ 35 h 32"/>
                  <a:gd name="T74" fmla="*/ 1 w 27"/>
                  <a:gd name="T75" fmla="*/ 32 h 32"/>
                  <a:gd name="T76" fmla="*/ 1 w 27"/>
                  <a:gd name="T77" fmla="*/ 31 h 32"/>
                  <a:gd name="T78" fmla="*/ 0 w 27"/>
                  <a:gd name="T79" fmla="*/ 29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2">
                    <a:moveTo>
                      <a:pt x="0" y="23"/>
                    </a:moveTo>
                    <a:lnTo>
                      <a:pt x="0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3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4" y="3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7" y="7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1" y="23"/>
                    </a:lnTo>
                    <a:lnTo>
                      <a:pt x="20" y="24"/>
                    </a:lnTo>
                    <a:lnTo>
                      <a:pt x="20" y="25"/>
                    </a:lnTo>
                    <a:lnTo>
                      <a:pt x="18" y="27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30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0" name="Freeform 60"/>
              <p:cNvSpPr>
                <a:spLocks/>
              </p:cNvSpPr>
              <p:nvPr/>
            </p:nvSpPr>
            <p:spPr bwMode="auto">
              <a:xfrm>
                <a:off x="3397" y="1104"/>
                <a:ext cx="35" cy="41"/>
              </a:xfrm>
              <a:custGeom>
                <a:avLst/>
                <a:gdLst>
                  <a:gd name="T0" fmla="*/ 0 w 27"/>
                  <a:gd name="T1" fmla="*/ 29 h 31"/>
                  <a:gd name="T2" fmla="*/ 1 w 27"/>
                  <a:gd name="T3" fmla="*/ 25 h 31"/>
                  <a:gd name="T4" fmla="*/ 4 w 27"/>
                  <a:gd name="T5" fmla="*/ 19 h 31"/>
                  <a:gd name="T6" fmla="*/ 5 w 27"/>
                  <a:gd name="T7" fmla="*/ 16 h 31"/>
                  <a:gd name="T8" fmla="*/ 5 w 27"/>
                  <a:gd name="T9" fmla="*/ 13 h 31"/>
                  <a:gd name="T10" fmla="*/ 8 w 27"/>
                  <a:gd name="T11" fmla="*/ 12 h 31"/>
                  <a:gd name="T12" fmla="*/ 9 w 27"/>
                  <a:gd name="T13" fmla="*/ 9 h 31"/>
                  <a:gd name="T14" fmla="*/ 10 w 27"/>
                  <a:gd name="T15" fmla="*/ 8 h 31"/>
                  <a:gd name="T16" fmla="*/ 13 w 27"/>
                  <a:gd name="T17" fmla="*/ 7 h 31"/>
                  <a:gd name="T18" fmla="*/ 14 w 27"/>
                  <a:gd name="T19" fmla="*/ 4 h 31"/>
                  <a:gd name="T20" fmla="*/ 17 w 27"/>
                  <a:gd name="T21" fmla="*/ 3 h 31"/>
                  <a:gd name="T22" fmla="*/ 18 w 27"/>
                  <a:gd name="T23" fmla="*/ 0 h 31"/>
                  <a:gd name="T24" fmla="*/ 22 w 27"/>
                  <a:gd name="T25" fmla="*/ 0 h 31"/>
                  <a:gd name="T26" fmla="*/ 26 w 27"/>
                  <a:gd name="T27" fmla="*/ 0 h 31"/>
                  <a:gd name="T28" fmla="*/ 27 w 27"/>
                  <a:gd name="T29" fmla="*/ 0 h 31"/>
                  <a:gd name="T30" fmla="*/ 29 w 27"/>
                  <a:gd name="T31" fmla="*/ 3 h 31"/>
                  <a:gd name="T32" fmla="*/ 31 w 27"/>
                  <a:gd name="T33" fmla="*/ 4 h 31"/>
                  <a:gd name="T34" fmla="*/ 32 w 27"/>
                  <a:gd name="T35" fmla="*/ 7 h 31"/>
                  <a:gd name="T36" fmla="*/ 35 w 27"/>
                  <a:gd name="T37" fmla="*/ 9 h 31"/>
                  <a:gd name="T38" fmla="*/ 35 w 27"/>
                  <a:gd name="T39" fmla="*/ 13 h 31"/>
                  <a:gd name="T40" fmla="*/ 32 w 27"/>
                  <a:gd name="T41" fmla="*/ 17 h 31"/>
                  <a:gd name="T42" fmla="*/ 31 w 27"/>
                  <a:gd name="T43" fmla="*/ 22 h 31"/>
                  <a:gd name="T44" fmla="*/ 31 w 27"/>
                  <a:gd name="T45" fmla="*/ 26 h 31"/>
                  <a:gd name="T46" fmla="*/ 29 w 27"/>
                  <a:gd name="T47" fmla="*/ 29 h 31"/>
                  <a:gd name="T48" fmla="*/ 26 w 27"/>
                  <a:gd name="T49" fmla="*/ 32 h 31"/>
                  <a:gd name="T50" fmla="*/ 23 w 27"/>
                  <a:gd name="T51" fmla="*/ 34 h 31"/>
                  <a:gd name="T52" fmla="*/ 22 w 27"/>
                  <a:gd name="T53" fmla="*/ 38 h 31"/>
                  <a:gd name="T54" fmla="*/ 18 w 27"/>
                  <a:gd name="T55" fmla="*/ 40 h 31"/>
                  <a:gd name="T56" fmla="*/ 17 w 27"/>
                  <a:gd name="T57" fmla="*/ 41 h 31"/>
                  <a:gd name="T58" fmla="*/ 13 w 27"/>
                  <a:gd name="T59" fmla="*/ 41 h 31"/>
                  <a:gd name="T60" fmla="*/ 10 w 27"/>
                  <a:gd name="T61" fmla="*/ 41 h 31"/>
                  <a:gd name="T62" fmla="*/ 9 w 27"/>
                  <a:gd name="T63" fmla="*/ 41 h 31"/>
                  <a:gd name="T64" fmla="*/ 8 w 27"/>
                  <a:gd name="T65" fmla="*/ 41 h 31"/>
                  <a:gd name="T66" fmla="*/ 5 w 27"/>
                  <a:gd name="T67" fmla="*/ 40 h 31"/>
                  <a:gd name="T68" fmla="*/ 4 w 27"/>
                  <a:gd name="T69" fmla="*/ 40 h 31"/>
                  <a:gd name="T70" fmla="*/ 1 w 27"/>
                  <a:gd name="T71" fmla="*/ 36 h 31"/>
                  <a:gd name="T72" fmla="*/ 1 w 27"/>
                  <a:gd name="T73" fmla="*/ 34 h 31"/>
                  <a:gd name="T74" fmla="*/ 1 w 27"/>
                  <a:gd name="T75" fmla="*/ 34 h 31"/>
                  <a:gd name="T76" fmla="*/ 1 w 27"/>
                  <a:gd name="T77" fmla="*/ 32 h 31"/>
                  <a:gd name="T78" fmla="*/ 0 w 27"/>
                  <a:gd name="T79" fmla="*/ 3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1">
                    <a:moveTo>
                      <a:pt x="0" y="23"/>
                    </a:moveTo>
                    <a:lnTo>
                      <a:pt x="0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6" y="9"/>
                    </a:lnTo>
                    <a:lnTo>
                      <a:pt x="7" y="7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7" y="7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5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3" y="30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4" y="30"/>
                    </a:lnTo>
                    <a:lnTo>
                      <a:pt x="3" y="30"/>
                    </a:lnTo>
                    <a:lnTo>
                      <a:pt x="3" y="29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1" name="Freeform 61"/>
              <p:cNvSpPr>
                <a:spLocks/>
              </p:cNvSpPr>
              <p:nvPr/>
            </p:nvSpPr>
            <p:spPr bwMode="auto">
              <a:xfrm>
                <a:off x="3397" y="1145"/>
                <a:ext cx="35" cy="41"/>
              </a:xfrm>
              <a:custGeom>
                <a:avLst/>
                <a:gdLst>
                  <a:gd name="T0" fmla="*/ 0 w 27"/>
                  <a:gd name="T1" fmla="*/ 27 h 33"/>
                  <a:gd name="T2" fmla="*/ 1 w 27"/>
                  <a:gd name="T3" fmla="*/ 24 h 33"/>
                  <a:gd name="T4" fmla="*/ 4 w 27"/>
                  <a:gd name="T5" fmla="*/ 20 h 33"/>
                  <a:gd name="T6" fmla="*/ 5 w 27"/>
                  <a:gd name="T7" fmla="*/ 16 h 33"/>
                  <a:gd name="T8" fmla="*/ 5 w 27"/>
                  <a:gd name="T9" fmla="*/ 12 h 33"/>
                  <a:gd name="T10" fmla="*/ 8 w 27"/>
                  <a:gd name="T11" fmla="*/ 11 h 33"/>
                  <a:gd name="T12" fmla="*/ 9 w 27"/>
                  <a:gd name="T13" fmla="*/ 9 h 33"/>
                  <a:gd name="T14" fmla="*/ 10 w 27"/>
                  <a:gd name="T15" fmla="*/ 9 h 33"/>
                  <a:gd name="T16" fmla="*/ 13 w 27"/>
                  <a:gd name="T17" fmla="*/ 6 h 33"/>
                  <a:gd name="T18" fmla="*/ 14 w 27"/>
                  <a:gd name="T19" fmla="*/ 4 h 33"/>
                  <a:gd name="T20" fmla="*/ 17 w 27"/>
                  <a:gd name="T21" fmla="*/ 4 h 33"/>
                  <a:gd name="T22" fmla="*/ 18 w 27"/>
                  <a:gd name="T23" fmla="*/ 2 h 33"/>
                  <a:gd name="T24" fmla="*/ 22 w 27"/>
                  <a:gd name="T25" fmla="*/ 0 h 33"/>
                  <a:gd name="T26" fmla="*/ 26 w 27"/>
                  <a:gd name="T27" fmla="*/ 0 h 33"/>
                  <a:gd name="T28" fmla="*/ 27 w 27"/>
                  <a:gd name="T29" fmla="*/ 0 h 33"/>
                  <a:gd name="T30" fmla="*/ 29 w 27"/>
                  <a:gd name="T31" fmla="*/ 2 h 33"/>
                  <a:gd name="T32" fmla="*/ 31 w 27"/>
                  <a:gd name="T33" fmla="*/ 4 h 33"/>
                  <a:gd name="T34" fmla="*/ 32 w 27"/>
                  <a:gd name="T35" fmla="*/ 7 h 33"/>
                  <a:gd name="T36" fmla="*/ 35 w 27"/>
                  <a:gd name="T37" fmla="*/ 11 h 33"/>
                  <a:gd name="T38" fmla="*/ 35 w 27"/>
                  <a:gd name="T39" fmla="*/ 15 h 33"/>
                  <a:gd name="T40" fmla="*/ 32 w 27"/>
                  <a:gd name="T41" fmla="*/ 17 h 33"/>
                  <a:gd name="T42" fmla="*/ 31 w 27"/>
                  <a:gd name="T43" fmla="*/ 21 h 33"/>
                  <a:gd name="T44" fmla="*/ 31 w 27"/>
                  <a:gd name="T45" fmla="*/ 25 h 33"/>
                  <a:gd name="T46" fmla="*/ 29 w 27"/>
                  <a:gd name="T47" fmla="*/ 29 h 33"/>
                  <a:gd name="T48" fmla="*/ 26 w 27"/>
                  <a:gd name="T49" fmla="*/ 30 h 33"/>
                  <a:gd name="T50" fmla="*/ 23 w 27"/>
                  <a:gd name="T51" fmla="*/ 34 h 33"/>
                  <a:gd name="T52" fmla="*/ 22 w 27"/>
                  <a:gd name="T53" fmla="*/ 36 h 33"/>
                  <a:gd name="T54" fmla="*/ 18 w 27"/>
                  <a:gd name="T55" fmla="*/ 37 h 33"/>
                  <a:gd name="T56" fmla="*/ 17 w 27"/>
                  <a:gd name="T57" fmla="*/ 39 h 33"/>
                  <a:gd name="T58" fmla="*/ 13 w 27"/>
                  <a:gd name="T59" fmla="*/ 41 h 33"/>
                  <a:gd name="T60" fmla="*/ 10 w 27"/>
                  <a:gd name="T61" fmla="*/ 41 h 33"/>
                  <a:gd name="T62" fmla="*/ 9 w 27"/>
                  <a:gd name="T63" fmla="*/ 41 h 33"/>
                  <a:gd name="T64" fmla="*/ 8 w 27"/>
                  <a:gd name="T65" fmla="*/ 39 h 33"/>
                  <a:gd name="T66" fmla="*/ 5 w 27"/>
                  <a:gd name="T67" fmla="*/ 39 h 33"/>
                  <a:gd name="T68" fmla="*/ 4 w 27"/>
                  <a:gd name="T69" fmla="*/ 37 h 33"/>
                  <a:gd name="T70" fmla="*/ 1 w 27"/>
                  <a:gd name="T71" fmla="*/ 36 h 33"/>
                  <a:gd name="T72" fmla="*/ 1 w 27"/>
                  <a:gd name="T73" fmla="*/ 34 h 33"/>
                  <a:gd name="T74" fmla="*/ 1 w 27"/>
                  <a:gd name="T75" fmla="*/ 32 h 33"/>
                  <a:gd name="T76" fmla="*/ 1 w 27"/>
                  <a:gd name="T77" fmla="*/ 30 h 33"/>
                  <a:gd name="T78" fmla="*/ 0 w 27"/>
                  <a:gd name="T79" fmla="*/ 30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3">
                    <a:moveTo>
                      <a:pt x="0" y="23"/>
                    </a:moveTo>
                    <a:lnTo>
                      <a:pt x="0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4" y="13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2"/>
                    </a:lnTo>
                    <a:lnTo>
                      <a:pt x="24" y="3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5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4" y="20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18" y="27"/>
                    </a:lnTo>
                    <a:lnTo>
                      <a:pt x="17" y="29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3" y="31"/>
                    </a:lnTo>
                    <a:lnTo>
                      <a:pt x="11" y="33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2" name="Freeform 62"/>
              <p:cNvSpPr>
                <a:spLocks/>
              </p:cNvSpPr>
              <p:nvPr/>
            </p:nvSpPr>
            <p:spPr bwMode="auto">
              <a:xfrm>
                <a:off x="3397" y="1186"/>
                <a:ext cx="35" cy="41"/>
              </a:xfrm>
              <a:custGeom>
                <a:avLst/>
                <a:gdLst>
                  <a:gd name="T0" fmla="*/ 0 w 27"/>
                  <a:gd name="T1" fmla="*/ 27 h 32"/>
                  <a:gd name="T2" fmla="*/ 1 w 27"/>
                  <a:gd name="T3" fmla="*/ 23 h 32"/>
                  <a:gd name="T4" fmla="*/ 4 w 27"/>
                  <a:gd name="T5" fmla="*/ 19 h 32"/>
                  <a:gd name="T6" fmla="*/ 5 w 27"/>
                  <a:gd name="T7" fmla="*/ 15 h 32"/>
                  <a:gd name="T8" fmla="*/ 5 w 27"/>
                  <a:gd name="T9" fmla="*/ 13 h 32"/>
                  <a:gd name="T10" fmla="*/ 8 w 27"/>
                  <a:gd name="T11" fmla="*/ 10 h 32"/>
                  <a:gd name="T12" fmla="*/ 9 w 27"/>
                  <a:gd name="T13" fmla="*/ 9 h 32"/>
                  <a:gd name="T14" fmla="*/ 10 w 27"/>
                  <a:gd name="T15" fmla="*/ 6 h 32"/>
                  <a:gd name="T16" fmla="*/ 13 w 27"/>
                  <a:gd name="T17" fmla="*/ 5 h 32"/>
                  <a:gd name="T18" fmla="*/ 14 w 27"/>
                  <a:gd name="T19" fmla="*/ 4 h 32"/>
                  <a:gd name="T20" fmla="*/ 17 w 27"/>
                  <a:gd name="T21" fmla="*/ 1 h 32"/>
                  <a:gd name="T22" fmla="*/ 18 w 27"/>
                  <a:gd name="T23" fmla="*/ 0 h 32"/>
                  <a:gd name="T24" fmla="*/ 22 w 27"/>
                  <a:gd name="T25" fmla="*/ 0 h 32"/>
                  <a:gd name="T26" fmla="*/ 26 w 27"/>
                  <a:gd name="T27" fmla="*/ 0 h 32"/>
                  <a:gd name="T28" fmla="*/ 27 w 27"/>
                  <a:gd name="T29" fmla="*/ 0 h 32"/>
                  <a:gd name="T30" fmla="*/ 29 w 27"/>
                  <a:gd name="T31" fmla="*/ 1 h 32"/>
                  <a:gd name="T32" fmla="*/ 31 w 27"/>
                  <a:gd name="T33" fmla="*/ 4 h 32"/>
                  <a:gd name="T34" fmla="*/ 32 w 27"/>
                  <a:gd name="T35" fmla="*/ 6 h 32"/>
                  <a:gd name="T36" fmla="*/ 35 w 27"/>
                  <a:gd name="T37" fmla="*/ 9 h 32"/>
                  <a:gd name="T38" fmla="*/ 35 w 27"/>
                  <a:gd name="T39" fmla="*/ 14 h 32"/>
                  <a:gd name="T40" fmla="*/ 32 w 27"/>
                  <a:gd name="T41" fmla="*/ 18 h 32"/>
                  <a:gd name="T42" fmla="*/ 31 w 27"/>
                  <a:gd name="T43" fmla="*/ 22 h 32"/>
                  <a:gd name="T44" fmla="*/ 31 w 27"/>
                  <a:gd name="T45" fmla="*/ 24 h 32"/>
                  <a:gd name="T46" fmla="*/ 29 w 27"/>
                  <a:gd name="T47" fmla="*/ 28 h 32"/>
                  <a:gd name="T48" fmla="*/ 26 w 27"/>
                  <a:gd name="T49" fmla="*/ 31 h 32"/>
                  <a:gd name="T50" fmla="*/ 23 w 27"/>
                  <a:gd name="T51" fmla="*/ 35 h 32"/>
                  <a:gd name="T52" fmla="*/ 22 w 27"/>
                  <a:gd name="T53" fmla="*/ 36 h 32"/>
                  <a:gd name="T54" fmla="*/ 18 w 27"/>
                  <a:gd name="T55" fmla="*/ 37 h 32"/>
                  <a:gd name="T56" fmla="*/ 17 w 27"/>
                  <a:gd name="T57" fmla="*/ 40 h 32"/>
                  <a:gd name="T58" fmla="*/ 13 w 27"/>
                  <a:gd name="T59" fmla="*/ 40 h 32"/>
                  <a:gd name="T60" fmla="*/ 10 w 27"/>
                  <a:gd name="T61" fmla="*/ 41 h 32"/>
                  <a:gd name="T62" fmla="*/ 9 w 27"/>
                  <a:gd name="T63" fmla="*/ 40 h 32"/>
                  <a:gd name="T64" fmla="*/ 8 w 27"/>
                  <a:gd name="T65" fmla="*/ 40 h 32"/>
                  <a:gd name="T66" fmla="*/ 5 w 27"/>
                  <a:gd name="T67" fmla="*/ 40 h 32"/>
                  <a:gd name="T68" fmla="*/ 4 w 27"/>
                  <a:gd name="T69" fmla="*/ 37 h 32"/>
                  <a:gd name="T70" fmla="*/ 1 w 27"/>
                  <a:gd name="T71" fmla="*/ 36 h 32"/>
                  <a:gd name="T72" fmla="*/ 1 w 27"/>
                  <a:gd name="T73" fmla="*/ 35 h 32"/>
                  <a:gd name="T74" fmla="*/ 1 w 27"/>
                  <a:gd name="T75" fmla="*/ 32 h 32"/>
                  <a:gd name="T76" fmla="*/ 1 w 27"/>
                  <a:gd name="T77" fmla="*/ 31 h 32"/>
                  <a:gd name="T78" fmla="*/ 0 w 27"/>
                  <a:gd name="T79" fmla="*/ 28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2">
                    <a:moveTo>
                      <a:pt x="0" y="22"/>
                    </a:moveTo>
                    <a:lnTo>
                      <a:pt x="0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5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4" y="3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7" y="7"/>
                    </a:lnTo>
                    <a:lnTo>
                      <a:pt x="27" y="8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2"/>
                    </a:lnTo>
                    <a:lnTo>
                      <a:pt x="20" y="24"/>
                    </a:lnTo>
                    <a:lnTo>
                      <a:pt x="20" y="25"/>
                    </a:lnTo>
                    <a:lnTo>
                      <a:pt x="18" y="27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5" y="29"/>
                    </a:lnTo>
                    <a:lnTo>
                      <a:pt x="14" y="29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3" name="Freeform 63"/>
              <p:cNvSpPr>
                <a:spLocks/>
              </p:cNvSpPr>
              <p:nvPr/>
            </p:nvSpPr>
            <p:spPr bwMode="auto">
              <a:xfrm>
                <a:off x="3397" y="1227"/>
                <a:ext cx="35" cy="41"/>
              </a:xfrm>
              <a:custGeom>
                <a:avLst/>
                <a:gdLst>
                  <a:gd name="T0" fmla="*/ 0 w 27"/>
                  <a:gd name="T1" fmla="*/ 28 h 32"/>
                  <a:gd name="T2" fmla="*/ 1 w 27"/>
                  <a:gd name="T3" fmla="*/ 24 h 32"/>
                  <a:gd name="T4" fmla="*/ 4 w 27"/>
                  <a:gd name="T5" fmla="*/ 19 h 32"/>
                  <a:gd name="T6" fmla="*/ 5 w 27"/>
                  <a:gd name="T7" fmla="*/ 15 h 32"/>
                  <a:gd name="T8" fmla="*/ 5 w 27"/>
                  <a:gd name="T9" fmla="*/ 14 h 32"/>
                  <a:gd name="T10" fmla="*/ 8 w 27"/>
                  <a:gd name="T11" fmla="*/ 13 h 32"/>
                  <a:gd name="T12" fmla="*/ 9 w 27"/>
                  <a:gd name="T13" fmla="*/ 10 h 32"/>
                  <a:gd name="T14" fmla="*/ 10 w 27"/>
                  <a:gd name="T15" fmla="*/ 9 h 32"/>
                  <a:gd name="T16" fmla="*/ 13 w 27"/>
                  <a:gd name="T17" fmla="*/ 6 h 32"/>
                  <a:gd name="T18" fmla="*/ 14 w 27"/>
                  <a:gd name="T19" fmla="*/ 5 h 32"/>
                  <a:gd name="T20" fmla="*/ 17 w 27"/>
                  <a:gd name="T21" fmla="*/ 4 h 32"/>
                  <a:gd name="T22" fmla="*/ 18 w 27"/>
                  <a:gd name="T23" fmla="*/ 1 h 32"/>
                  <a:gd name="T24" fmla="*/ 22 w 27"/>
                  <a:gd name="T25" fmla="*/ 1 h 32"/>
                  <a:gd name="T26" fmla="*/ 26 w 27"/>
                  <a:gd name="T27" fmla="*/ 0 h 32"/>
                  <a:gd name="T28" fmla="*/ 27 w 27"/>
                  <a:gd name="T29" fmla="*/ 1 h 32"/>
                  <a:gd name="T30" fmla="*/ 29 w 27"/>
                  <a:gd name="T31" fmla="*/ 1 h 32"/>
                  <a:gd name="T32" fmla="*/ 31 w 27"/>
                  <a:gd name="T33" fmla="*/ 5 h 32"/>
                  <a:gd name="T34" fmla="*/ 32 w 27"/>
                  <a:gd name="T35" fmla="*/ 6 h 32"/>
                  <a:gd name="T36" fmla="*/ 35 w 27"/>
                  <a:gd name="T37" fmla="*/ 10 h 32"/>
                  <a:gd name="T38" fmla="*/ 35 w 27"/>
                  <a:gd name="T39" fmla="*/ 14 h 32"/>
                  <a:gd name="T40" fmla="*/ 32 w 27"/>
                  <a:gd name="T41" fmla="*/ 18 h 32"/>
                  <a:gd name="T42" fmla="*/ 31 w 27"/>
                  <a:gd name="T43" fmla="*/ 23 h 32"/>
                  <a:gd name="T44" fmla="*/ 31 w 27"/>
                  <a:gd name="T45" fmla="*/ 24 h 32"/>
                  <a:gd name="T46" fmla="*/ 29 w 27"/>
                  <a:gd name="T47" fmla="*/ 28 h 32"/>
                  <a:gd name="T48" fmla="*/ 26 w 27"/>
                  <a:gd name="T49" fmla="*/ 32 h 32"/>
                  <a:gd name="T50" fmla="*/ 23 w 27"/>
                  <a:gd name="T51" fmla="*/ 35 h 32"/>
                  <a:gd name="T52" fmla="*/ 22 w 27"/>
                  <a:gd name="T53" fmla="*/ 37 h 32"/>
                  <a:gd name="T54" fmla="*/ 18 w 27"/>
                  <a:gd name="T55" fmla="*/ 40 h 32"/>
                  <a:gd name="T56" fmla="*/ 17 w 27"/>
                  <a:gd name="T57" fmla="*/ 41 h 32"/>
                  <a:gd name="T58" fmla="*/ 13 w 27"/>
                  <a:gd name="T59" fmla="*/ 41 h 32"/>
                  <a:gd name="T60" fmla="*/ 10 w 27"/>
                  <a:gd name="T61" fmla="*/ 41 h 32"/>
                  <a:gd name="T62" fmla="*/ 9 w 27"/>
                  <a:gd name="T63" fmla="*/ 41 h 32"/>
                  <a:gd name="T64" fmla="*/ 8 w 27"/>
                  <a:gd name="T65" fmla="*/ 41 h 32"/>
                  <a:gd name="T66" fmla="*/ 5 w 27"/>
                  <a:gd name="T67" fmla="*/ 40 h 32"/>
                  <a:gd name="T68" fmla="*/ 4 w 27"/>
                  <a:gd name="T69" fmla="*/ 37 h 32"/>
                  <a:gd name="T70" fmla="*/ 1 w 27"/>
                  <a:gd name="T71" fmla="*/ 36 h 32"/>
                  <a:gd name="T72" fmla="*/ 1 w 27"/>
                  <a:gd name="T73" fmla="*/ 35 h 32"/>
                  <a:gd name="T74" fmla="*/ 1 w 27"/>
                  <a:gd name="T75" fmla="*/ 35 h 32"/>
                  <a:gd name="T76" fmla="*/ 1 w 27"/>
                  <a:gd name="T77" fmla="*/ 32 h 32"/>
                  <a:gd name="T78" fmla="*/ 0 w 27"/>
                  <a:gd name="T79" fmla="*/ 31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2">
                    <a:moveTo>
                      <a:pt x="0" y="24"/>
                    </a:moveTo>
                    <a:lnTo>
                      <a:pt x="0" y="22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1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3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4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4" name="Freeform 64"/>
              <p:cNvSpPr>
                <a:spLocks/>
              </p:cNvSpPr>
              <p:nvPr/>
            </p:nvSpPr>
            <p:spPr bwMode="auto">
              <a:xfrm>
                <a:off x="3397" y="1268"/>
                <a:ext cx="35" cy="44"/>
              </a:xfrm>
              <a:custGeom>
                <a:avLst/>
                <a:gdLst>
                  <a:gd name="T0" fmla="*/ 0 w 27"/>
                  <a:gd name="T1" fmla="*/ 28 h 33"/>
                  <a:gd name="T2" fmla="*/ 1 w 27"/>
                  <a:gd name="T3" fmla="*/ 24 h 33"/>
                  <a:gd name="T4" fmla="*/ 4 w 27"/>
                  <a:gd name="T5" fmla="*/ 21 h 33"/>
                  <a:gd name="T6" fmla="*/ 5 w 27"/>
                  <a:gd name="T7" fmla="*/ 17 h 33"/>
                  <a:gd name="T8" fmla="*/ 5 w 27"/>
                  <a:gd name="T9" fmla="*/ 13 h 33"/>
                  <a:gd name="T10" fmla="*/ 8 w 27"/>
                  <a:gd name="T11" fmla="*/ 12 h 33"/>
                  <a:gd name="T12" fmla="*/ 9 w 27"/>
                  <a:gd name="T13" fmla="*/ 9 h 33"/>
                  <a:gd name="T14" fmla="*/ 10 w 27"/>
                  <a:gd name="T15" fmla="*/ 8 h 33"/>
                  <a:gd name="T16" fmla="*/ 13 w 27"/>
                  <a:gd name="T17" fmla="*/ 5 h 33"/>
                  <a:gd name="T18" fmla="*/ 14 w 27"/>
                  <a:gd name="T19" fmla="*/ 4 h 33"/>
                  <a:gd name="T20" fmla="*/ 17 w 27"/>
                  <a:gd name="T21" fmla="*/ 3 h 33"/>
                  <a:gd name="T22" fmla="*/ 18 w 27"/>
                  <a:gd name="T23" fmla="*/ 3 h 33"/>
                  <a:gd name="T24" fmla="*/ 22 w 27"/>
                  <a:gd name="T25" fmla="*/ 0 h 33"/>
                  <a:gd name="T26" fmla="*/ 26 w 27"/>
                  <a:gd name="T27" fmla="*/ 0 h 33"/>
                  <a:gd name="T28" fmla="*/ 27 w 27"/>
                  <a:gd name="T29" fmla="*/ 0 h 33"/>
                  <a:gd name="T30" fmla="*/ 29 w 27"/>
                  <a:gd name="T31" fmla="*/ 3 h 33"/>
                  <a:gd name="T32" fmla="*/ 31 w 27"/>
                  <a:gd name="T33" fmla="*/ 4 h 33"/>
                  <a:gd name="T34" fmla="*/ 32 w 27"/>
                  <a:gd name="T35" fmla="*/ 8 h 33"/>
                  <a:gd name="T36" fmla="*/ 35 w 27"/>
                  <a:gd name="T37" fmla="*/ 12 h 33"/>
                  <a:gd name="T38" fmla="*/ 35 w 27"/>
                  <a:gd name="T39" fmla="*/ 15 h 33"/>
                  <a:gd name="T40" fmla="*/ 32 w 27"/>
                  <a:gd name="T41" fmla="*/ 19 h 33"/>
                  <a:gd name="T42" fmla="*/ 31 w 27"/>
                  <a:gd name="T43" fmla="*/ 23 h 33"/>
                  <a:gd name="T44" fmla="*/ 31 w 27"/>
                  <a:gd name="T45" fmla="*/ 27 h 33"/>
                  <a:gd name="T46" fmla="*/ 29 w 27"/>
                  <a:gd name="T47" fmla="*/ 31 h 33"/>
                  <a:gd name="T48" fmla="*/ 26 w 27"/>
                  <a:gd name="T49" fmla="*/ 32 h 33"/>
                  <a:gd name="T50" fmla="*/ 23 w 27"/>
                  <a:gd name="T51" fmla="*/ 36 h 33"/>
                  <a:gd name="T52" fmla="*/ 22 w 27"/>
                  <a:gd name="T53" fmla="*/ 37 h 33"/>
                  <a:gd name="T54" fmla="*/ 18 w 27"/>
                  <a:gd name="T55" fmla="*/ 40 h 33"/>
                  <a:gd name="T56" fmla="*/ 17 w 27"/>
                  <a:gd name="T57" fmla="*/ 41 h 33"/>
                  <a:gd name="T58" fmla="*/ 13 w 27"/>
                  <a:gd name="T59" fmla="*/ 44 h 33"/>
                  <a:gd name="T60" fmla="*/ 10 w 27"/>
                  <a:gd name="T61" fmla="*/ 44 h 33"/>
                  <a:gd name="T62" fmla="*/ 9 w 27"/>
                  <a:gd name="T63" fmla="*/ 44 h 33"/>
                  <a:gd name="T64" fmla="*/ 8 w 27"/>
                  <a:gd name="T65" fmla="*/ 41 h 33"/>
                  <a:gd name="T66" fmla="*/ 5 w 27"/>
                  <a:gd name="T67" fmla="*/ 41 h 33"/>
                  <a:gd name="T68" fmla="*/ 4 w 27"/>
                  <a:gd name="T69" fmla="*/ 40 h 33"/>
                  <a:gd name="T70" fmla="*/ 1 w 27"/>
                  <a:gd name="T71" fmla="*/ 37 h 33"/>
                  <a:gd name="T72" fmla="*/ 1 w 27"/>
                  <a:gd name="T73" fmla="*/ 36 h 33"/>
                  <a:gd name="T74" fmla="*/ 1 w 27"/>
                  <a:gd name="T75" fmla="*/ 35 h 33"/>
                  <a:gd name="T76" fmla="*/ 1 w 27"/>
                  <a:gd name="T77" fmla="*/ 32 h 33"/>
                  <a:gd name="T78" fmla="*/ 0 w 27"/>
                  <a:gd name="T79" fmla="*/ 32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3">
                    <a:moveTo>
                      <a:pt x="0" y="23"/>
                    </a:moveTo>
                    <a:lnTo>
                      <a:pt x="0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4" y="13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3" y="2"/>
                    </a:lnTo>
                    <a:lnTo>
                      <a:pt x="14" y="2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2"/>
                    </a:lnTo>
                    <a:lnTo>
                      <a:pt x="24" y="3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5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1" y="23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3" y="31"/>
                    </a:lnTo>
                    <a:lnTo>
                      <a:pt x="11" y="33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5" name="Freeform 65"/>
              <p:cNvSpPr>
                <a:spLocks/>
              </p:cNvSpPr>
              <p:nvPr/>
            </p:nvSpPr>
            <p:spPr bwMode="auto">
              <a:xfrm>
                <a:off x="3397" y="1312"/>
                <a:ext cx="35" cy="41"/>
              </a:xfrm>
              <a:custGeom>
                <a:avLst/>
                <a:gdLst>
                  <a:gd name="T0" fmla="*/ 0 w 27"/>
                  <a:gd name="T1" fmla="*/ 28 h 31"/>
                  <a:gd name="T2" fmla="*/ 1 w 27"/>
                  <a:gd name="T3" fmla="*/ 24 h 31"/>
                  <a:gd name="T4" fmla="*/ 4 w 27"/>
                  <a:gd name="T5" fmla="*/ 20 h 31"/>
                  <a:gd name="T6" fmla="*/ 5 w 27"/>
                  <a:gd name="T7" fmla="*/ 16 h 31"/>
                  <a:gd name="T8" fmla="*/ 5 w 27"/>
                  <a:gd name="T9" fmla="*/ 12 h 31"/>
                  <a:gd name="T10" fmla="*/ 8 w 27"/>
                  <a:gd name="T11" fmla="*/ 11 h 31"/>
                  <a:gd name="T12" fmla="*/ 9 w 27"/>
                  <a:gd name="T13" fmla="*/ 9 h 31"/>
                  <a:gd name="T14" fmla="*/ 10 w 27"/>
                  <a:gd name="T15" fmla="*/ 7 h 31"/>
                  <a:gd name="T16" fmla="*/ 13 w 27"/>
                  <a:gd name="T17" fmla="*/ 5 h 31"/>
                  <a:gd name="T18" fmla="*/ 14 w 27"/>
                  <a:gd name="T19" fmla="*/ 3 h 31"/>
                  <a:gd name="T20" fmla="*/ 17 w 27"/>
                  <a:gd name="T21" fmla="*/ 1 h 31"/>
                  <a:gd name="T22" fmla="*/ 18 w 27"/>
                  <a:gd name="T23" fmla="*/ 0 h 31"/>
                  <a:gd name="T24" fmla="*/ 22 w 27"/>
                  <a:gd name="T25" fmla="*/ 0 h 31"/>
                  <a:gd name="T26" fmla="*/ 26 w 27"/>
                  <a:gd name="T27" fmla="*/ 0 h 31"/>
                  <a:gd name="T28" fmla="*/ 27 w 27"/>
                  <a:gd name="T29" fmla="*/ 0 h 31"/>
                  <a:gd name="T30" fmla="*/ 29 w 27"/>
                  <a:gd name="T31" fmla="*/ 1 h 31"/>
                  <a:gd name="T32" fmla="*/ 31 w 27"/>
                  <a:gd name="T33" fmla="*/ 3 h 31"/>
                  <a:gd name="T34" fmla="*/ 32 w 27"/>
                  <a:gd name="T35" fmla="*/ 5 h 31"/>
                  <a:gd name="T36" fmla="*/ 35 w 27"/>
                  <a:gd name="T37" fmla="*/ 9 h 31"/>
                  <a:gd name="T38" fmla="*/ 35 w 27"/>
                  <a:gd name="T39" fmla="*/ 12 h 31"/>
                  <a:gd name="T40" fmla="*/ 32 w 27"/>
                  <a:gd name="T41" fmla="*/ 19 h 31"/>
                  <a:gd name="T42" fmla="*/ 31 w 27"/>
                  <a:gd name="T43" fmla="*/ 21 h 31"/>
                  <a:gd name="T44" fmla="*/ 31 w 27"/>
                  <a:gd name="T45" fmla="*/ 25 h 31"/>
                  <a:gd name="T46" fmla="*/ 29 w 27"/>
                  <a:gd name="T47" fmla="*/ 28 h 31"/>
                  <a:gd name="T48" fmla="*/ 26 w 27"/>
                  <a:gd name="T49" fmla="*/ 32 h 31"/>
                  <a:gd name="T50" fmla="*/ 23 w 27"/>
                  <a:gd name="T51" fmla="*/ 34 h 31"/>
                  <a:gd name="T52" fmla="*/ 22 w 27"/>
                  <a:gd name="T53" fmla="*/ 37 h 31"/>
                  <a:gd name="T54" fmla="*/ 18 w 27"/>
                  <a:gd name="T55" fmla="*/ 38 h 31"/>
                  <a:gd name="T56" fmla="*/ 17 w 27"/>
                  <a:gd name="T57" fmla="*/ 41 h 31"/>
                  <a:gd name="T58" fmla="*/ 13 w 27"/>
                  <a:gd name="T59" fmla="*/ 41 h 31"/>
                  <a:gd name="T60" fmla="*/ 10 w 27"/>
                  <a:gd name="T61" fmla="*/ 41 h 31"/>
                  <a:gd name="T62" fmla="*/ 9 w 27"/>
                  <a:gd name="T63" fmla="*/ 41 h 31"/>
                  <a:gd name="T64" fmla="*/ 8 w 27"/>
                  <a:gd name="T65" fmla="*/ 41 h 31"/>
                  <a:gd name="T66" fmla="*/ 5 w 27"/>
                  <a:gd name="T67" fmla="*/ 41 h 31"/>
                  <a:gd name="T68" fmla="*/ 4 w 27"/>
                  <a:gd name="T69" fmla="*/ 38 h 31"/>
                  <a:gd name="T70" fmla="*/ 1 w 27"/>
                  <a:gd name="T71" fmla="*/ 37 h 31"/>
                  <a:gd name="T72" fmla="*/ 1 w 27"/>
                  <a:gd name="T73" fmla="*/ 34 h 31"/>
                  <a:gd name="T74" fmla="*/ 1 w 27"/>
                  <a:gd name="T75" fmla="*/ 33 h 31"/>
                  <a:gd name="T76" fmla="*/ 1 w 27"/>
                  <a:gd name="T77" fmla="*/ 32 h 31"/>
                  <a:gd name="T78" fmla="*/ 0 w 27"/>
                  <a:gd name="T79" fmla="*/ 29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1">
                    <a:moveTo>
                      <a:pt x="0" y="22"/>
                    </a:moveTo>
                    <a:lnTo>
                      <a:pt x="0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8" y="5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4" y="2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7" y="7"/>
                    </a:lnTo>
                    <a:lnTo>
                      <a:pt x="27" y="8"/>
                    </a:lnTo>
                    <a:lnTo>
                      <a:pt x="27" y="9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1" y="22"/>
                    </a:lnTo>
                    <a:lnTo>
                      <a:pt x="20" y="24"/>
                    </a:lnTo>
                    <a:lnTo>
                      <a:pt x="20" y="25"/>
                    </a:lnTo>
                    <a:lnTo>
                      <a:pt x="18" y="26"/>
                    </a:lnTo>
                    <a:lnTo>
                      <a:pt x="17" y="26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4" y="29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6" name="Freeform 66"/>
              <p:cNvSpPr>
                <a:spLocks/>
              </p:cNvSpPr>
              <p:nvPr/>
            </p:nvSpPr>
            <p:spPr bwMode="auto">
              <a:xfrm>
                <a:off x="3397" y="1353"/>
                <a:ext cx="35" cy="38"/>
              </a:xfrm>
              <a:custGeom>
                <a:avLst/>
                <a:gdLst>
                  <a:gd name="T0" fmla="*/ 0 w 27"/>
                  <a:gd name="T1" fmla="*/ 26 h 32"/>
                  <a:gd name="T2" fmla="*/ 1 w 27"/>
                  <a:gd name="T3" fmla="*/ 21 h 32"/>
                  <a:gd name="T4" fmla="*/ 4 w 27"/>
                  <a:gd name="T5" fmla="*/ 18 h 32"/>
                  <a:gd name="T6" fmla="*/ 5 w 27"/>
                  <a:gd name="T7" fmla="*/ 14 h 32"/>
                  <a:gd name="T8" fmla="*/ 5 w 27"/>
                  <a:gd name="T9" fmla="*/ 13 h 32"/>
                  <a:gd name="T10" fmla="*/ 8 w 27"/>
                  <a:gd name="T11" fmla="*/ 11 h 32"/>
                  <a:gd name="T12" fmla="*/ 9 w 27"/>
                  <a:gd name="T13" fmla="*/ 10 h 32"/>
                  <a:gd name="T14" fmla="*/ 10 w 27"/>
                  <a:gd name="T15" fmla="*/ 8 h 32"/>
                  <a:gd name="T16" fmla="*/ 13 w 27"/>
                  <a:gd name="T17" fmla="*/ 6 h 32"/>
                  <a:gd name="T18" fmla="*/ 14 w 27"/>
                  <a:gd name="T19" fmla="*/ 5 h 32"/>
                  <a:gd name="T20" fmla="*/ 17 w 27"/>
                  <a:gd name="T21" fmla="*/ 2 h 32"/>
                  <a:gd name="T22" fmla="*/ 18 w 27"/>
                  <a:gd name="T23" fmla="*/ 1 h 32"/>
                  <a:gd name="T24" fmla="*/ 22 w 27"/>
                  <a:gd name="T25" fmla="*/ 1 h 32"/>
                  <a:gd name="T26" fmla="*/ 26 w 27"/>
                  <a:gd name="T27" fmla="*/ 0 h 32"/>
                  <a:gd name="T28" fmla="*/ 27 w 27"/>
                  <a:gd name="T29" fmla="*/ 1 h 32"/>
                  <a:gd name="T30" fmla="*/ 29 w 27"/>
                  <a:gd name="T31" fmla="*/ 1 h 32"/>
                  <a:gd name="T32" fmla="*/ 31 w 27"/>
                  <a:gd name="T33" fmla="*/ 5 h 32"/>
                  <a:gd name="T34" fmla="*/ 32 w 27"/>
                  <a:gd name="T35" fmla="*/ 6 h 32"/>
                  <a:gd name="T36" fmla="*/ 35 w 27"/>
                  <a:gd name="T37" fmla="*/ 10 h 32"/>
                  <a:gd name="T38" fmla="*/ 35 w 27"/>
                  <a:gd name="T39" fmla="*/ 13 h 32"/>
                  <a:gd name="T40" fmla="*/ 32 w 27"/>
                  <a:gd name="T41" fmla="*/ 17 h 32"/>
                  <a:gd name="T42" fmla="*/ 31 w 27"/>
                  <a:gd name="T43" fmla="*/ 19 h 32"/>
                  <a:gd name="T44" fmla="*/ 31 w 27"/>
                  <a:gd name="T45" fmla="*/ 23 h 32"/>
                  <a:gd name="T46" fmla="*/ 29 w 27"/>
                  <a:gd name="T47" fmla="*/ 26 h 32"/>
                  <a:gd name="T48" fmla="*/ 26 w 27"/>
                  <a:gd name="T49" fmla="*/ 30 h 32"/>
                  <a:gd name="T50" fmla="*/ 23 w 27"/>
                  <a:gd name="T51" fmla="*/ 31 h 32"/>
                  <a:gd name="T52" fmla="*/ 22 w 27"/>
                  <a:gd name="T53" fmla="*/ 34 h 32"/>
                  <a:gd name="T54" fmla="*/ 18 w 27"/>
                  <a:gd name="T55" fmla="*/ 37 h 32"/>
                  <a:gd name="T56" fmla="*/ 17 w 27"/>
                  <a:gd name="T57" fmla="*/ 38 h 32"/>
                  <a:gd name="T58" fmla="*/ 13 w 27"/>
                  <a:gd name="T59" fmla="*/ 38 h 32"/>
                  <a:gd name="T60" fmla="*/ 10 w 27"/>
                  <a:gd name="T61" fmla="*/ 38 h 32"/>
                  <a:gd name="T62" fmla="*/ 9 w 27"/>
                  <a:gd name="T63" fmla="*/ 38 h 32"/>
                  <a:gd name="T64" fmla="*/ 8 w 27"/>
                  <a:gd name="T65" fmla="*/ 38 h 32"/>
                  <a:gd name="T66" fmla="*/ 5 w 27"/>
                  <a:gd name="T67" fmla="*/ 37 h 32"/>
                  <a:gd name="T68" fmla="*/ 4 w 27"/>
                  <a:gd name="T69" fmla="*/ 34 h 32"/>
                  <a:gd name="T70" fmla="*/ 1 w 27"/>
                  <a:gd name="T71" fmla="*/ 33 h 32"/>
                  <a:gd name="T72" fmla="*/ 1 w 27"/>
                  <a:gd name="T73" fmla="*/ 31 h 32"/>
                  <a:gd name="T74" fmla="*/ 1 w 27"/>
                  <a:gd name="T75" fmla="*/ 30 h 32"/>
                  <a:gd name="T76" fmla="*/ 1 w 27"/>
                  <a:gd name="T77" fmla="*/ 30 h 32"/>
                  <a:gd name="T78" fmla="*/ 0 w 27"/>
                  <a:gd name="T79" fmla="*/ 29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2">
                    <a:moveTo>
                      <a:pt x="0" y="24"/>
                    </a:moveTo>
                    <a:lnTo>
                      <a:pt x="0" y="22"/>
                    </a:lnTo>
                    <a:lnTo>
                      <a:pt x="1" y="21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1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4"/>
                    </a:lnTo>
                    <a:lnTo>
                      <a:pt x="20" y="25"/>
                    </a:lnTo>
                    <a:lnTo>
                      <a:pt x="18" y="26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7" name="Freeform 67"/>
              <p:cNvSpPr>
                <a:spLocks/>
              </p:cNvSpPr>
              <p:nvPr/>
            </p:nvSpPr>
            <p:spPr bwMode="auto">
              <a:xfrm>
                <a:off x="3400" y="1391"/>
                <a:ext cx="32" cy="44"/>
              </a:xfrm>
              <a:custGeom>
                <a:avLst/>
                <a:gdLst>
                  <a:gd name="T0" fmla="*/ 0 w 26"/>
                  <a:gd name="T1" fmla="*/ 29 h 32"/>
                  <a:gd name="T2" fmla="*/ 0 w 26"/>
                  <a:gd name="T3" fmla="*/ 25 h 32"/>
                  <a:gd name="T4" fmla="*/ 2 w 26"/>
                  <a:gd name="T5" fmla="*/ 21 h 32"/>
                  <a:gd name="T6" fmla="*/ 4 w 26"/>
                  <a:gd name="T7" fmla="*/ 17 h 32"/>
                  <a:gd name="T8" fmla="*/ 6 w 26"/>
                  <a:gd name="T9" fmla="*/ 12 h 32"/>
                  <a:gd name="T10" fmla="*/ 6 w 26"/>
                  <a:gd name="T11" fmla="*/ 11 h 32"/>
                  <a:gd name="T12" fmla="*/ 7 w 26"/>
                  <a:gd name="T13" fmla="*/ 10 h 32"/>
                  <a:gd name="T14" fmla="*/ 9 w 26"/>
                  <a:gd name="T15" fmla="*/ 7 h 32"/>
                  <a:gd name="T16" fmla="*/ 11 w 26"/>
                  <a:gd name="T17" fmla="*/ 6 h 32"/>
                  <a:gd name="T18" fmla="*/ 12 w 26"/>
                  <a:gd name="T19" fmla="*/ 3 h 32"/>
                  <a:gd name="T20" fmla="*/ 15 w 26"/>
                  <a:gd name="T21" fmla="*/ 1 h 32"/>
                  <a:gd name="T22" fmla="*/ 17 w 26"/>
                  <a:gd name="T23" fmla="*/ 0 h 32"/>
                  <a:gd name="T24" fmla="*/ 20 w 26"/>
                  <a:gd name="T25" fmla="*/ 0 h 32"/>
                  <a:gd name="T26" fmla="*/ 23 w 26"/>
                  <a:gd name="T27" fmla="*/ 0 h 32"/>
                  <a:gd name="T28" fmla="*/ 25 w 26"/>
                  <a:gd name="T29" fmla="*/ 0 h 32"/>
                  <a:gd name="T30" fmla="*/ 28 w 26"/>
                  <a:gd name="T31" fmla="*/ 1 h 32"/>
                  <a:gd name="T32" fmla="*/ 30 w 26"/>
                  <a:gd name="T33" fmla="*/ 3 h 32"/>
                  <a:gd name="T34" fmla="*/ 30 w 26"/>
                  <a:gd name="T35" fmla="*/ 7 h 32"/>
                  <a:gd name="T36" fmla="*/ 32 w 26"/>
                  <a:gd name="T37" fmla="*/ 10 h 32"/>
                  <a:gd name="T38" fmla="*/ 32 w 26"/>
                  <a:gd name="T39" fmla="*/ 15 h 32"/>
                  <a:gd name="T40" fmla="*/ 30 w 26"/>
                  <a:gd name="T41" fmla="*/ 19 h 32"/>
                  <a:gd name="T42" fmla="*/ 30 w 26"/>
                  <a:gd name="T43" fmla="*/ 22 h 32"/>
                  <a:gd name="T44" fmla="*/ 28 w 26"/>
                  <a:gd name="T45" fmla="*/ 26 h 32"/>
                  <a:gd name="T46" fmla="*/ 26 w 26"/>
                  <a:gd name="T47" fmla="*/ 30 h 32"/>
                  <a:gd name="T48" fmla="*/ 25 w 26"/>
                  <a:gd name="T49" fmla="*/ 33 h 32"/>
                  <a:gd name="T50" fmla="*/ 21 w 26"/>
                  <a:gd name="T51" fmla="*/ 36 h 32"/>
                  <a:gd name="T52" fmla="*/ 20 w 26"/>
                  <a:gd name="T53" fmla="*/ 39 h 32"/>
                  <a:gd name="T54" fmla="*/ 16 w 26"/>
                  <a:gd name="T55" fmla="*/ 40 h 32"/>
                  <a:gd name="T56" fmla="*/ 15 w 26"/>
                  <a:gd name="T57" fmla="*/ 43 h 32"/>
                  <a:gd name="T58" fmla="*/ 12 w 26"/>
                  <a:gd name="T59" fmla="*/ 43 h 32"/>
                  <a:gd name="T60" fmla="*/ 11 w 26"/>
                  <a:gd name="T61" fmla="*/ 44 h 32"/>
                  <a:gd name="T62" fmla="*/ 7 w 26"/>
                  <a:gd name="T63" fmla="*/ 43 h 32"/>
                  <a:gd name="T64" fmla="*/ 6 w 26"/>
                  <a:gd name="T65" fmla="*/ 43 h 32"/>
                  <a:gd name="T66" fmla="*/ 4 w 26"/>
                  <a:gd name="T67" fmla="*/ 43 h 32"/>
                  <a:gd name="T68" fmla="*/ 2 w 26"/>
                  <a:gd name="T69" fmla="*/ 40 h 32"/>
                  <a:gd name="T70" fmla="*/ 0 w 26"/>
                  <a:gd name="T71" fmla="*/ 39 h 32"/>
                  <a:gd name="T72" fmla="*/ 0 w 26"/>
                  <a:gd name="T73" fmla="*/ 36 h 32"/>
                  <a:gd name="T74" fmla="*/ 0 w 26"/>
                  <a:gd name="T75" fmla="*/ 34 h 32"/>
                  <a:gd name="T76" fmla="*/ 0 w 26"/>
                  <a:gd name="T77" fmla="*/ 33 h 32"/>
                  <a:gd name="T78" fmla="*/ 0 w 26"/>
                  <a:gd name="T79" fmla="*/ 30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6" h="32">
                    <a:moveTo>
                      <a:pt x="0" y="22"/>
                    </a:move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3" y="1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1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5"/>
                    </a:lnTo>
                    <a:lnTo>
                      <a:pt x="26" y="5"/>
                    </a:lnTo>
                    <a:lnTo>
                      <a:pt x="26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6" y="12"/>
                    </a:lnTo>
                    <a:lnTo>
                      <a:pt x="24" y="14"/>
                    </a:lnTo>
                    <a:lnTo>
                      <a:pt x="24" y="15"/>
                    </a:lnTo>
                    <a:lnTo>
                      <a:pt x="24" y="16"/>
                    </a:lnTo>
                    <a:lnTo>
                      <a:pt x="23" y="18"/>
                    </a:lnTo>
                    <a:lnTo>
                      <a:pt x="23" y="19"/>
                    </a:lnTo>
                    <a:lnTo>
                      <a:pt x="21" y="21"/>
                    </a:lnTo>
                    <a:lnTo>
                      <a:pt x="21" y="22"/>
                    </a:lnTo>
                    <a:lnTo>
                      <a:pt x="20" y="22"/>
                    </a:lnTo>
                    <a:lnTo>
                      <a:pt x="20" y="24"/>
                    </a:lnTo>
                    <a:lnTo>
                      <a:pt x="19" y="25"/>
                    </a:lnTo>
                    <a:lnTo>
                      <a:pt x="17" y="26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3" y="29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7" y="32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3" y="31"/>
                    </a:lnTo>
                    <a:lnTo>
                      <a:pt x="2" y="29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8" name="Freeform 68"/>
              <p:cNvSpPr>
                <a:spLocks/>
              </p:cNvSpPr>
              <p:nvPr/>
            </p:nvSpPr>
            <p:spPr bwMode="auto">
              <a:xfrm>
                <a:off x="3432" y="1069"/>
                <a:ext cx="12" cy="41"/>
              </a:xfrm>
              <a:custGeom>
                <a:avLst/>
                <a:gdLst>
                  <a:gd name="T0" fmla="*/ 9 w 7"/>
                  <a:gd name="T1" fmla="*/ 0 h 31"/>
                  <a:gd name="T2" fmla="*/ 9 w 7"/>
                  <a:gd name="T3" fmla="*/ 0 h 31"/>
                  <a:gd name="T4" fmla="*/ 9 w 7"/>
                  <a:gd name="T5" fmla="*/ 0 h 31"/>
                  <a:gd name="T6" fmla="*/ 12 w 7"/>
                  <a:gd name="T7" fmla="*/ 0 h 31"/>
                  <a:gd name="T8" fmla="*/ 12 w 7"/>
                  <a:gd name="T9" fmla="*/ 0 h 31"/>
                  <a:gd name="T10" fmla="*/ 12 w 7"/>
                  <a:gd name="T11" fmla="*/ 1 h 31"/>
                  <a:gd name="T12" fmla="*/ 12 w 7"/>
                  <a:gd name="T13" fmla="*/ 3 h 31"/>
                  <a:gd name="T14" fmla="*/ 12 w 7"/>
                  <a:gd name="T15" fmla="*/ 5 h 31"/>
                  <a:gd name="T16" fmla="*/ 12 w 7"/>
                  <a:gd name="T17" fmla="*/ 7 h 31"/>
                  <a:gd name="T18" fmla="*/ 12 w 7"/>
                  <a:gd name="T19" fmla="*/ 11 h 31"/>
                  <a:gd name="T20" fmla="*/ 12 w 7"/>
                  <a:gd name="T21" fmla="*/ 15 h 31"/>
                  <a:gd name="T22" fmla="*/ 12 w 7"/>
                  <a:gd name="T23" fmla="*/ 19 h 31"/>
                  <a:gd name="T24" fmla="*/ 12 w 7"/>
                  <a:gd name="T25" fmla="*/ 22 h 31"/>
                  <a:gd name="T26" fmla="*/ 12 w 7"/>
                  <a:gd name="T27" fmla="*/ 25 h 31"/>
                  <a:gd name="T28" fmla="*/ 12 w 7"/>
                  <a:gd name="T29" fmla="*/ 29 h 31"/>
                  <a:gd name="T30" fmla="*/ 9 w 7"/>
                  <a:gd name="T31" fmla="*/ 33 h 31"/>
                  <a:gd name="T32" fmla="*/ 9 w 7"/>
                  <a:gd name="T33" fmla="*/ 34 h 31"/>
                  <a:gd name="T34" fmla="*/ 9 w 7"/>
                  <a:gd name="T35" fmla="*/ 38 h 31"/>
                  <a:gd name="T36" fmla="*/ 7 w 7"/>
                  <a:gd name="T37" fmla="*/ 38 h 31"/>
                  <a:gd name="T38" fmla="*/ 7 w 7"/>
                  <a:gd name="T39" fmla="*/ 41 h 31"/>
                  <a:gd name="T40" fmla="*/ 5 w 7"/>
                  <a:gd name="T41" fmla="*/ 41 h 31"/>
                  <a:gd name="T42" fmla="*/ 5 w 7"/>
                  <a:gd name="T43" fmla="*/ 41 h 31"/>
                  <a:gd name="T44" fmla="*/ 5 w 7"/>
                  <a:gd name="T45" fmla="*/ 41 h 31"/>
                  <a:gd name="T46" fmla="*/ 2 w 7"/>
                  <a:gd name="T47" fmla="*/ 41 h 31"/>
                  <a:gd name="T48" fmla="*/ 2 w 7"/>
                  <a:gd name="T49" fmla="*/ 38 h 31"/>
                  <a:gd name="T50" fmla="*/ 0 w 7"/>
                  <a:gd name="T51" fmla="*/ 37 h 31"/>
                  <a:gd name="T52" fmla="*/ 0 w 7"/>
                  <a:gd name="T53" fmla="*/ 37 h 31"/>
                  <a:gd name="T54" fmla="*/ 0 w 7"/>
                  <a:gd name="T55" fmla="*/ 34 h 31"/>
                  <a:gd name="T56" fmla="*/ 0 w 7"/>
                  <a:gd name="T57" fmla="*/ 32 h 31"/>
                  <a:gd name="T58" fmla="*/ 0 w 7"/>
                  <a:gd name="T59" fmla="*/ 25 h 31"/>
                  <a:gd name="T60" fmla="*/ 2 w 7"/>
                  <a:gd name="T61" fmla="*/ 22 h 31"/>
                  <a:gd name="T62" fmla="*/ 2 w 7"/>
                  <a:gd name="T63" fmla="*/ 19 h 31"/>
                  <a:gd name="T64" fmla="*/ 2 w 7"/>
                  <a:gd name="T65" fmla="*/ 15 h 31"/>
                  <a:gd name="T66" fmla="*/ 5 w 7"/>
                  <a:gd name="T67" fmla="*/ 11 h 31"/>
                  <a:gd name="T68" fmla="*/ 5 w 7"/>
                  <a:gd name="T69" fmla="*/ 7 h 31"/>
                  <a:gd name="T70" fmla="*/ 5 w 7"/>
                  <a:gd name="T71" fmla="*/ 3 h 31"/>
                  <a:gd name="T72" fmla="*/ 5 w 7"/>
                  <a:gd name="T73" fmla="*/ 1 h 31"/>
                  <a:gd name="T74" fmla="*/ 5 w 7"/>
                  <a:gd name="T75" fmla="*/ 1 h 31"/>
                  <a:gd name="T76" fmla="*/ 7 w 7"/>
                  <a:gd name="T77" fmla="*/ 0 h 31"/>
                  <a:gd name="T78" fmla="*/ 7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4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5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5" y="29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1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9" name="Freeform 69"/>
              <p:cNvSpPr>
                <a:spLocks/>
              </p:cNvSpPr>
              <p:nvPr/>
            </p:nvSpPr>
            <p:spPr bwMode="auto">
              <a:xfrm>
                <a:off x="3429" y="1113"/>
                <a:ext cx="15" cy="38"/>
              </a:xfrm>
              <a:custGeom>
                <a:avLst/>
                <a:gdLst>
                  <a:gd name="T0" fmla="*/ 12 w 9"/>
                  <a:gd name="T1" fmla="*/ 0 h 31"/>
                  <a:gd name="T2" fmla="*/ 12 w 9"/>
                  <a:gd name="T3" fmla="*/ 0 h 31"/>
                  <a:gd name="T4" fmla="*/ 12 w 9"/>
                  <a:gd name="T5" fmla="*/ 0 h 31"/>
                  <a:gd name="T6" fmla="*/ 12 w 9"/>
                  <a:gd name="T7" fmla="*/ 0 h 31"/>
                  <a:gd name="T8" fmla="*/ 15 w 9"/>
                  <a:gd name="T9" fmla="*/ 0 h 31"/>
                  <a:gd name="T10" fmla="*/ 15 w 9"/>
                  <a:gd name="T11" fmla="*/ 1 h 31"/>
                  <a:gd name="T12" fmla="*/ 15 w 9"/>
                  <a:gd name="T13" fmla="*/ 4 h 31"/>
                  <a:gd name="T14" fmla="*/ 15 w 9"/>
                  <a:gd name="T15" fmla="*/ 5 h 31"/>
                  <a:gd name="T16" fmla="*/ 15 w 9"/>
                  <a:gd name="T17" fmla="*/ 7 h 31"/>
                  <a:gd name="T18" fmla="*/ 15 w 9"/>
                  <a:gd name="T19" fmla="*/ 10 h 31"/>
                  <a:gd name="T20" fmla="*/ 15 w 9"/>
                  <a:gd name="T21" fmla="*/ 13 h 31"/>
                  <a:gd name="T22" fmla="*/ 15 w 9"/>
                  <a:gd name="T23" fmla="*/ 17 h 31"/>
                  <a:gd name="T24" fmla="*/ 15 w 9"/>
                  <a:gd name="T25" fmla="*/ 21 h 31"/>
                  <a:gd name="T26" fmla="*/ 15 w 9"/>
                  <a:gd name="T27" fmla="*/ 25 h 31"/>
                  <a:gd name="T28" fmla="*/ 15 w 9"/>
                  <a:gd name="T29" fmla="*/ 28 h 31"/>
                  <a:gd name="T30" fmla="*/ 12 w 9"/>
                  <a:gd name="T31" fmla="*/ 31 h 31"/>
                  <a:gd name="T32" fmla="*/ 12 w 9"/>
                  <a:gd name="T33" fmla="*/ 34 h 31"/>
                  <a:gd name="T34" fmla="*/ 12 w 9"/>
                  <a:gd name="T35" fmla="*/ 37 h 31"/>
                  <a:gd name="T36" fmla="*/ 10 w 9"/>
                  <a:gd name="T37" fmla="*/ 37 h 31"/>
                  <a:gd name="T38" fmla="*/ 8 w 9"/>
                  <a:gd name="T39" fmla="*/ 38 h 31"/>
                  <a:gd name="T40" fmla="*/ 8 w 9"/>
                  <a:gd name="T41" fmla="*/ 38 h 31"/>
                  <a:gd name="T42" fmla="*/ 8 w 9"/>
                  <a:gd name="T43" fmla="*/ 38 h 31"/>
                  <a:gd name="T44" fmla="*/ 5 w 9"/>
                  <a:gd name="T45" fmla="*/ 38 h 31"/>
                  <a:gd name="T46" fmla="*/ 5 w 9"/>
                  <a:gd name="T47" fmla="*/ 38 h 31"/>
                  <a:gd name="T48" fmla="*/ 3 w 9"/>
                  <a:gd name="T49" fmla="*/ 37 h 31"/>
                  <a:gd name="T50" fmla="*/ 3 w 9"/>
                  <a:gd name="T51" fmla="*/ 37 h 31"/>
                  <a:gd name="T52" fmla="*/ 3 w 9"/>
                  <a:gd name="T53" fmla="*/ 34 h 31"/>
                  <a:gd name="T54" fmla="*/ 0 w 9"/>
                  <a:gd name="T55" fmla="*/ 33 h 31"/>
                  <a:gd name="T56" fmla="*/ 3 w 9"/>
                  <a:gd name="T57" fmla="*/ 29 h 31"/>
                  <a:gd name="T58" fmla="*/ 3 w 9"/>
                  <a:gd name="T59" fmla="*/ 26 h 31"/>
                  <a:gd name="T60" fmla="*/ 5 w 9"/>
                  <a:gd name="T61" fmla="*/ 21 h 31"/>
                  <a:gd name="T62" fmla="*/ 5 w 9"/>
                  <a:gd name="T63" fmla="*/ 17 h 31"/>
                  <a:gd name="T64" fmla="*/ 5 w 9"/>
                  <a:gd name="T65" fmla="*/ 13 h 31"/>
                  <a:gd name="T66" fmla="*/ 8 w 9"/>
                  <a:gd name="T67" fmla="*/ 10 h 31"/>
                  <a:gd name="T68" fmla="*/ 8 w 9"/>
                  <a:gd name="T69" fmla="*/ 7 h 31"/>
                  <a:gd name="T70" fmla="*/ 8 w 9"/>
                  <a:gd name="T71" fmla="*/ 4 h 31"/>
                  <a:gd name="T72" fmla="*/ 8 w 9"/>
                  <a:gd name="T73" fmla="*/ 1 h 31"/>
                  <a:gd name="T74" fmla="*/ 8 w 9"/>
                  <a:gd name="T75" fmla="*/ 1 h 31"/>
                  <a:gd name="T76" fmla="*/ 10 w 9"/>
                  <a:gd name="T77" fmla="*/ 0 h 31"/>
                  <a:gd name="T78" fmla="*/ 10 w 9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9" h="31">
                    <a:moveTo>
                      <a:pt x="6" y="0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3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2" y="27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2" y="18"/>
                    </a:lnTo>
                    <a:lnTo>
                      <a:pt x="3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0" name="Freeform 70"/>
              <p:cNvSpPr>
                <a:spLocks/>
              </p:cNvSpPr>
              <p:nvPr/>
            </p:nvSpPr>
            <p:spPr bwMode="auto">
              <a:xfrm>
                <a:off x="3432" y="1151"/>
                <a:ext cx="12" cy="41"/>
              </a:xfrm>
              <a:custGeom>
                <a:avLst/>
                <a:gdLst>
                  <a:gd name="T0" fmla="*/ 8 w 8"/>
                  <a:gd name="T1" fmla="*/ 0 h 31"/>
                  <a:gd name="T2" fmla="*/ 8 w 8"/>
                  <a:gd name="T3" fmla="*/ 0 h 31"/>
                  <a:gd name="T4" fmla="*/ 11 w 8"/>
                  <a:gd name="T5" fmla="*/ 0 h 31"/>
                  <a:gd name="T6" fmla="*/ 11 w 8"/>
                  <a:gd name="T7" fmla="*/ 0 h 31"/>
                  <a:gd name="T8" fmla="*/ 11 w 8"/>
                  <a:gd name="T9" fmla="*/ 0 h 31"/>
                  <a:gd name="T10" fmla="*/ 11 w 8"/>
                  <a:gd name="T11" fmla="*/ 1 h 31"/>
                  <a:gd name="T12" fmla="*/ 11 w 8"/>
                  <a:gd name="T13" fmla="*/ 4 h 31"/>
                  <a:gd name="T14" fmla="*/ 11 w 8"/>
                  <a:gd name="T15" fmla="*/ 5 h 31"/>
                  <a:gd name="T16" fmla="*/ 12 w 8"/>
                  <a:gd name="T17" fmla="*/ 8 h 31"/>
                  <a:gd name="T18" fmla="*/ 12 w 8"/>
                  <a:gd name="T19" fmla="*/ 11 h 31"/>
                  <a:gd name="T20" fmla="*/ 12 w 8"/>
                  <a:gd name="T21" fmla="*/ 15 h 31"/>
                  <a:gd name="T22" fmla="*/ 12 w 8"/>
                  <a:gd name="T23" fmla="*/ 19 h 31"/>
                  <a:gd name="T24" fmla="*/ 12 w 8"/>
                  <a:gd name="T25" fmla="*/ 22 h 31"/>
                  <a:gd name="T26" fmla="*/ 11 w 8"/>
                  <a:gd name="T27" fmla="*/ 26 h 31"/>
                  <a:gd name="T28" fmla="*/ 11 w 8"/>
                  <a:gd name="T29" fmla="*/ 30 h 31"/>
                  <a:gd name="T30" fmla="*/ 11 w 8"/>
                  <a:gd name="T31" fmla="*/ 33 h 31"/>
                  <a:gd name="T32" fmla="*/ 8 w 8"/>
                  <a:gd name="T33" fmla="*/ 36 h 31"/>
                  <a:gd name="T34" fmla="*/ 8 w 8"/>
                  <a:gd name="T35" fmla="*/ 40 h 31"/>
                  <a:gd name="T36" fmla="*/ 6 w 8"/>
                  <a:gd name="T37" fmla="*/ 40 h 31"/>
                  <a:gd name="T38" fmla="*/ 6 w 8"/>
                  <a:gd name="T39" fmla="*/ 41 h 31"/>
                  <a:gd name="T40" fmla="*/ 5 w 8"/>
                  <a:gd name="T41" fmla="*/ 41 h 31"/>
                  <a:gd name="T42" fmla="*/ 5 w 8"/>
                  <a:gd name="T43" fmla="*/ 41 h 31"/>
                  <a:gd name="T44" fmla="*/ 5 w 8"/>
                  <a:gd name="T45" fmla="*/ 41 h 31"/>
                  <a:gd name="T46" fmla="*/ 2 w 8"/>
                  <a:gd name="T47" fmla="*/ 41 h 31"/>
                  <a:gd name="T48" fmla="*/ 2 w 8"/>
                  <a:gd name="T49" fmla="*/ 40 h 31"/>
                  <a:gd name="T50" fmla="*/ 0 w 8"/>
                  <a:gd name="T51" fmla="*/ 37 h 31"/>
                  <a:gd name="T52" fmla="*/ 0 w 8"/>
                  <a:gd name="T53" fmla="*/ 36 h 31"/>
                  <a:gd name="T54" fmla="*/ 0 w 8"/>
                  <a:gd name="T55" fmla="*/ 33 h 31"/>
                  <a:gd name="T56" fmla="*/ 0 w 8"/>
                  <a:gd name="T57" fmla="*/ 32 h 31"/>
                  <a:gd name="T58" fmla="*/ 2 w 8"/>
                  <a:gd name="T59" fmla="*/ 26 h 31"/>
                  <a:gd name="T60" fmla="*/ 2 w 8"/>
                  <a:gd name="T61" fmla="*/ 22 h 31"/>
                  <a:gd name="T62" fmla="*/ 2 w 8"/>
                  <a:gd name="T63" fmla="*/ 19 h 31"/>
                  <a:gd name="T64" fmla="*/ 5 w 8"/>
                  <a:gd name="T65" fmla="*/ 15 h 31"/>
                  <a:gd name="T66" fmla="*/ 5 w 8"/>
                  <a:gd name="T67" fmla="*/ 11 h 31"/>
                  <a:gd name="T68" fmla="*/ 5 w 8"/>
                  <a:gd name="T69" fmla="*/ 8 h 31"/>
                  <a:gd name="T70" fmla="*/ 5 w 8"/>
                  <a:gd name="T71" fmla="*/ 4 h 31"/>
                  <a:gd name="T72" fmla="*/ 6 w 8"/>
                  <a:gd name="T73" fmla="*/ 1 h 31"/>
                  <a:gd name="T74" fmla="*/ 6 w 8"/>
                  <a:gd name="T75" fmla="*/ 1 h 31"/>
                  <a:gd name="T76" fmla="*/ 6 w 8"/>
                  <a:gd name="T77" fmla="*/ 0 h 31"/>
                  <a:gd name="T78" fmla="*/ 8 w 8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8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3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1" name="Freeform 71"/>
              <p:cNvSpPr>
                <a:spLocks/>
              </p:cNvSpPr>
              <p:nvPr/>
            </p:nvSpPr>
            <p:spPr bwMode="auto">
              <a:xfrm>
                <a:off x="3432" y="1192"/>
                <a:ext cx="12" cy="41"/>
              </a:xfrm>
              <a:custGeom>
                <a:avLst/>
                <a:gdLst>
                  <a:gd name="T0" fmla="*/ 9 w 7"/>
                  <a:gd name="T1" fmla="*/ 0 h 31"/>
                  <a:gd name="T2" fmla="*/ 9 w 7"/>
                  <a:gd name="T3" fmla="*/ 0 h 31"/>
                  <a:gd name="T4" fmla="*/ 9 w 7"/>
                  <a:gd name="T5" fmla="*/ 0 h 31"/>
                  <a:gd name="T6" fmla="*/ 12 w 7"/>
                  <a:gd name="T7" fmla="*/ 0 h 31"/>
                  <a:gd name="T8" fmla="*/ 12 w 7"/>
                  <a:gd name="T9" fmla="*/ 0 h 31"/>
                  <a:gd name="T10" fmla="*/ 12 w 7"/>
                  <a:gd name="T11" fmla="*/ 3 h 31"/>
                  <a:gd name="T12" fmla="*/ 12 w 7"/>
                  <a:gd name="T13" fmla="*/ 4 h 31"/>
                  <a:gd name="T14" fmla="*/ 12 w 7"/>
                  <a:gd name="T15" fmla="*/ 4 h 31"/>
                  <a:gd name="T16" fmla="*/ 12 w 7"/>
                  <a:gd name="T17" fmla="*/ 8 h 31"/>
                  <a:gd name="T18" fmla="*/ 12 w 7"/>
                  <a:gd name="T19" fmla="*/ 12 h 31"/>
                  <a:gd name="T20" fmla="*/ 12 w 7"/>
                  <a:gd name="T21" fmla="*/ 16 h 31"/>
                  <a:gd name="T22" fmla="*/ 12 w 7"/>
                  <a:gd name="T23" fmla="*/ 17 h 31"/>
                  <a:gd name="T24" fmla="*/ 12 w 7"/>
                  <a:gd name="T25" fmla="*/ 21 h 31"/>
                  <a:gd name="T26" fmla="*/ 12 w 7"/>
                  <a:gd name="T27" fmla="*/ 25 h 31"/>
                  <a:gd name="T28" fmla="*/ 12 w 7"/>
                  <a:gd name="T29" fmla="*/ 29 h 31"/>
                  <a:gd name="T30" fmla="*/ 9 w 7"/>
                  <a:gd name="T31" fmla="*/ 32 h 31"/>
                  <a:gd name="T32" fmla="*/ 9 w 7"/>
                  <a:gd name="T33" fmla="*/ 36 h 31"/>
                  <a:gd name="T34" fmla="*/ 9 w 7"/>
                  <a:gd name="T35" fmla="*/ 38 h 31"/>
                  <a:gd name="T36" fmla="*/ 7 w 7"/>
                  <a:gd name="T37" fmla="*/ 40 h 31"/>
                  <a:gd name="T38" fmla="*/ 7 w 7"/>
                  <a:gd name="T39" fmla="*/ 41 h 31"/>
                  <a:gd name="T40" fmla="*/ 5 w 7"/>
                  <a:gd name="T41" fmla="*/ 41 h 31"/>
                  <a:gd name="T42" fmla="*/ 5 w 7"/>
                  <a:gd name="T43" fmla="*/ 41 h 31"/>
                  <a:gd name="T44" fmla="*/ 5 w 7"/>
                  <a:gd name="T45" fmla="*/ 41 h 31"/>
                  <a:gd name="T46" fmla="*/ 2 w 7"/>
                  <a:gd name="T47" fmla="*/ 40 h 31"/>
                  <a:gd name="T48" fmla="*/ 2 w 7"/>
                  <a:gd name="T49" fmla="*/ 40 h 31"/>
                  <a:gd name="T50" fmla="*/ 0 w 7"/>
                  <a:gd name="T51" fmla="*/ 38 h 31"/>
                  <a:gd name="T52" fmla="*/ 0 w 7"/>
                  <a:gd name="T53" fmla="*/ 36 h 31"/>
                  <a:gd name="T54" fmla="*/ 0 w 7"/>
                  <a:gd name="T55" fmla="*/ 34 h 31"/>
                  <a:gd name="T56" fmla="*/ 0 w 7"/>
                  <a:gd name="T57" fmla="*/ 32 h 31"/>
                  <a:gd name="T58" fmla="*/ 0 w 7"/>
                  <a:gd name="T59" fmla="*/ 26 h 31"/>
                  <a:gd name="T60" fmla="*/ 2 w 7"/>
                  <a:gd name="T61" fmla="*/ 22 h 31"/>
                  <a:gd name="T62" fmla="*/ 2 w 7"/>
                  <a:gd name="T63" fmla="*/ 19 h 31"/>
                  <a:gd name="T64" fmla="*/ 2 w 7"/>
                  <a:gd name="T65" fmla="*/ 16 h 31"/>
                  <a:gd name="T66" fmla="*/ 5 w 7"/>
                  <a:gd name="T67" fmla="*/ 12 h 31"/>
                  <a:gd name="T68" fmla="*/ 5 w 7"/>
                  <a:gd name="T69" fmla="*/ 8 h 31"/>
                  <a:gd name="T70" fmla="*/ 5 w 7"/>
                  <a:gd name="T71" fmla="*/ 4 h 31"/>
                  <a:gd name="T72" fmla="*/ 5 w 7"/>
                  <a:gd name="T73" fmla="*/ 3 h 31"/>
                  <a:gd name="T74" fmla="*/ 7 w 7"/>
                  <a:gd name="T75" fmla="*/ 0 h 31"/>
                  <a:gd name="T76" fmla="*/ 7 w 7"/>
                  <a:gd name="T77" fmla="*/ 0 h 31"/>
                  <a:gd name="T78" fmla="*/ 7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3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5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2" name="Freeform 72"/>
              <p:cNvSpPr>
                <a:spLocks/>
              </p:cNvSpPr>
              <p:nvPr/>
            </p:nvSpPr>
            <p:spPr bwMode="auto">
              <a:xfrm>
                <a:off x="3432" y="1233"/>
                <a:ext cx="12" cy="38"/>
              </a:xfrm>
              <a:custGeom>
                <a:avLst/>
                <a:gdLst>
                  <a:gd name="T0" fmla="*/ 9 w 7"/>
                  <a:gd name="T1" fmla="*/ 0 h 31"/>
                  <a:gd name="T2" fmla="*/ 9 w 7"/>
                  <a:gd name="T3" fmla="*/ 0 h 31"/>
                  <a:gd name="T4" fmla="*/ 9 w 7"/>
                  <a:gd name="T5" fmla="*/ 0 h 31"/>
                  <a:gd name="T6" fmla="*/ 12 w 7"/>
                  <a:gd name="T7" fmla="*/ 0 h 31"/>
                  <a:gd name="T8" fmla="*/ 12 w 7"/>
                  <a:gd name="T9" fmla="*/ 0 h 31"/>
                  <a:gd name="T10" fmla="*/ 12 w 7"/>
                  <a:gd name="T11" fmla="*/ 2 h 31"/>
                  <a:gd name="T12" fmla="*/ 12 w 7"/>
                  <a:gd name="T13" fmla="*/ 2 h 31"/>
                  <a:gd name="T14" fmla="*/ 12 w 7"/>
                  <a:gd name="T15" fmla="*/ 4 h 31"/>
                  <a:gd name="T16" fmla="*/ 12 w 7"/>
                  <a:gd name="T17" fmla="*/ 7 h 31"/>
                  <a:gd name="T18" fmla="*/ 12 w 7"/>
                  <a:gd name="T19" fmla="*/ 11 h 31"/>
                  <a:gd name="T20" fmla="*/ 12 w 7"/>
                  <a:gd name="T21" fmla="*/ 15 h 31"/>
                  <a:gd name="T22" fmla="*/ 12 w 7"/>
                  <a:gd name="T23" fmla="*/ 16 h 31"/>
                  <a:gd name="T24" fmla="*/ 12 w 7"/>
                  <a:gd name="T25" fmla="*/ 20 h 31"/>
                  <a:gd name="T26" fmla="*/ 12 w 7"/>
                  <a:gd name="T27" fmla="*/ 23 h 31"/>
                  <a:gd name="T28" fmla="*/ 12 w 7"/>
                  <a:gd name="T29" fmla="*/ 27 h 31"/>
                  <a:gd name="T30" fmla="*/ 9 w 7"/>
                  <a:gd name="T31" fmla="*/ 29 h 31"/>
                  <a:gd name="T32" fmla="*/ 9 w 7"/>
                  <a:gd name="T33" fmla="*/ 33 h 31"/>
                  <a:gd name="T34" fmla="*/ 9 w 7"/>
                  <a:gd name="T35" fmla="*/ 36 h 31"/>
                  <a:gd name="T36" fmla="*/ 7 w 7"/>
                  <a:gd name="T37" fmla="*/ 37 h 31"/>
                  <a:gd name="T38" fmla="*/ 7 w 7"/>
                  <a:gd name="T39" fmla="*/ 38 h 31"/>
                  <a:gd name="T40" fmla="*/ 5 w 7"/>
                  <a:gd name="T41" fmla="*/ 38 h 31"/>
                  <a:gd name="T42" fmla="*/ 5 w 7"/>
                  <a:gd name="T43" fmla="*/ 38 h 31"/>
                  <a:gd name="T44" fmla="*/ 5 w 7"/>
                  <a:gd name="T45" fmla="*/ 38 h 31"/>
                  <a:gd name="T46" fmla="*/ 2 w 7"/>
                  <a:gd name="T47" fmla="*/ 37 h 31"/>
                  <a:gd name="T48" fmla="*/ 2 w 7"/>
                  <a:gd name="T49" fmla="*/ 37 h 31"/>
                  <a:gd name="T50" fmla="*/ 0 w 7"/>
                  <a:gd name="T51" fmla="*/ 36 h 31"/>
                  <a:gd name="T52" fmla="*/ 0 w 7"/>
                  <a:gd name="T53" fmla="*/ 33 h 31"/>
                  <a:gd name="T54" fmla="*/ 0 w 7"/>
                  <a:gd name="T55" fmla="*/ 32 h 31"/>
                  <a:gd name="T56" fmla="*/ 0 w 7"/>
                  <a:gd name="T57" fmla="*/ 29 h 31"/>
                  <a:gd name="T58" fmla="*/ 0 w 7"/>
                  <a:gd name="T59" fmla="*/ 25 h 31"/>
                  <a:gd name="T60" fmla="*/ 2 w 7"/>
                  <a:gd name="T61" fmla="*/ 21 h 31"/>
                  <a:gd name="T62" fmla="*/ 2 w 7"/>
                  <a:gd name="T63" fmla="*/ 17 h 31"/>
                  <a:gd name="T64" fmla="*/ 2 w 7"/>
                  <a:gd name="T65" fmla="*/ 15 h 31"/>
                  <a:gd name="T66" fmla="*/ 5 w 7"/>
                  <a:gd name="T67" fmla="*/ 11 h 31"/>
                  <a:gd name="T68" fmla="*/ 5 w 7"/>
                  <a:gd name="T69" fmla="*/ 7 h 31"/>
                  <a:gd name="T70" fmla="*/ 5 w 7"/>
                  <a:gd name="T71" fmla="*/ 4 h 31"/>
                  <a:gd name="T72" fmla="*/ 5 w 7"/>
                  <a:gd name="T73" fmla="*/ 2 h 31"/>
                  <a:gd name="T74" fmla="*/ 7 w 7"/>
                  <a:gd name="T75" fmla="*/ 0 h 31"/>
                  <a:gd name="T76" fmla="*/ 7 w 7"/>
                  <a:gd name="T77" fmla="*/ 0 h 31"/>
                  <a:gd name="T78" fmla="*/ 7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3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5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3" name="Freeform 73"/>
              <p:cNvSpPr>
                <a:spLocks/>
              </p:cNvSpPr>
              <p:nvPr/>
            </p:nvSpPr>
            <p:spPr bwMode="auto">
              <a:xfrm>
                <a:off x="3432" y="1274"/>
                <a:ext cx="12" cy="41"/>
              </a:xfrm>
              <a:custGeom>
                <a:avLst/>
                <a:gdLst>
                  <a:gd name="T0" fmla="*/ 9 w 7"/>
                  <a:gd name="T1" fmla="*/ 0 h 31"/>
                  <a:gd name="T2" fmla="*/ 9 w 7"/>
                  <a:gd name="T3" fmla="*/ 0 h 31"/>
                  <a:gd name="T4" fmla="*/ 9 w 7"/>
                  <a:gd name="T5" fmla="*/ 0 h 31"/>
                  <a:gd name="T6" fmla="*/ 12 w 7"/>
                  <a:gd name="T7" fmla="*/ 0 h 31"/>
                  <a:gd name="T8" fmla="*/ 12 w 7"/>
                  <a:gd name="T9" fmla="*/ 0 h 31"/>
                  <a:gd name="T10" fmla="*/ 12 w 7"/>
                  <a:gd name="T11" fmla="*/ 1 h 31"/>
                  <a:gd name="T12" fmla="*/ 12 w 7"/>
                  <a:gd name="T13" fmla="*/ 4 h 31"/>
                  <a:gd name="T14" fmla="*/ 12 w 7"/>
                  <a:gd name="T15" fmla="*/ 4 h 31"/>
                  <a:gd name="T16" fmla="*/ 12 w 7"/>
                  <a:gd name="T17" fmla="*/ 7 h 31"/>
                  <a:gd name="T18" fmla="*/ 12 w 7"/>
                  <a:gd name="T19" fmla="*/ 11 h 31"/>
                  <a:gd name="T20" fmla="*/ 12 w 7"/>
                  <a:gd name="T21" fmla="*/ 15 h 31"/>
                  <a:gd name="T22" fmla="*/ 12 w 7"/>
                  <a:gd name="T23" fmla="*/ 16 h 31"/>
                  <a:gd name="T24" fmla="*/ 12 w 7"/>
                  <a:gd name="T25" fmla="*/ 20 h 31"/>
                  <a:gd name="T26" fmla="*/ 12 w 7"/>
                  <a:gd name="T27" fmla="*/ 24 h 31"/>
                  <a:gd name="T28" fmla="*/ 12 w 7"/>
                  <a:gd name="T29" fmla="*/ 29 h 31"/>
                  <a:gd name="T30" fmla="*/ 9 w 7"/>
                  <a:gd name="T31" fmla="*/ 33 h 31"/>
                  <a:gd name="T32" fmla="*/ 9 w 7"/>
                  <a:gd name="T33" fmla="*/ 36 h 31"/>
                  <a:gd name="T34" fmla="*/ 9 w 7"/>
                  <a:gd name="T35" fmla="*/ 37 h 31"/>
                  <a:gd name="T36" fmla="*/ 7 w 7"/>
                  <a:gd name="T37" fmla="*/ 38 h 31"/>
                  <a:gd name="T38" fmla="*/ 7 w 7"/>
                  <a:gd name="T39" fmla="*/ 41 h 31"/>
                  <a:gd name="T40" fmla="*/ 5 w 7"/>
                  <a:gd name="T41" fmla="*/ 41 h 31"/>
                  <a:gd name="T42" fmla="*/ 5 w 7"/>
                  <a:gd name="T43" fmla="*/ 41 h 31"/>
                  <a:gd name="T44" fmla="*/ 5 w 7"/>
                  <a:gd name="T45" fmla="*/ 41 h 31"/>
                  <a:gd name="T46" fmla="*/ 2 w 7"/>
                  <a:gd name="T47" fmla="*/ 41 h 31"/>
                  <a:gd name="T48" fmla="*/ 2 w 7"/>
                  <a:gd name="T49" fmla="*/ 38 h 31"/>
                  <a:gd name="T50" fmla="*/ 0 w 7"/>
                  <a:gd name="T51" fmla="*/ 37 h 31"/>
                  <a:gd name="T52" fmla="*/ 0 w 7"/>
                  <a:gd name="T53" fmla="*/ 36 h 31"/>
                  <a:gd name="T54" fmla="*/ 0 w 7"/>
                  <a:gd name="T55" fmla="*/ 33 h 31"/>
                  <a:gd name="T56" fmla="*/ 0 w 7"/>
                  <a:gd name="T57" fmla="*/ 32 h 31"/>
                  <a:gd name="T58" fmla="*/ 0 w 7"/>
                  <a:gd name="T59" fmla="*/ 26 h 31"/>
                  <a:gd name="T60" fmla="*/ 2 w 7"/>
                  <a:gd name="T61" fmla="*/ 22 h 31"/>
                  <a:gd name="T62" fmla="*/ 2 w 7"/>
                  <a:gd name="T63" fmla="*/ 19 h 31"/>
                  <a:gd name="T64" fmla="*/ 2 w 7"/>
                  <a:gd name="T65" fmla="*/ 15 h 31"/>
                  <a:gd name="T66" fmla="*/ 5 w 7"/>
                  <a:gd name="T67" fmla="*/ 11 h 31"/>
                  <a:gd name="T68" fmla="*/ 5 w 7"/>
                  <a:gd name="T69" fmla="*/ 7 h 31"/>
                  <a:gd name="T70" fmla="*/ 5 w 7"/>
                  <a:gd name="T71" fmla="*/ 4 h 31"/>
                  <a:gd name="T72" fmla="*/ 5 w 7"/>
                  <a:gd name="T73" fmla="*/ 1 h 31"/>
                  <a:gd name="T74" fmla="*/ 7 w 7"/>
                  <a:gd name="T75" fmla="*/ 0 h 31"/>
                  <a:gd name="T76" fmla="*/ 7 w 7"/>
                  <a:gd name="T77" fmla="*/ 0 h 31"/>
                  <a:gd name="T78" fmla="*/ 7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29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4" name="Freeform 74"/>
              <p:cNvSpPr>
                <a:spLocks/>
              </p:cNvSpPr>
              <p:nvPr/>
            </p:nvSpPr>
            <p:spPr bwMode="auto">
              <a:xfrm>
                <a:off x="3432" y="1315"/>
                <a:ext cx="12" cy="41"/>
              </a:xfrm>
              <a:custGeom>
                <a:avLst/>
                <a:gdLst>
                  <a:gd name="T0" fmla="*/ 9 w 7"/>
                  <a:gd name="T1" fmla="*/ 0 h 31"/>
                  <a:gd name="T2" fmla="*/ 9 w 7"/>
                  <a:gd name="T3" fmla="*/ 0 h 31"/>
                  <a:gd name="T4" fmla="*/ 9 w 7"/>
                  <a:gd name="T5" fmla="*/ 0 h 31"/>
                  <a:gd name="T6" fmla="*/ 12 w 7"/>
                  <a:gd name="T7" fmla="*/ 0 h 31"/>
                  <a:gd name="T8" fmla="*/ 12 w 7"/>
                  <a:gd name="T9" fmla="*/ 1 h 31"/>
                  <a:gd name="T10" fmla="*/ 12 w 7"/>
                  <a:gd name="T11" fmla="*/ 1 h 31"/>
                  <a:gd name="T12" fmla="*/ 12 w 7"/>
                  <a:gd name="T13" fmla="*/ 4 h 31"/>
                  <a:gd name="T14" fmla="*/ 12 w 7"/>
                  <a:gd name="T15" fmla="*/ 5 h 31"/>
                  <a:gd name="T16" fmla="*/ 12 w 7"/>
                  <a:gd name="T17" fmla="*/ 9 h 31"/>
                  <a:gd name="T18" fmla="*/ 12 w 7"/>
                  <a:gd name="T19" fmla="*/ 13 h 31"/>
                  <a:gd name="T20" fmla="*/ 12 w 7"/>
                  <a:gd name="T21" fmla="*/ 15 h 31"/>
                  <a:gd name="T22" fmla="*/ 12 w 7"/>
                  <a:gd name="T23" fmla="*/ 19 h 31"/>
                  <a:gd name="T24" fmla="*/ 12 w 7"/>
                  <a:gd name="T25" fmla="*/ 22 h 31"/>
                  <a:gd name="T26" fmla="*/ 12 w 7"/>
                  <a:gd name="T27" fmla="*/ 26 h 31"/>
                  <a:gd name="T28" fmla="*/ 12 w 7"/>
                  <a:gd name="T29" fmla="*/ 29 h 31"/>
                  <a:gd name="T30" fmla="*/ 9 w 7"/>
                  <a:gd name="T31" fmla="*/ 33 h 31"/>
                  <a:gd name="T32" fmla="*/ 9 w 7"/>
                  <a:gd name="T33" fmla="*/ 37 h 31"/>
                  <a:gd name="T34" fmla="*/ 9 w 7"/>
                  <a:gd name="T35" fmla="*/ 38 h 31"/>
                  <a:gd name="T36" fmla="*/ 7 w 7"/>
                  <a:gd name="T37" fmla="*/ 41 h 31"/>
                  <a:gd name="T38" fmla="*/ 7 w 7"/>
                  <a:gd name="T39" fmla="*/ 41 h 31"/>
                  <a:gd name="T40" fmla="*/ 5 w 7"/>
                  <a:gd name="T41" fmla="*/ 41 h 31"/>
                  <a:gd name="T42" fmla="*/ 5 w 7"/>
                  <a:gd name="T43" fmla="*/ 41 h 31"/>
                  <a:gd name="T44" fmla="*/ 5 w 7"/>
                  <a:gd name="T45" fmla="*/ 41 h 31"/>
                  <a:gd name="T46" fmla="*/ 2 w 7"/>
                  <a:gd name="T47" fmla="*/ 41 h 31"/>
                  <a:gd name="T48" fmla="*/ 2 w 7"/>
                  <a:gd name="T49" fmla="*/ 41 h 31"/>
                  <a:gd name="T50" fmla="*/ 0 w 7"/>
                  <a:gd name="T51" fmla="*/ 38 h 31"/>
                  <a:gd name="T52" fmla="*/ 0 w 7"/>
                  <a:gd name="T53" fmla="*/ 37 h 31"/>
                  <a:gd name="T54" fmla="*/ 0 w 7"/>
                  <a:gd name="T55" fmla="*/ 36 h 31"/>
                  <a:gd name="T56" fmla="*/ 0 w 7"/>
                  <a:gd name="T57" fmla="*/ 32 h 31"/>
                  <a:gd name="T58" fmla="*/ 0 w 7"/>
                  <a:gd name="T59" fmla="*/ 28 h 31"/>
                  <a:gd name="T60" fmla="*/ 2 w 7"/>
                  <a:gd name="T61" fmla="*/ 24 h 31"/>
                  <a:gd name="T62" fmla="*/ 2 w 7"/>
                  <a:gd name="T63" fmla="*/ 20 h 31"/>
                  <a:gd name="T64" fmla="*/ 2 w 7"/>
                  <a:gd name="T65" fmla="*/ 16 h 31"/>
                  <a:gd name="T66" fmla="*/ 5 w 7"/>
                  <a:gd name="T67" fmla="*/ 13 h 31"/>
                  <a:gd name="T68" fmla="*/ 5 w 7"/>
                  <a:gd name="T69" fmla="*/ 9 h 31"/>
                  <a:gd name="T70" fmla="*/ 5 w 7"/>
                  <a:gd name="T71" fmla="*/ 5 h 31"/>
                  <a:gd name="T72" fmla="*/ 5 w 7"/>
                  <a:gd name="T73" fmla="*/ 4 h 31"/>
                  <a:gd name="T74" fmla="*/ 7 w 7"/>
                  <a:gd name="T75" fmla="*/ 1 h 31"/>
                  <a:gd name="T76" fmla="*/ 7 w 7"/>
                  <a:gd name="T77" fmla="*/ 1 h 31"/>
                  <a:gd name="T78" fmla="*/ 7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29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5" name="Freeform 75"/>
              <p:cNvSpPr>
                <a:spLocks/>
              </p:cNvSpPr>
              <p:nvPr/>
            </p:nvSpPr>
            <p:spPr bwMode="auto">
              <a:xfrm>
                <a:off x="3432" y="1358"/>
                <a:ext cx="12" cy="38"/>
              </a:xfrm>
              <a:custGeom>
                <a:avLst/>
                <a:gdLst>
                  <a:gd name="T0" fmla="*/ 9 w 7"/>
                  <a:gd name="T1" fmla="*/ 0 h 31"/>
                  <a:gd name="T2" fmla="*/ 9 w 7"/>
                  <a:gd name="T3" fmla="*/ 0 h 31"/>
                  <a:gd name="T4" fmla="*/ 9 w 7"/>
                  <a:gd name="T5" fmla="*/ 0 h 31"/>
                  <a:gd name="T6" fmla="*/ 12 w 7"/>
                  <a:gd name="T7" fmla="*/ 0 h 31"/>
                  <a:gd name="T8" fmla="*/ 12 w 7"/>
                  <a:gd name="T9" fmla="*/ 0 h 31"/>
                  <a:gd name="T10" fmla="*/ 12 w 7"/>
                  <a:gd name="T11" fmla="*/ 2 h 31"/>
                  <a:gd name="T12" fmla="*/ 12 w 7"/>
                  <a:gd name="T13" fmla="*/ 4 h 31"/>
                  <a:gd name="T14" fmla="*/ 12 w 7"/>
                  <a:gd name="T15" fmla="*/ 5 h 31"/>
                  <a:gd name="T16" fmla="*/ 12 w 7"/>
                  <a:gd name="T17" fmla="*/ 7 h 31"/>
                  <a:gd name="T18" fmla="*/ 12 w 7"/>
                  <a:gd name="T19" fmla="*/ 11 h 31"/>
                  <a:gd name="T20" fmla="*/ 12 w 7"/>
                  <a:gd name="T21" fmla="*/ 13 h 31"/>
                  <a:gd name="T22" fmla="*/ 12 w 7"/>
                  <a:gd name="T23" fmla="*/ 16 h 31"/>
                  <a:gd name="T24" fmla="*/ 12 w 7"/>
                  <a:gd name="T25" fmla="*/ 20 h 31"/>
                  <a:gd name="T26" fmla="*/ 12 w 7"/>
                  <a:gd name="T27" fmla="*/ 23 h 31"/>
                  <a:gd name="T28" fmla="*/ 12 w 7"/>
                  <a:gd name="T29" fmla="*/ 28 h 31"/>
                  <a:gd name="T30" fmla="*/ 9 w 7"/>
                  <a:gd name="T31" fmla="*/ 32 h 31"/>
                  <a:gd name="T32" fmla="*/ 9 w 7"/>
                  <a:gd name="T33" fmla="*/ 33 h 31"/>
                  <a:gd name="T34" fmla="*/ 9 w 7"/>
                  <a:gd name="T35" fmla="*/ 34 h 31"/>
                  <a:gd name="T36" fmla="*/ 7 w 7"/>
                  <a:gd name="T37" fmla="*/ 37 h 31"/>
                  <a:gd name="T38" fmla="*/ 7 w 7"/>
                  <a:gd name="T39" fmla="*/ 38 h 31"/>
                  <a:gd name="T40" fmla="*/ 5 w 7"/>
                  <a:gd name="T41" fmla="*/ 38 h 31"/>
                  <a:gd name="T42" fmla="*/ 5 w 7"/>
                  <a:gd name="T43" fmla="*/ 38 h 31"/>
                  <a:gd name="T44" fmla="*/ 5 w 7"/>
                  <a:gd name="T45" fmla="*/ 38 h 31"/>
                  <a:gd name="T46" fmla="*/ 2 w 7"/>
                  <a:gd name="T47" fmla="*/ 38 h 31"/>
                  <a:gd name="T48" fmla="*/ 2 w 7"/>
                  <a:gd name="T49" fmla="*/ 37 h 31"/>
                  <a:gd name="T50" fmla="*/ 0 w 7"/>
                  <a:gd name="T51" fmla="*/ 34 h 31"/>
                  <a:gd name="T52" fmla="*/ 0 w 7"/>
                  <a:gd name="T53" fmla="*/ 33 h 31"/>
                  <a:gd name="T54" fmla="*/ 0 w 7"/>
                  <a:gd name="T55" fmla="*/ 32 h 31"/>
                  <a:gd name="T56" fmla="*/ 0 w 7"/>
                  <a:gd name="T57" fmla="*/ 29 h 31"/>
                  <a:gd name="T58" fmla="*/ 0 w 7"/>
                  <a:gd name="T59" fmla="*/ 25 h 31"/>
                  <a:gd name="T60" fmla="*/ 2 w 7"/>
                  <a:gd name="T61" fmla="*/ 21 h 31"/>
                  <a:gd name="T62" fmla="*/ 2 w 7"/>
                  <a:gd name="T63" fmla="*/ 17 h 31"/>
                  <a:gd name="T64" fmla="*/ 2 w 7"/>
                  <a:gd name="T65" fmla="*/ 13 h 31"/>
                  <a:gd name="T66" fmla="*/ 5 w 7"/>
                  <a:gd name="T67" fmla="*/ 11 h 31"/>
                  <a:gd name="T68" fmla="*/ 5 w 7"/>
                  <a:gd name="T69" fmla="*/ 7 h 31"/>
                  <a:gd name="T70" fmla="*/ 5 w 7"/>
                  <a:gd name="T71" fmla="*/ 4 h 31"/>
                  <a:gd name="T72" fmla="*/ 5 w 7"/>
                  <a:gd name="T73" fmla="*/ 2 h 31"/>
                  <a:gd name="T74" fmla="*/ 7 w 7"/>
                  <a:gd name="T75" fmla="*/ 0 h 31"/>
                  <a:gd name="T76" fmla="*/ 7 w 7"/>
                  <a:gd name="T77" fmla="*/ 0 h 31"/>
                  <a:gd name="T78" fmla="*/ 7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6" name="Freeform 76"/>
              <p:cNvSpPr>
                <a:spLocks/>
              </p:cNvSpPr>
              <p:nvPr/>
            </p:nvSpPr>
            <p:spPr bwMode="auto">
              <a:xfrm>
                <a:off x="3397" y="981"/>
                <a:ext cx="35" cy="41"/>
              </a:xfrm>
              <a:custGeom>
                <a:avLst/>
                <a:gdLst>
                  <a:gd name="T0" fmla="*/ 0 w 27"/>
                  <a:gd name="T1" fmla="*/ 28 h 32"/>
                  <a:gd name="T2" fmla="*/ 1 w 27"/>
                  <a:gd name="T3" fmla="*/ 23 h 32"/>
                  <a:gd name="T4" fmla="*/ 4 w 27"/>
                  <a:gd name="T5" fmla="*/ 19 h 32"/>
                  <a:gd name="T6" fmla="*/ 5 w 27"/>
                  <a:gd name="T7" fmla="*/ 15 h 32"/>
                  <a:gd name="T8" fmla="*/ 5 w 27"/>
                  <a:gd name="T9" fmla="*/ 14 h 32"/>
                  <a:gd name="T10" fmla="*/ 8 w 27"/>
                  <a:gd name="T11" fmla="*/ 12 h 32"/>
                  <a:gd name="T12" fmla="*/ 9 w 27"/>
                  <a:gd name="T13" fmla="*/ 10 h 32"/>
                  <a:gd name="T14" fmla="*/ 10 w 27"/>
                  <a:gd name="T15" fmla="*/ 9 h 32"/>
                  <a:gd name="T16" fmla="*/ 13 w 27"/>
                  <a:gd name="T17" fmla="*/ 6 h 32"/>
                  <a:gd name="T18" fmla="*/ 14 w 27"/>
                  <a:gd name="T19" fmla="*/ 5 h 32"/>
                  <a:gd name="T20" fmla="*/ 17 w 27"/>
                  <a:gd name="T21" fmla="*/ 3 h 32"/>
                  <a:gd name="T22" fmla="*/ 18 w 27"/>
                  <a:gd name="T23" fmla="*/ 1 h 32"/>
                  <a:gd name="T24" fmla="*/ 22 w 27"/>
                  <a:gd name="T25" fmla="*/ 0 h 32"/>
                  <a:gd name="T26" fmla="*/ 26 w 27"/>
                  <a:gd name="T27" fmla="*/ 0 h 32"/>
                  <a:gd name="T28" fmla="*/ 27 w 27"/>
                  <a:gd name="T29" fmla="*/ 1 h 32"/>
                  <a:gd name="T30" fmla="*/ 29 w 27"/>
                  <a:gd name="T31" fmla="*/ 1 h 32"/>
                  <a:gd name="T32" fmla="*/ 31 w 27"/>
                  <a:gd name="T33" fmla="*/ 3 h 32"/>
                  <a:gd name="T34" fmla="*/ 32 w 27"/>
                  <a:gd name="T35" fmla="*/ 6 h 32"/>
                  <a:gd name="T36" fmla="*/ 35 w 27"/>
                  <a:gd name="T37" fmla="*/ 10 h 32"/>
                  <a:gd name="T38" fmla="*/ 35 w 27"/>
                  <a:gd name="T39" fmla="*/ 14 h 32"/>
                  <a:gd name="T40" fmla="*/ 32 w 27"/>
                  <a:gd name="T41" fmla="*/ 18 h 32"/>
                  <a:gd name="T42" fmla="*/ 31 w 27"/>
                  <a:gd name="T43" fmla="*/ 21 h 32"/>
                  <a:gd name="T44" fmla="*/ 31 w 27"/>
                  <a:gd name="T45" fmla="*/ 24 h 32"/>
                  <a:gd name="T46" fmla="*/ 29 w 27"/>
                  <a:gd name="T47" fmla="*/ 28 h 32"/>
                  <a:gd name="T48" fmla="*/ 26 w 27"/>
                  <a:gd name="T49" fmla="*/ 32 h 32"/>
                  <a:gd name="T50" fmla="*/ 23 w 27"/>
                  <a:gd name="T51" fmla="*/ 33 h 32"/>
                  <a:gd name="T52" fmla="*/ 22 w 27"/>
                  <a:gd name="T53" fmla="*/ 36 h 32"/>
                  <a:gd name="T54" fmla="*/ 18 w 27"/>
                  <a:gd name="T55" fmla="*/ 40 h 32"/>
                  <a:gd name="T56" fmla="*/ 17 w 27"/>
                  <a:gd name="T57" fmla="*/ 41 h 32"/>
                  <a:gd name="T58" fmla="*/ 13 w 27"/>
                  <a:gd name="T59" fmla="*/ 41 h 32"/>
                  <a:gd name="T60" fmla="*/ 10 w 27"/>
                  <a:gd name="T61" fmla="*/ 41 h 32"/>
                  <a:gd name="T62" fmla="*/ 9 w 27"/>
                  <a:gd name="T63" fmla="*/ 41 h 32"/>
                  <a:gd name="T64" fmla="*/ 8 w 27"/>
                  <a:gd name="T65" fmla="*/ 41 h 32"/>
                  <a:gd name="T66" fmla="*/ 5 w 27"/>
                  <a:gd name="T67" fmla="*/ 40 h 32"/>
                  <a:gd name="T68" fmla="*/ 4 w 27"/>
                  <a:gd name="T69" fmla="*/ 37 h 32"/>
                  <a:gd name="T70" fmla="*/ 1 w 27"/>
                  <a:gd name="T71" fmla="*/ 36 h 32"/>
                  <a:gd name="T72" fmla="*/ 1 w 27"/>
                  <a:gd name="T73" fmla="*/ 33 h 32"/>
                  <a:gd name="T74" fmla="*/ 1 w 27"/>
                  <a:gd name="T75" fmla="*/ 32 h 32"/>
                  <a:gd name="T76" fmla="*/ 1 w 27"/>
                  <a:gd name="T77" fmla="*/ 32 h 32"/>
                  <a:gd name="T78" fmla="*/ 0 w 27"/>
                  <a:gd name="T79" fmla="*/ 31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7" h="32">
                    <a:moveTo>
                      <a:pt x="0" y="24"/>
                    </a:moveTo>
                    <a:lnTo>
                      <a:pt x="0" y="22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2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4"/>
                    </a:lnTo>
                    <a:lnTo>
                      <a:pt x="20" y="25"/>
                    </a:lnTo>
                    <a:lnTo>
                      <a:pt x="18" y="26"/>
                    </a:lnTo>
                    <a:lnTo>
                      <a:pt x="17" y="28"/>
                    </a:lnTo>
                    <a:lnTo>
                      <a:pt x="15" y="29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7" name="Freeform 77"/>
              <p:cNvSpPr>
                <a:spLocks/>
              </p:cNvSpPr>
              <p:nvPr/>
            </p:nvSpPr>
            <p:spPr bwMode="auto">
              <a:xfrm>
                <a:off x="3256" y="893"/>
                <a:ext cx="53" cy="47"/>
              </a:xfrm>
              <a:custGeom>
                <a:avLst/>
                <a:gdLst>
                  <a:gd name="T0" fmla="*/ 53 w 38"/>
                  <a:gd name="T1" fmla="*/ 22 h 36"/>
                  <a:gd name="T2" fmla="*/ 53 w 38"/>
                  <a:gd name="T3" fmla="*/ 25 h 36"/>
                  <a:gd name="T4" fmla="*/ 53 w 38"/>
                  <a:gd name="T5" fmla="*/ 26 h 36"/>
                  <a:gd name="T6" fmla="*/ 53 w 38"/>
                  <a:gd name="T7" fmla="*/ 26 h 36"/>
                  <a:gd name="T8" fmla="*/ 52 w 38"/>
                  <a:gd name="T9" fmla="*/ 27 h 36"/>
                  <a:gd name="T10" fmla="*/ 52 w 38"/>
                  <a:gd name="T11" fmla="*/ 27 h 36"/>
                  <a:gd name="T12" fmla="*/ 50 w 38"/>
                  <a:gd name="T13" fmla="*/ 30 h 36"/>
                  <a:gd name="T14" fmla="*/ 50 w 38"/>
                  <a:gd name="T15" fmla="*/ 30 h 36"/>
                  <a:gd name="T16" fmla="*/ 47 w 38"/>
                  <a:gd name="T17" fmla="*/ 31 h 36"/>
                  <a:gd name="T18" fmla="*/ 46 w 38"/>
                  <a:gd name="T19" fmla="*/ 34 h 36"/>
                  <a:gd name="T20" fmla="*/ 42 w 38"/>
                  <a:gd name="T21" fmla="*/ 35 h 36"/>
                  <a:gd name="T22" fmla="*/ 38 w 38"/>
                  <a:gd name="T23" fmla="*/ 38 h 36"/>
                  <a:gd name="T24" fmla="*/ 33 w 38"/>
                  <a:gd name="T25" fmla="*/ 40 h 36"/>
                  <a:gd name="T26" fmla="*/ 29 w 38"/>
                  <a:gd name="T27" fmla="*/ 43 h 36"/>
                  <a:gd name="T28" fmla="*/ 24 w 38"/>
                  <a:gd name="T29" fmla="*/ 44 h 36"/>
                  <a:gd name="T30" fmla="*/ 20 w 38"/>
                  <a:gd name="T31" fmla="*/ 47 h 36"/>
                  <a:gd name="T32" fmla="*/ 14 w 38"/>
                  <a:gd name="T33" fmla="*/ 47 h 36"/>
                  <a:gd name="T34" fmla="*/ 13 w 38"/>
                  <a:gd name="T35" fmla="*/ 47 h 36"/>
                  <a:gd name="T36" fmla="*/ 13 w 38"/>
                  <a:gd name="T37" fmla="*/ 47 h 36"/>
                  <a:gd name="T38" fmla="*/ 10 w 38"/>
                  <a:gd name="T39" fmla="*/ 47 h 36"/>
                  <a:gd name="T40" fmla="*/ 8 w 38"/>
                  <a:gd name="T41" fmla="*/ 44 h 36"/>
                  <a:gd name="T42" fmla="*/ 8 w 38"/>
                  <a:gd name="T43" fmla="*/ 44 h 36"/>
                  <a:gd name="T44" fmla="*/ 7 w 38"/>
                  <a:gd name="T45" fmla="*/ 43 h 36"/>
                  <a:gd name="T46" fmla="*/ 7 w 38"/>
                  <a:gd name="T47" fmla="*/ 40 h 36"/>
                  <a:gd name="T48" fmla="*/ 4 w 38"/>
                  <a:gd name="T49" fmla="*/ 40 h 36"/>
                  <a:gd name="T50" fmla="*/ 3 w 38"/>
                  <a:gd name="T51" fmla="*/ 38 h 36"/>
                  <a:gd name="T52" fmla="*/ 3 w 38"/>
                  <a:gd name="T53" fmla="*/ 34 h 36"/>
                  <a:gd name="T54" fmla="*/ 0 w 38"/>
                  <a:gd name="T55" fmla="*/ 27 h 36"/>
                  <a:gd name="T56" fmla="*/ 0 w 38"/>
                  <a:gd name="T57" fmla="*/ 25 h 36"/>
                  <a:gd name="T58" fmla="*/ 0 w 38"/>
                  <a:gd name="T59" fmla="*/ 21 h 36"/>
                  <a:gd name="T60" fmla="*/ 0 w 38"/>
                  <a:gd name="T61" fmla="*/ 17 h 36"/>
                  <a:gd name="T62" fmla="*/ 3 w 38"/>
                  <a:gd name="T63" fmla="*/ 13 h 36"/>
                  <a:gd name="T64" fmla="*/ 3 w 38"/>
                  <a:gd name="T65" fmla="*/ 9 h 36"/>
                  <a:gd name="T66" fmla="*/ 4 w 38"/>
                  <a:gd name="T67" fmla="*/ 8 h 36"/>
                  <a:gd name="T68" fmla="*/ 4 w 38"/>
                  <a:gd name="T69" fmla="*/ 7 h 36"/>
                  <a:gd name="T70" fmla="*/ 7 w 38"/>
                  <a:gd name="T71" fmla="*/ 4 h 36"/>
                  <a:gd name="T72" fmla="*/ 8 w 38"/>
                  <a:gd name="T73" fmla="*/ 3 h 36"/>
                  <a:gd name="T74" fmla="*/ 10 w 38"/>
                  <a:gd name="T75" fmla="*/ 3 h 36"/>
                  <a:gd name="T76" fmla="*/ 10 w 38"/>
                  <a:gd name="T77" fmla="*/ 0 h 36"/>
                  <a:gd name="T78" fmla="*/ 13 w 38"/>
                  <a:gd name="T79" fmla="*/ 0 h 36"/>
                  <a:gd name="T80" fmla="*/ 14 w 38"/>
                  <a:gd name="T81" fmla="*/ 0 h 36"/>
                  <a:gd name="T82" fmla="*/ 20 w 38"/>
                  <a:gd name="T83" fmla="*/ 3 h 36"/>
                  <a:gd name="T84" fmla="*/ 26 w 38"/>
                  <a:gd name="T85" fmla="*/ 4 h 36"/>
                  <a:gd name="T86" fmla="*/ 29 w 38"/>
                  <a:gd name="T87" fmla="*/ 7 h 36"/>
                  <a:gd name="T88" fmla="*/ 36 w 38"/>
                  <a:gd name="T89" fmla="*/ 8 h 36"/>
                  <a:gd name="T90" fmla="*/ 39 w 38"/>
                  <a:gd name="T91" fmla="*/ 9 h 36"/>
                  <a:gd name="T92" fmla="*/ 43 w 38"/>
                  <a:gd name="T93" fmla="*/ 12 h 36"/>
                  <a:gd name="T94" fmla="*/ 46 w 38"/>
                  <a:gd name="T95" fmla="*/ 13 h 36"/>
                  <a:gd name="T96" fmla="*/ 47 w 38"/>
                  <a:gd name="T97" fmla="*/ 16 h 36"/>
                  <a:gd name="T98" fmla="*/ 50 w 38"/>
                  <a:gd name="T99" fmla="*/ 17 h 36"/>
                  <a:gd name="T100" fmla="*/ 52 w 38"/>
                  <a:gd name="T101" fmla="*/ 18 h 36"/>
                  <a:gd name="T102" fmla="*/ 52 w 38"/>
                  <a:gd name="T103" fmla="*/ 18 h 36"/>
                  <a:gd name="T104" fmla="*/ 52 w 38"/>
                  <a:gd name="T105" fmla="*/ 21 h 36"/>
                  <a:gd name="T106" fmla="*/ 53 w 38"/>
                  <a:gd name="T107" fmla="*/ 21 h 36"/>
                  <a:gd name="T108" fmla="*/ 53 w 38"/>
                  <a:gd name="T109" fmla="*/ 21 h 36"/>
                  <a:gd name="T110" fmla="*/ 53 w 38"/>
                  <a:gd name="T111" fmla="*/ 22 h 36"/>
                  <a:gd name="T112" fmla="*/ 53 w 38"/>
                  <a:gd name="T113" fmla="*/ 22 h 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8" h="36">
                    <a:moveTo>
                      <a:pt x="38" y="17"/>
                    </a:moveTo>
                    <a:lnTo>
                      <a:pt x="38" y="19"/>
                    </a:lnTo>
                    <a:lnTo>
                      <a:pt x="38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0" y="27"/>
                    </a:lnTo>
                    <a:lnTo>
                      <a:pt x="27" y="29"/>
                    </a:lnTo>
                    <a:lnTo>
                      <a:pt x="24" y="31"/>
                    </a:lnTo>
                    <a:lnTo>
                      <a:pt x="21" y="33"/>
                    </a:lnTo>
                    <a:lnTo>
                      <a:pt x="17" y="34"/>
                    </a:lnTo>
                    <a:lnTo>
                      <a:pt x="14" y="36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36"/>
                    </a:lnTo>
                    <a:lnTo>
                      <a:pt x="6" y="34"/>
                    </a:lnTo>
                    <a:lnTo>
                      <a:pt x="5" y="33"/>
                    </a:lnTo>
                    <a:lnTo>
                      <a:pt x="5" y="31"/>
                    </a:lnTo>
                    <a:lnTo>
                      <a:pt x="3" y="31"/>
                    </a:lnTo>
                    <a:lnTo>
                      <a:pt x="2" y="29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3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19" y="3"/>
                    </a:lnTo>
                    <a:lnTo>
                      <a:pt x="21" y="5"/>
                    </a:lnTo>
                    <a:lnTo>
                      <a:pt x="26" y="6"/>
                    </a:lnTo>
                    <a:lnTo>
                      <a:pt x="28" y="7"/>
                    </a:lnTo>
                    <a:lnTo>
                      <a:pt x="31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6" y="13"/>
                    </a:lnTo>
                    <a:lnTo>
                      <a:pt x="37" y="14"/>
                    </a:lnTo>
                    <a:lnTo>
                      <a:pt x="37" y="16"/>
                    </a:lnTo>
                    <a:lnTo>
                      <a:pt x="38" y="16"/>
                    </a:lnTo>
                    <a:lnTo>
                      <a:pt x="38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8" name="Freeform 78"/>
              <p:cNvSpPr>
                <a:spLocks/>
              </p:cNvSpPr>
              <p:nvPr/>
            </p:nvSpPr>
            <p:spPr bwMode="auto">
              <a:xfrm>
                <a:off x="3353" y="955"/>
                <a:ext cx="47" cy="50"/>
              </a:xfrm>
              <a:custGeom>
                <a:avLst/>
                <a:gdLst>
                  <a:gd name="T0" fmla="*/ 12 w 35"/>
                  <a:gd name="T1" fmla="*/ 0 h 38"/>
                  <a:gd name="T2" fmla="*/ 13 w 35"/>
                  <a:gd name="T3" fmla="*/ 0 h 38"/>
                  <a:gd name="T4" fmla="*/ 13 w 35"/>
                  <a:gd name="T5" fmla="*/ 0 h 38"/>
                  <a:gd name="T6" fmla="*/ 15 w 35"/>
                  <a:gd name="T7" fmla="*/ 0 h 38"/>
                  <a:gd name="T8" fmla="*/ 17 w 35"/>
                  <a:gd name="T9" fmla="*/ 0 h 38"/>
                  <a:gd name="T10" fmla="*/ 17 w 35"/>
                  <a:gd name="T11" fmla="*/ 0 h 38"/>
                  <a:gd name="T12" fmla="*/ 19 w 35"/>
                  <a:gd name="T13" fmla="*/ 3 h 38"/>
                  <a:gd name="T14" fmla="*/ 21 w 35"/>
                  <a:gd name="T15" fmla="*/ 3 h 38"/>
                  <a:gd name="T16" fmla="*/ 21 w 35"/>
                  <a:gd name="T17" fmla="*/ 3 h 38"/>
                  <a:gd name="T18" fmla="*/ 24 w 35"/>
                  <a:gd name="T19" fmla="*/ 5 h 38"/>
                  <a:gd name="T20" fmla="*/ 28 w 35"/>
                  <a:gd name="T21" fmla="*/ 8 h 38"/>
                  <a:gd name="T22" fmla="*/ 31 w 35"/>
                  <a:gd name="T23" fmla="*/ 9 h 38"/>
                  <a:gd name="T24" fmla="*/ 34 w 35"/>
                  <a:gd name="T25" fmla="*/ 13 h 38"/>
                  <a:gd name="T26" fmla="*/ 38 w 35"/>
                  <a:gd name="T27" fmla="*/ 17 h 38"/>
                  <a:gd name="T28" fmla="*/ 42 w 35"/>
                  <a:gd name="T29" fmla="*/ 21 h 38"/>
                  <a:gd name="T30" fmla="*/ 44 w 35"/>
                  <a:gd name="T31" fmla="*/ 25 h 38"/>
                  <a:gd name="T32" fmla="*/ 46 w 35"/>
                  <a:gd name="T33" fmla="*/ 28 h 38"/>
                  <a:gd name="T34" fmla="*/ 47 w 35"/>
                  <a:gd name="T35" fmla="*/ 30 h 38"/>
                  <a:gd name="T36" fmla="*/ 47 w 35"/>
                  <a:gd name="T37" fmla="*/ 32 h 38"/>
                  <a:gd name="T38" fmla="*/ 47 w 35"/>
                  <a:gd name="T39" fmla="*/ 32 h 38"/>
                  <a:gd name="T40" fmla="*/ 46 w 35"/>
                  <a:gd name="T41" fmla="*/ 34 h 38"/>
                  <a:gd name="T42" fmla="*/ 46 w 35"/>
                  <a:gd name="T43" fmla="*/ 36 h 38"/>
                  <a:gd name="T44" fmla="*/ 46 w 35"/>
                  <a:gd name="T45" fmla="*/ 37 h 38"/>
                  <a:gd name="T46" fmla="*/ 44 w 35"/>
                  <a:gd name="T47" fmla="*/ 37 h 38"/>
                  <a:gd name="T48" fmla="*/ 44 w 35"/>
                  <a:gd name="T49" fmla="*/ 39 h 38"/>
                  <a:gd name="T50" fmla="*/ 40 w 35"/>
                  <a:gd name="T51" fmla="*/ 41 h 38"/>
                  <a:gd name="T52" fmla="*/ 36 w 35"/>
                  <a:gd name="T53" fmla="*/ 45 h 38"/>
                  <a:gd name="T54" fmla="*/ 32 w 35"/>
                  <a:gd name="T55" fmla="*/ 46 h 38"/>
                  <a:gd name="T56" fmla="*/ 28 w 35"/>
                  <a:gd name="T57" fmla="*/ 46 h 38"/>
                  <a:gd name="T58" fmla="*/ 24 w 35"/>
                  <a:gd name="T59" fmla="*/ 49 h 38"/>
                  <a:gd name="T60" fmla="*/ 21 w 35"/>
                  <a:gd name="T61" fmla="*/ 50 h 38"/>
                  <a:gd name="T62" fmla="*/ 17 w 35"/>
                  <a:gd name="T63" fmla="*/ 50 h 38"/>
                  <a:gd name="T64" fmla="*/ 13 w 35"/>
                  <a:gd name="T65" fmla="*/ 50 h 38"/>
                  <a:gd name="T66" fmla="*/ 12 w 35"/>
                  <a:gd name="T67" fmla="*/ 50 h 38"/>
                  <a:gd name="T68" fmla="*/ 9 w 35"/>
                  <a:gd name="T69" fmla="*/ 49 h 38"/>
                  <a:gd name="T70" fmla="*/ 8 w 35"/>
                  <a:gd name="T71" fmla="*/ 49 h 38"/>
                  <a:gd name="T72" fmla="*/ 5 w 35"/>
                  <a:gd name="T73" fmla="*/ 49 h 38"/>
                  <a:gd name="T74" fmla="*/ 4 w 35"/>
                  <a:gd name="T75" fmla="*/ 46 h 38"/>
                  <a:gd name="T76" fmla="*/ 3 w 35"/>
                  <a:gd name="T77" fmla="*/ 45 h 38"/>
                  <a:gd name="T78" fmla="*/ 3 w 35"/>
                  <a:gd name="T79" fmla="*/ 45 h 38"/>
                  <a:gd name="T80" fmla="*/ 0 w 35"/>
                  <a:gd name="T81" fmla="*/ 43 h 38"/>
                  <a:gd name="T82" fmla="*/ 0 w 35"/>
                  <a:gd name="T83" fmla="*/ 37 h 38"/>
                  <a:gd name="T84" fmla="*/ 0 w 35"/>
                  <a:gd name="T85" fmla="*/ 32 h 38"/>
                  <a:gd name="T86" fmla="*/ 3 w 35"/>
                  <a:gd name="T87" fmla="*/ 26 h 38"/>
                  <a:gd name="T88" fmla="*/ 3 w 35"/>
                  <a:gd name="T89" fmla="*/ 22 h 38"/>
                  <a:gd name="T90" fmla="*/ 3 w 35"/>
                  <a:gd name="T91" fmla="*/ 17 h 38"/>
                  <a:gd name="T92" fmla="*/ 4 w 35"/>
                  <a:gd name="T93" fmla="*/ 13 h 38"/>
                  <a:gd name="T94" fmla="*/ 5 w 35"/>
                  <a:gd name="T95" fmla="*/ 9 h 38"/>
                  <a:gd name="T96" fmla="*/ 5 w 35"/>
                  <a:gd name="T97" fmla="*/ 8 h 38"/>
                  <a:gd name="T98" fmla="*/ 8 w 35"/>
                  <a:gd name="T99" fmla="*/ 5 h 38"/>
                  <a:gd name="T100" fmla="*/ 8 w 35"/>
                  <a:gd name="T101" fmla="*/ 4 h 38"/>
                  <a:gd name="T102" fmla="*/ 8 w 35"/>
                  <a:gd name="T103" fmla="*/ 4 h 38"/>
                  <a:gd name="T104" fmla="*/ 9 w 35"/>
                  <a:gd name="T105" fmla="*/ 3 h 38"/>
                  <a:gd name="T106" fmla="*/ 9 w 35"/>
                  <a:gd name="T107" fmla="*/ 3 h 38"/>
                  <a:gd name="T108" fmla="*/ 9 w 35"/>
                  <a:gd name="T109" fmla="*/ 3 h 38"/>
                  <a:gd name="T110" fmla="*/ 12 w 35"/>
                  <a:gd name="T111" fmla="*/ 0 h 38"/>
                  <a:gd name="T112" fmla="*/ 12 w 35"/>
                  <a:gd name="T113" fmla="*/ 0 h 3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5" h="38">
                    <a:moveTo>
                      <a:pt x="9" y="0"/>
                    </a:moveTo>
                    <a:lnTo>
                      <a:pt x="10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4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5" y="10"/>
                    </a:lnTo>
                    <a:lnTo>
                      <a:pt x="28" y="13"/>
                    </a:lnTo>
                    <a:lnTo>
                      <a:pt x="31" y="16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5" y="24"/>
                    </a:lnTo>
                    <a:lnTo>
                      <a:pt x="34" y="26"/>
                    </a:lnTo>
                    <a:lnTo>
                      <a:pt x="34" y="27"/>
                    </a:lnTo>
                    <a:lnTo>
                      <a:pt x="34" y="28"/>
                    </a:lnTo>
                    <a:lnTo>
                      <a:pt x="33" y="28"/>
                    </a:lnTo>
                    <a:lnTo>
                      <a:pt x="33" y="30"/>
                    </a:lnTo>
                    <a:lnTo>
                      <a:pt x="30" y="31"/>
                    </a:lnTo>
                    <a:lnTo>
                      <a:pt x="27" y="34"/>
                    </a:lnTo>
                    <a:lnTo>
                      <a:pt x="24" y="35"/>
                    </a:lnTo>
                    <a:lnTo>
                      <a:pt x="21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3" y="38"/>
                    </a:lnTo>
                    <a:lnTo>
                      <a:pt x="10" y="38"/>
                    </a:lnTo>
                    <a:lnTo>
                      <a:pt x="9" y="38"/>
                    </a:lnTo>
                    <a:lnTo>
                      <a:pt x="7" y="37"/>
                    </a:lnTo>
                    <a:lnTo>
                      <a:pt x="6" y="37"/>
                    </a:lnTo>
                    <a:lnTo>
                      <a:pt x="4" y="37"/>
                    </a:lnTo>
                    <a:lnTo>
                      <a:pt x="3" y="35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3" y="10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9" name="Freeform 79"/>
              <p:cNvSpPr>
                <a:spLocks/>
              </p:cNvSpPr>
              <p:nvPr/>
            </p:nvSpPr>
            <p:spPr bwMode="auto">
              <a:xfrm>
                <a:off x="3306" y="955"/>
                <a:ext cx="44" cy="50"/>
              </a:xfrm>
              <a:custGeom>
                <a:avLst/>
                <a:gdLst>
                  <a:gd name="T0" fmla="*/ 33 w 33"/>
                  <a:gd name="T1" fmla="*/ 0 h 38"/>
                  <a:gd name="T2" fmla="*/ 33 w 33"/>
                  <a:gd name="T3" fmla="*/ 3 h 38"/>
                  <a:gd name="T4" fmla="*/ 35 w 33"/>
                  <a:gd name="T5" fmla="*/ 3 h 38"/>
                  <a:gd name="T6" fmla="*/ 35 w 33"/>
                  <a:gd name="T7" fmla="*/ 3 h 38"/>
                  <a:gd name="T8" fmla="*/ 37 w 33"/>
                  <a:gd name="T9" fmla="*/ 4 h 38"/>
                  <a:gd name="T10" fmla="*/ 37 w 33"/>
                  <a:gd name="T11" fmla="*/ 4 h 38"/>
                  <a:gd name="T12" fmla="*/ 39 w 33"/>
                  <a:gd name="T13" fmla="*/ 5 h 38"/>
                  <a:gd name="T14" fmla="*/ 39 w 33"/>
                  <a:gd name="T15" fmla="*/ 8 h 38"/>
                  <a:gd name="T16" fmla="*/ 39 w 33"/>
                  <a:gd name="T17" fmla="*/ 8 h 38"/>
                  <a:gd name="T18" fmla="*/ 40 w 33"/>
                  <a:gd name="T19" fmla="*/ 12 h 38"/>
                  <a:gd name="T20" fmla="*/ 43 w 33"/>
                  <a:gd name="T21" fmla="*/ 16 h 38"/>
                  <a:gd name="T22" fmla="*/ 43 w 33"/>
                  <a:gd name="T23" fmla="*/ 18 h 38"/>
                  <a:gd name="T24" fmla="*/ 44 w 33"/>
                  <a:gd name="T25" fmla="*/ 25 h 38"/>
                  <a:gd name="T26" fmla="*/ 44 w 33"/>
                  <a:gd name="T27" fmla="*/ 28 h 38"/>
                  <a:gd name="T28" fmla="*/ 44 w 33"/>
                  <a:gd name="T29" fmla="*/ 34 h 38"/>
                  <a:gd name="T30" fmla="*/ 44 w 33"/>
                  <a:gd name="T31" fmla="*/ 39 h 38"/>
                  <a:gd name="T32" fmla="*/ 44 w 33"/>
                  <a:gd name="T33" fmla="*/ 43 h 38"/>
                  <a:gd name="T34" fmla="*/ 44 w 33"/>
                  <a:gd name="T35" fmla="*/ 45 h 38"/>
                  <a:gd name="T36" fmla="*/ 43 w 33"/>
                  <a:gd name="T37" fmla="*/ 45 h 38"/>
                  <a:gd name="T38" fmla="*/ 43 w 33"/>
                  <a:gd name="T39" fmla="*/ 46 h 38"/>
                  <a:gd name="T40" fmla="*/ 40 w 33"/>
                  <a:gd name="T41" fmla="*/ 49 h 38"/>
                  <a:gd name="T42" fmla="*/ 39 w 33"/>
                  <a:gd name="T43" fmla="*/ 49 h 38"/>
                  <a:gd name="T44" fmla="*/ 39 w 33"/>
                  <a:gd name="T45" fmla="*/ 49 h 38"/>
                  <a:gd name="T46" fmla="*/ 37 w 33"/>
                  <a:gd name="T47" fmla="*/ 50 h 38"/>
                  <a:gd name="T48" fmla="*/ 35 w 33"/>
                  <a:gd name="T49" fmla="*/ 50 h 38"/>
                  <a:gd name="T50" fmla="*/ 31 w 33"/>
                  <a:gd name="T51" fmla="*/ 50 h 38"/>
                  <a:gd name="T52" fmla="*/ 28 w 33"/>
                  <a:gd name="T53" fmla="*/ 50 h 38"/>
                  <a:gd name="T54" fmla="*/ 24 w 33"/>
                  <a:gd name="T55" fmla="*/ 50 h 38"/>
                  <a:gd name="T56" fmla="*/ 19 w 33"/>
                  <a:gd name="T57" fmla="*/ 49 h 38"/>
                  <a:gd name="T58" fmla="*/ 15 w 33"/>
                  <a:gd name="T59" fmla="*/ 46 h 38"/>
                  <a:gd name="T60" fmla="*/ 11 w 33"/>
                  <a:gd name="T61" fmla="*/ 46 h 38"/>
                  <a:gd name="T62" fmla="*/ 9 w 33"/>
                  <a:gd name="T63" fmla="*/ 45 h 38"/>
                  <a:gd name="T64" fmla="*/ 5 w 33"/>
                  <a:gd name="T65" fmla="*/ 43 h 38"/>
                  <a:gd name="T66" fmla="*/ 3 w 33"/>
                  <a:gd name="T67" fmla="*/ 41 h 38"/>
                  <a:gd name="T68" fmla="*/ 3 w 33"/>
                  <a:gd name="T69" fmla="*/ 39 h 38"/>
                  <a:gd name="T70" fmla="*/ 1 w 33"/>
                  <a:gd name="T71" fmla="*/ 37 h 38"/>
                  <a:gd name="T72" fmla="*/ 0 w 33"/>
                  <a:gd name="T73" fmla="*/ 36 h 38"/>
                  <a:gd name="T74" fmla="*/ 0 w 33"/>
                  <a:gd name="T75" fmla="*/ 34 h 38"/>
                  <a:gd name="T76" fmla="*/ 0 w 33"/>
                  <a:gd name="T77" fmla="*/ 32 h 38"/>
                  <a:gd name="T78" fmla="*/ 0 w 33"/>
                  <a:gd name="T79" fmla="*/ 30 h 38"/>
                  <a:gd name="T80" fmla="*/ 0 w 33"/>
                  <a:gd name="T81" fmla="*/ 28 h 38"/>
                  <a:gd name="T82" fmla="*/ 1 w 33"/>
                  <a:gd name="T83" fmla="*/ 25 h 38"/>
                  <a:gd name="T84" fmla="*/ 5 w 33"/>
                  <a:gd name="T85" fmla="*/ 21 h 38"/>
                  <a:gd name="T86" fmla="*/ 9 w 33"/>
                  <a:gd name="T87" fmla="*/ 17 h 38"/>
                  <a:gd name="T88" fmla="*/ 12 w 33"/>
                  <a:gd name="T89" fmla="*/ 13 h 38"/>
                  <a:gd name="T90" fmla="*/ 16 w 33"/>
                  <a:gd name="T91" fmla="*/ 9 h 38"/>
                  <a:gd name="T92" fmla="*/ 19 w 33"/>
                  <a:gd name="T93" fmla="*/ 8 h 38"/>
                  <a:gd name="T94" fmla="*/ 21 w 33"/>
                  <a:gd name="T95" fmla="*/ 4 h 38"/>
                  <a:gd name="T96" fmla="*/ 24 w 33"/>
                  <a:gd name="T97" fmla="*/ 4 h 38"/>
                  <a:gd name="T98" fmla="*/ 25 w 33"/>
                  <a:gd name="T99" fmla="*/ 3 h 38"/>
                  <a:gd name="T100" fmla="*/ 28 w 33"/>
                  <a:gd name="T101" fmla="*/ 3 h 38"/>
                  <a:gd name="T102" fmla="*/ 28 w 33"/>
                  <a:gd name="T103" fmla="*/ 3 h 38"/>
                  <a:gd name="T104" fmla="*/ 29 w 33"/>
                  <a:gd name="T105" fmla="*/ 0 h 38"/>
                  <a:gd name="T106" fmla="*/ 31 w 33"/>
                  <a:gd name="T107" fmla="*/ 0 h 38"/>
                  <a:gd name="T108" fmla="*/ 31 w 33"/>
                  <a:gd name="T109" fmla="*/ 0 h 38"/>
                  <a:gd name="T110" fmla="*/ 31 w 33"/>
                  <a:gd name="T111" fmla="*/ 0 h 38"/>
                  <a:gd name="T112" fmla="*/ 33 w 33"/>
                  <a:gd name="T113" fmla="*/ 0 h 3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3" h="38">
                    <a:moveTo>
                      <a:pt x="25" y="0"/>
                    </a:moveTo>
                    <a:lnTo>
                      <a:pt x="25" y="2"/>
                    </a:lnTo>
                    <a:lnTo>
                      <a:pt x="26" y="2"/>
                    </a:lnTo>
                    <a:lnTo>
                      <a:pt x="28" y="3"/>
                    </a:lnTo>
                    <a:lnTo>
                      <a:pt x="29" y="4"/>
                    </a:lnTo>
                    <a:lnTo>
                      <a:pt x="29" y="6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2" y="14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3" y="26"/>
                    </a:lnTo>
                    <a:lnTo>
                      <a:pt x="33" y="30"/>
                    </a:lnTo>
                    <a:lnTo>
                      <a:pt x="33" y="33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9" y="37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4" y="37"/>
                    </a:lnTo>
                    <a:lnTo>
                      <a:pt x="11" y="35"/>
                    </a:lnTo>
                    <a:lnTo>
                      <a:pt x="8" y="35"/>
                    </a:lnTo>
                    <a:lnTo>
                      <a:pt x="7" y="34"/>
                    </a:lnTo>
                    <a:lnTo>
                      <a:pt x="4" y="33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1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1" y="19"/>
                    </a:lnTo>
                    <a:lnTo>
                      <a:pt x="4" y="16"/>
                    </a:lnTo>
                    <a:lnTo>
                      <a:pt x="7" y="13"/>
                    </a:lnTo>
                    <a:lnTo>
                      <a:pt x="9" y="10"/>
                    </a:lnTo>
                    <a:lnTo>
                      <a:pt x="12" y="7"/>
                    </a:lnTo>
                    <a:lnTo>
                      <a:pt x="14" y="6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0" name="Freeform 80"/>
              <p:cNvSpPr>
                <a:spLocks/>
              </p:cNvSpPr>
              <p:nvPr/>
            </p:nvSpPr>
            <p:spPr bwMode="auto">
              <a:xfrm>
                <a:off x="3271" y="937"/>
                <a:ext cx="50" cy="44"/>
              </a:xfrm>
              <a:custGeom>
                <a:avLst/>
                <a:gdLst>
                  <a:gd name="T0" fmla="*/ 47 w 37"/>
                  <a:gd name="T1" fmla="*/ 4 h 35"/>
                  <a:gd name="T2" fmla="*/ 50 w 37"/>
                  <a:gd name="T3" fmla="*/ 5 h 35"/>
                  <a:gd name="T4" fmla="*/ 50 w 37"/>
                  <a:gd name="T5" fmla="*/ 5 h 35"/>
                  <a:gd name="T6" fmla="*/ 50 w 37"/>
                  <a:gd name="T7" fmla="*/ 6 h 35"/>
                  <a:gd name="T8" fmla="*/ 50 w 37"/>
                  <a:gd name="T9" fmla="*/ 9 h 35"/>
                  <a:gd name="T10" fmla="*/ 50 w 37"/>
                  <a:gd name="T11" fmla="*/ 9 h 35"/>
                  <a:gd name="T12" fmla="*/ 50 w 37"/>
                  <a:gd name="T13" fmla="*/ 10 h 35"/>
                  <a:gd name="T14" fmla="*/ 50 w 37"/>
                  <a:gd name="T15" fmla="*/ 13 h 35"/>
                  <a:gd name="T16" fmla="*/ 50 w 37"/>
                  <a:gd name="T17" fmla="*/ 13 h 35"/>
                  <a:gd name="T18" fmla="*/ 47 w 37"/>
                  <a:gd name="T19" fmla="*/ 15 h 35"/>
                  <a:gd name="T20" fmla="*/ 46 w 37"/>
                  <a:gd name="T21" fmla="*/ 19 h 35"/>
                  <a:gd name="T22" fmla="*/ 45 w 37"/>
                  <a:gd name="T23" fmla="*/ 23 h 35"/>
                  <a:gd name="T24" fmla="*/ 42 w 37"/>
                  <a:gd name="T25" fmla="*/ 28 h 35"/>
                  <a:gd name="T26" fmla="*/ 41 w 37"/>
                  <a:gd name="T27" fmla="*/ 31 h 35"/>
                  <a:gd name="T28" fmla="*/ 38 w 37"/>
                  <a:gd name="T29" fmla="*/ 35 h 35"/>
                  <a:gd name="T30" fmla="*/ 35 w 37"/>
                  <a:gd name="T31" fmla="*/ 39 h 35"/>
                  <a:gd name="T32" fmla="*/ 32 w 37"/>
                  <a:gd name="T33" fmla="*/ 43 h 35"/>
                  <a:gd name="T34" fmla="*/ 31 w 37"/>
                  <a:gd name="T35" fmla="*/ 44 h 35"/>
                  <a:gd name="T36" fmla="*/ 28 w 37"/>
                  <a:gd name="T37" fmla="*/ 44 h 35"/>
                  <a:gd name="T38" fmla="*/ 28 w 37"/>
                  <a:gd name="T39" fmla="*/ 44 h 35"/>
                  <a:gd name="T40" fmla="*/ 27 w 37"/>
                  <a:gd name="T41" fmla="*/ 44 h 35"/>
                  <a:gd name="T42" fmla="*/ 24 w 37"/>
                  <a:gd name="T43" fmla="*/ 44 h 35"/>
                  <a:gd name="T44" fmla="*/ 23 w 37"/>
                  <a:gd name="T45" fmla="*/ 44 h 35"/>
                  <a:gd name="T46" fmla="*/ 22 w 37"/>
                  <a:gd name="T47" fmla="*/ 44 h 35"/>
                  <a:gd name="T48" fmla="*/ 22 w 37"/>
                  <a:gd name="T49" fmla="*/ 43 h 35"/>
                  <a:gd name="T50" fmla="*/ 18 w 37"/>
                  <a:gd name="T51" fmla="*/ 40 h 35"/>
                  <a:gd name="T52" fmla="*/ 14 w 37"/>
                  <a:gd name="T53" fmla="*/ 39 h 35"/>
                  <a:gd name="T54" fmla="*/ 9 w 37"/>
                  <a:gd name="T55" fmla="*/ 35 h 35"/>
                  <a:gd name="T56" fmla="*/ 8 w 37"/>
                  <a:gd name="T57" fmla="*/ 34 h 35"/>
                  <a:gd name="T58" fmla="*/ 5 w 37"/>
                  <a:gd name="T59" fmla="*/ 30 h 35"/>
                  <a:gd name="T60" fmla="*/ 4 w 37"/>
                  <a:gd name="T61" fmla="*/ 26 h 35"/>
                  <a:gd name="T62" fmla="*/ 3 w 37"/>
                  <a:gd name="T63" fmla="*/ 23 h 35"/>
                  <a:gd name="T64" fmla="*/ 0 w 37"/>
                  <a:gd name="T65" fmla="*/ 21 h 35"/>
                  <a:gd name="T66" fmla="*/ 0 w 37"/>
                  <a:gd name="T67" fmla="*/ 18 h 35"/>
                  <a:gd name="T68" fmla="*/ 0 w 37"/>
                  <a:gd name="T69" fmla="*/ 15 h 35"/>
                  <a:gd name="T70" fmla="*/ 0 w 37"/>
                  <a:gd name="T71" fmla="*/ 14 h 35"/>
                  <a:gd name="T72" fmla="*/ 0 w 37"/>
                  <a:gd name="T73" fmla="*/ 13 h 35"/>
                  <a:gd name="T74" fmla="*/ 0 w 37"/>
                  <a:gd name="T75" fmla="*/ 10 h 35"/>
                  <a:gd name="T76" fmla="*/ 3 w 37"/>
                  <a:gd name="T77" fmla="*/ 9 h 35"/>
                  <a:gd name="T78" fmla="*/ 3 w 37"/>
                  <a:gd name="T79" fmla="*/ 6 h 35"/>
                  <a:gd name="T80" fmla="*/ 4 w 37"/>
                  <a:gd name="T81" fmla="*/ 6 h 35"/>
                  <a:gd name="T82" fmla="*/ 8 w 37"/>
                  <a:gd name="T83" fmla="*/ 5 h 35"/>
                  <a:gd name="T84" fmla="*/ 14 w 37"/>
                  <a:gd name="T85" fmla="*/ 4 h 35"/>
                  <a:gd name="T86" fmla="*/ 19 w 37"/>
                  <a:gd name="T87" fmla="*/ 1 h 35"/>
                  <a:gd name="T88" fmla="*/ 24 w 37"/>
                  <a:gd name="T89" fmla="*/ 1 h 35"/>
                  <a:gd name="T90" fmla="*/ 28 w 37"/>
                  <a:gd name="T91" fmla="*/ 1 h 35"/>
                  <a:gd name="T92" fmla="*/ 32 w 37"/>
                  <a:gd name="T93" fmla="*/ 0 h 35"/>
                  <a:gd name="T94" fmla="*/ 36 w 37"/>
                  <a:gd name="T95" fmla="*/ 0 h 35"/>
                  <a:gd name="T96" fmla="*/ 41 w 37"/>
                  <a:gd name="T97" fmla="*/ 1 h 35"/>
                  <a:gd name="T98" fmla="*/ 42 w 37"/>
                  <a:gd name="T99" fmla="*/ 1 h 35"/>
                  <a:gd name="T100" fmla="*/ 45 w 37"/>
                  <a:gd name="T101" fmla="*/ 1 h 35"/>
                  <a:gd name="T102" fmla="*/ 45 w 37"/>
                  <a:gd name="T103" fmla="*/ 1 h 35"/>
                  <a:gd name="T104" fmla="*/ 46 w 37"/>
                  <a:gd name="T105" fmla="*/ 1 h 35"/>
                  <a:gd name="T106" fmla="*/ 46 w 37"/>
                  <a:gd name="T107" fmla="*/ 1 h 35"/>
                  <a:gd name="T108" fmla="*/ 47 w 37"/>
                  <a:gd name="T109" fmla="*/ 4 h 35"/>
                  <a:gd name="T110" fmla="*/ 47 w 37"/>
                  <a:gd name="T111" fmla="*/ 4 h 35"/>
                  <a:gd name="T112" fmla="*/ 47 w 37"/>
                  <a:gd name="T113" fmla="*/ 4 h 3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7" h="35">
                    <a:moveTo>
                      <a:pt x="35" y="3"/>
                    </a:moveTo>
                    <a:lnTo>
                      <a:pt x="37" y="4"/>
                    </a:lnTo>
                    <a:lnTo>
                      <a:pt x="37" y="5"/>
                    </a:lnTo>
                    <a:lnTo>
                      <a:pt x="37" y="7"/>
                    </a:lnTo>
                    <a:lnTo>
                      <a:pt x="37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4" y="15"/>
                    </a:lnTo>
                    <a:lnTo>
                      <a:pt x="33" y="18"/>
                    </a:lnTo>
                    <a:lnTo>
                      <a:pt x="31" y="22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6" y="31"/>
                    </a:lnTo>
                    <a:lnTo>
                      <a:pt x="24" y="34"/>
                    </a:lnTo>
                    <a:lnTo>
                      <a:pt x="23" y="35"/>
                    </a:lnTo>
                    <a:lnTo>
                      <a:pt x="21" y="35"/>
                    </a:lnTo>
                    <a:lnTo>
                      <a:pt x="20" y="35"/>
                    </a:lnTo>
                    <a:lnTo>
                      <a:pt x="18" y="35"/>
                    </a:lnTo>
                    <a:lnTo>
                      <a:pt x="17" y="35"/>
                    </a:lnTo>
                    <a:lnTo>
                      <a:pt x="16" y="35"/>
                    </a:lnTo>
                    <a:lnTo>
                      <a:pt x="16" y="34"/>
                    </a:lnTo>
                    <a:lnTo>
                      <a:pt x="13" y="32"/>
                    </a:lnTo>
                    <a:lnTo>
                      <a:pt x="10" y="31"/>
                    </a:lnTo>
                    <a:lnTo>
                      <a:pt x="7" y="28"/>
                    </a:lnTo>
                    <a:lnTo>
                      <a:pt x="6" y="27"/>
                    </a:lnTo>
                    <a:lnTo>
                      <a:pt x="4" y="24"/>
                    </a:lnTo>
                    <a:lnTo>
                      <a:pt x="3" y="21"/>
                    </a:lnTo>
                    <a:lnTo>
                      <a:pt x="2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10" y="3"/>
                    </a:lnTo>
                    <a:lnTo>
                      <a:pt x="14" y="1"/>
                    </a:lnTo>
                    <a:lnTo>
                      <a:pt x="18" y="1"/>
                    </a:lnTo>
                    <a:lnTo>
                      <a:pt x="21" y="1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5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1" name="Freeform 81"/>
              <p:cNvSpPr>
                <a:spLocks/>
              </p:cNvSpPr>
              <p:nvPr/>
            </p:nvSpPr>
            <p:spPr bwMode="auto">
              <a:xfrm>
                <a:off x="3394" y="893"/>
                <a:ext cx="50" cy="47"/>
              </a:xfrm>
              <a:custGeom>
                <a:avLst/>
                <a:gdLst>
                  <a:gd name="T0" fmla="*/ 0 w 38"/>
                  <a:gd name="T1" fmla="*/ 25 h 36"/>
                  <a:gd name="T2" fmla="*/ 0 w 38"/>
                  <a:gd name="T3" fmla="*/ 22 h 36"/>
                  <a:gd name="T4" fmla="*/ 0 w 38"/>
                  <a:gd name="T5" fmla="*/ 21 h 36"/>
                  <a:gd name="T6" fmla="*/ 3 w 38"/>
                  <a:gd name="T7" fmla="*/ 21 h 36"/>
                  <a:gd name="T8" fmla="*/ 3 w 38"/>
                  <a:gd name="T9" fmla="*/ 18 h 36"/>
                  <a:gd name="T10" fmla="*/ 3 w 38"/>
                  <a:gd name="T11" fmla="*/ 18 h 36"/>
                  <a:gd name="T12" fmla="*/ 4 w 38"/>
                  <a:gd name="T13" fmla="*/ 17 h 36"/>
                  <a:gd name="T14" fmla="*/ 4 w 38"/>
                  <a:gd name="T15" fmla="*/ 17 h 36"/>
                  <a:gd name="T16" fmla="*/ 5 w 38"/>
                  <a:gd name="T17" fmla="*/ 16 h 36"/>
                  <a:gd name="T18" fmla="*/ 8 w 38"/>
                  <a:gd name="T19" fmla="*/ 13 h 36"/>
                  <a:gd name="T20" fmla="*/ 12 w 38"/>
                  <a:gd name="T21" fmla="*/ 12 h 36"/>
                  <a:gd name="T22" fmla="*/ 14 w 38"/>
                  <a:gd name="T23" fmla="*/ 9 h 36"/>
                  <a:gd name="T24" fmla="*/ 18 w 38"/>
                  <a:gd name="T25" fmla="*/ 8 h 36"/>
                  <a:gd name="T26" fmla="*/ 24 w 38"/>
                  <a:gd name="T27" fmla="*/ 4 h 36"/>
                  <a:gd name="T28" fmla="*/ 28 w 38"/>
                  <a:gd name="T29" fmla="*/ 4 h 36"/>
                  <a:gd name="T30" fmla="*/ 33 w 38"/>
                  <a:gd name="T31" fmla="*/ 3 h 36"/>
                  <a:gd name="T32" fmla="*/ 37 w 38"/>
                  <a:gd name="T33" fmla="*/ 0 h 36"/>
                  <a:gd name="T34" fmla="*/ 39 w 38"/>
                  <a:gd name="T35" fmla="*/ 0 h 36"/>
                  <a:gd name="T36" fmla="*/ 41 w 38"/>
                  <a:gd name="T37" fmla="*/ 0 h 36"/>
                  <a:gd name="T38" fmla="*/ 41 w 38"/>
                  <a:gd name="T39" fmla="*/ 3 h 36"/>
                  <a:gd name="T40" fmla="*/ 43 w 38"/>
                  <a:gd name="T41" fmla="*/ 3 h 36"/>
                  <a:gd name="T42" fmla="*/ 43 w 38"/>
                  <a:gd name="T43" fmla="*/ 4 h 36"/>
                  <a:gd name="T44" fmla="*/ 45 w 38"/>
                  <a:gd name="T45" fmla="*/ 4 h 36"/>
                  <a:gd name="T46" fmla="*/ 46 w 38"/>
                  <a:gd name="T47" fmla="*/ 7 h 36"/>
                  <a:gd name="T48" fmla="*/ 46 w 38"/>
                  <a:gd name="T49" fmla="*/ 8 h 36"/>
                  <a:gd name="T50" fmla="*/ 49 w 38"/>
                  <a:gd name="T51" fmla="*/ 12 h 36"/>
                  <a:gd name="T52" fmla="*/ 49 w 38"/>
                  <a:gd name="T53" fmla="*/ 16 h 36"/>
                  <a:gd name="T54" fmla="*/ 50 w 38"/>
                  <a:gd name="T55" fmla="*/ 18 h 36"/>
                  <a:gd name="T56" fmla="*/ 50 w 38"/>
                  <a:gd name="T57" fmla="*/ 22 h 36"/>
                  <a:gd name="T58" fmla="*/ 50 w 38"/>
                  <a:gd name="T59" fmla="*/ 26 h 36"/>
                  <a:gd name="T60" fmla="*/ 50 w 38"/>
                  <a:gd name="T61" fmla="*/ 30 h 36"/>
                  <a:gd name="T62" fmla="*/ 49 w 38"/>
                  <a:gd name="T63" fmla="*/ 34 h 36"/>
                  <a:gd name="T64" fmla="*/ 49 w 38"/>
                  <a:gd name="T65" fmla="*/ 38 h 36"/>
                  <a:gd name="T66" fmla="*/ 46 w 38"/>
                  <a:gd name="T67" fmla="*/ 39 h 36"/>
                  <a:gd name="T68" fmla="*/ 45 w 38"/>
                  <a:gd name="T69" fmla="*/ 40 h 36"/>
                  <a:gd name="T70" fmla="*/ 45 w 38"/>
                  <a:gd name="T71" fmla="*/ 43 h 36"/>
                  <a:gd name="T72" fmla="*/ 43 w 38"/>
                  <a:gd name="T73" fmla="*/ 44 h 36"/>
                  <a:gd name="T74" fmla="*/ 41 w 38"/>
                  <a:gd name="T75" fmla="*/ 47 h 36"/>
                  <a:gd name="T76" fmla="*/ 39 w 38"/>
                  <a:gd name="T77" fmla="*/ 47 h 36"/>
                  <a:gd name="T78" fmla="*/ 39 w 38"/>
                  <a:gd name="T79" fmla="*/ 47 h 36"/>
                  <a:gd name="T80" fmla="*/ 37 w 38"/>
                  <a:gd name="T81" fmla="*/ 47 h 36"/>
                  <a:gd name="T82" fmla="*/ 32 w 38"/>
                  <a:gd name="T83" fmla="*/ 47 h 36"/>
                  <a:gd name="T84" fmla="*/ 26 w 38"/>
                  <a:gd name="T85" fmla="*/ 44 h 36"/>
                  <a:gd name="T86" fmla="*/ 22 w 38"/>
                  <a:gd name="T87" fmla="*/ 40 h 36"/>
                  <a:gd name="T88" fmla="*/ 17 w 38"/>
                  <a:gd name="T89" fmla="*/ 39 h 36"/>
                  <a:gd name="T90" fmla="*/ 13 w 38"/>
                  <a:gd name="T91" fmla="*/ 38 h 36"/>
                  <a:gd name="T92" fmla="*/ 9 w 38"/>
                  <a:gd name="T93" fmla="*/ 35 h 36"/>
                  <a:gd name="T94" fmla="*/ 8 w 38"/>
                  <a:gd name="T95" fmla="*/ 34 h 36"/>
                  <a:gd name="T96" fmla="*/ 5 w 38"/>
                  <a:gd name="T97" fmla="*/ 31 h 36"/>
                  <a:gd name="T98" fmla="*/ 4 w 38"/>
                  <a:gd name="T99" fmla="*/ 30 h 36"/>
                  <a:gd name="T100" fmla="*/ 3 w 38"/>
                  <a:gd name="T101" fmla="*/ 27 h 36"/>
                  <a:gd name="T102" fmla="*/ 3 w 38"/>
                  <a:gd name="T103" fmla="*/ 27 h 36"/>
                  <a:gd name="T104" fmla="*/ 3 w 38"/>
                  <a:gd name="T105" fmla="*/ 26 h 36"/>
                  <a:gd name="T106" fmla="*/ 0 w 38"/>
                  <a:gd name="T107" fmla="*/ 26 h 36"/>
                  <a:gd name="T108" fmla="*/ 0 w 38"/>
                  <a:gd name="T109" fmla="*/ 25 h 36"/>
                  <a:gd name="T110" fmla="*/ 0 w 38"/>
                  <a:gd name="T111" fmla="*/ 25 h 36"/>
                  <a:gd name="T112" fmla="*/ 0 w 38"/>
                  <a:gd name="T113" fmla="*/ 25 h 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8" h="36">
                    <a:moveTo>
                      <a:pt x="0" y="19"/>
                    </a:moveTo>
                    <a:lnTo>
                      <a:pt x="0" y="17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4" y="6"/>
                    </a:lnTo>
                    <a:lnTo>
                      <a:pt x="18" y="3"/>
                    </a:lnTo>
                    <a:lnTo>
                      <a:pt x="21" y="3"/>
                    </a:lnTo>
                    <a:lnTo>
                      <a:pt x="25" y="2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4" y="3"/>
                    </a:lnTo>
                    <a:lnTo>
                      <a:pt x="35" y="5"/>
                    </a:lnTo>
                    <a:lnTo>
                      <a:pt x="35" y="6"/>
                    </a:lnTo>
                    <a:lnTo>
                      <a:pt x="37" y="9"/>
                    </a:lnTo>
                    <a:lnTo>
                      <a:pt x="37" y="12"/>
                    </a:lnTo>
                    <a:lnTo>
                      <a:pt x="38" y="14"/>
                    </a:lnTo>
                    <a:lnTo>
                      <a:pt x="38" y="17"/>
                    </a:lnTo>
                    <a:lnTo>
                      <a:pt x="38" y="20"/>
                    </a:lnTo>
                    <a:lnTo>
                      <a:pt x="38" y="23"/>
                    </a:lnTo>
                    <a:lnTo>
                      <a:pt x="37" y="26"/>
                    </a:lnTo>
                    <a:lnTo>
                      <a:pt x="37" y="29"/>
                    </a:lnTo>
                    <a:lnTo>
                      <a:pt x="35" y="30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3" y="34"/>
                    </a:lnTo>
                    <a:lnTo>
                      <a:pt x="31" y="36"/>
                    </a:lnTo>
                    <a:lnTo>
                      <a:pt x="30" y="36"/>
                    </a:lnTo>
                    <a:lnTo>
                      <a:pt x="28" y="36"/>
                    </a:lnTo>
                    <a:lnTo>
                      <a:pt x="24" y="36"/>
                    </a:lnTo>
                    <a:lnTo>
                      <a:pt x="20" y="34"/>
                    </a:lnTo>
                    <a:lnTo>
                      <a:pt x="17" y="31"/>
                    </a:lnTo>
                    <a:lnTo>
                      <a:pt x="13" y="30"/>
                    </a:lnTo>
                    <a:lnTo>
                      <a:pt x="10" y="29"/>
                    </a:lnTo>
                    <a:lnTo>
                      <a:pt x="7" y="27"/>
                    </a:lnTo>
                    <a:lnTo>
                      <a:pt x="6" y="26"/>
                    </a:lnTo>
                    <a:lnTo>
                      <a:pt x="4" y="24"/>
                    </a:lnTo>
                    <a:lnTo>
                      <a:pt x="3" y="23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2" name="Freeform 82"/>
              <p:cNvSpPr>
                <a:spLocks/>
              </p:cNvSpPr>
              <p:nvPr/>
            </p:nvSpPr>
            <p:spPr bwMode="auto">
              <a:xfrm>
                <a:off x="3353" y="832"/>
                <a:ext cx="47" cy="47"/>
              </a:xfrm>
              <a:custGeom>
                <a:avLst/>
                <a:gdLst>
                  <a:gd name="T0" fmla="*/ 12 w 35"/>
                  <a:gd name="T1" fmla="*/ 47 h 37"/>
                  <a:gd name="T2" fmla="*/ 12 w 35"/>
                  <a:gd name="T3" fmla="*/ 47 h 37"/>
                  <a:gd name="T4" fmla="*/ 9 w 35"/>
                  <a:gd name="T5" fmla="*/ 47 h 37"/>
                  <a:gd name="T6" fmla="*/ 9 w 35"/>
                  <a:gd name="T7" fmla="*/ 44 h 37"/>
                  <a:gd name="T8" fmla="*/ 8 w 35"/>
                  <a:gd name="T9" fmla="*/ 44 h 37"/>
                  <a:gd name="T10" fmla="*/ 8 w 35"/>
                  <a:gd name="T11" fmla="*/ 43 h 37"/>
                  <a:gd name="T12" fmla="*/ 8 w 35"/>
                  <a:gd name="T13" fmla="*/ 43 h 37"/>
                  <a:gd name="T14" fmla="*/ 5 w 35"/>
                  <a:gd name="T15" fmla="*/ 41 h 37"/>
                  <a:gd name="T16" fmla="*/ 5 w 35"/>
                  <a:gd name="T17" fmla="*/ 39 h 37"/>
                  <a:gd name="T18" fmla="*/ 4 w 35"/>
                  <a:gd name="T19" fmla="*/ 36 h 37"/>
                  <a:gd name="T20" fmla="*/ 4 w 35"/>
                  <a:gd name="T21" fmla="*/ 32 h 37"/>
                  <a:gd name="T22" fmla="*/ 3 w 35"/>
                  <a:gd name="T23" fmla="*/ 29 h 37"/>
                  <a:gd name="T24" fmla="*/ 3 w 35"/>
                  <a:gd name="T25" fmla="*/ 25 h 37"/>
                  <a:gd name="T26" fmla="*/ 3 w 35"/>
                  <a:gd name="T27" fmla="*/ 20 h 37"/>
                  <a:gd name="T28" fmla="*/ 0 w 35"/>
                  <a:gd name="T29" fmla="*/ 17 h 37"/>
                  <a:gd name="T30" fmla="*/ 0 w 35"/>
                  <a:gd name="T31" fmla="*/ 10 h 37"/>
                  <a:gd name="T32" fmla="*/ 3 w 35"/>
                  <a:gd name="T33" fmla="*/ 5 h 37"/>
                  <a:gd name="T34" fmla="*/ 3 w 35"/>
                  <a:gd name="T35" fmla="*/ 5 h 37"/>
                  <a:gd name="T36" fmla="*/ 3 w 35"/>
                  <a:gd name="T37" fmla="*/ 4 h 37"/>
                  <a:gd name="T38" fmla="*/ 4 w 35"/>
                  <a:gd name="T39" fmla="*/ 4 h 37"/>
                  <a:gd name="T40" fmla="*/ 4 w 35"/>
                  <a:gd name="T41" fmla="*/ 1 h 37"/>
                  <a:gd name="T42" fmla="*/ 5 w 35"/>
                  <a:gd name="T43" fmla="*/ 1 h 37"/>
                  <a:gd name="T44" fmla="*/ 8 w 35"/>
                  <a:gd name="T45" fmla="*/ 0 h 37"/>
                  <a:gd name="T46" fmla="*/ 9 w 35"/>
                  <a:gd name="T47" fmla="*/ 0 h 37"/>
                  <a:gd name="T48" fmla="*/ 9 w 35"/>
                  <a:gd name="T49" fmla="*/ 0 h 37"/>
                  <a:gd name="T50" fmla="*/ 13 w 35"/>
                  <a:gd name="T51" fmla="*/ 0 h 37"/>
                  <a:gd name="T52" fmla="*/ 19 w 35"/>
                  <a:gd name="T53" fmla="*/ 0 h 37"/>
                  <a:gd name="T54" fmla="*/ 23 w 35"/>
                  <a:gd name="T55" fmla="*/ 0 h 37"/>
                  <a:gd name="T56" fmla="*/ 27 w 35"/>
                  <a:gd name="T57" fmla="*/ 1 h 37"/>
                  <a:gd name="T58" fmla="*/ 31 w 35"/>
                  <a:gd name="T59" fmla="*/ 1 h 37"/>
                  <a:gd name="T60" fmla="*/ 34 w 35"/>
                  <a:gd name="T61" fmla="*/ 4 h 37"/>
                  <a:gd name="T62" fmla="*/ 38 w 35"/>
                  <a:gd name="T63" fmla="*/ 5 h 37"/>
                  <a:gd name="T64" fmla="*/ 40 w 35"/>
                  <a:gd name="T65" fmla="*/ 8 h 37"/>
                  <a:gd name="T66" fmla="*/ 42 w 35"/>
                  <a:gd name="T67" fmla="*/ 9 h 37"/>
                  <a:gd name="T68" fmla="*/ 44 w 35"/>
                  <a:gd name="T69" fmla="*/ 10 h 37"/>
                  <a:gd name="T70" fmla="*/ 46 w 35"/>
                  <a:gd name="T71" fmla="*/ 13 h 37"/>
                  <a:gd name="T72" fmla="*/ 46 w 35"/>
                  <a:gd name="T73" fmla="*/ 14 h 37"/>
                  <a:gd name="T74" fmla="*/ 47 w 35"/>
                  <a:gd name="T75" fmla="*/ 17 h 37"/>
                  <a:gd name="T76" fmla="*/ 47 w 35"/>
                  <a:gd name="T77" fmla="*/ 18 h 37"/>
                  <a:gd name="T78" fmla="*/ 47 w 35"/>
                  <a:gd name="T79" fmla="*/ 18 h 37"/>
                  <a:gd name="T80" fmla="*/ 47 w 35"/>
                  <a:gd name="T81" fmla="*/ 20 h 37"/>
                  <a:gd name="T82" fmla="*/ 44 w 35"/>
                  <a:gd name="T83" fmla="*/ 25 h 37"/>
                  <a:gd name="T84" fmla="*/ 40 w 35"/>
                  <a:gd name="T85" fmla="*/ 29 h 37"/>
                  <a:gd name="T86" fmla="*/ 36 w 35"/>
                  <a:gd name="T87" fmla="*/ 32 h 37"/>
                  <a:gd name="T88" fmla="*/ 34 w 35"/>
                  <a:gd name="T89" fmla="*/ 36 h 37"/>
                  <a:gd name="T90" fmla="*/ 31 w 35"/>
                  <a:gd name="T91" fmla="*/ 39 h 37"/>
                  <a:gd name="T92" fmla="*/ 27 w 35"/>
                  <a:gd name="T93" fmla="*/ 41 h 37"/>
                  <a:gd name="T94" fmla="*/ 23 w 35"/>
                  <a:gd name="T95" fmla="*/ 43 h 37"/>
                  <a:gd name="T96" fmla="*/ 21 w 35"/>
                  <a:gd name="T97" fmla="*/ 44 h 37"/>
                  <a:gd name="T98" fmla="*/ 19 w 35"/>
                  <a:gd name="T99" fmla="*/ 44 h 37"/>
                  <a:gd name="T100" fmla="*/ 17 w 35"/>
                  <a:gd name="T101" fmla="*/ 47 h 37"/>
                  <a:gd name="T102" fmla="*/ 17 w 35"/>
                  <a:gd name="T103" fmla="*/ 47 h 37"/>
                  <a:gd name="T104" fmla="*/ 15 w 35"/>
                  <a:gd name="T105" fmla="*/ 47 h 37"/>
                  <a:gd name="T106" fmla="*/ 15 w 35"/>
                  <a:gd name="T107" fmla="*/ 47 h 37"/>
                  <a:gd name="T108" fmla="*/ 13 w 35"/>
                  <a:gd name="T109" fmla="*/ 47 h 37"/>
                  <a:gd name="T110" fmla="*/ 13 w 35"/>
                  <a:gd name="T111" fmla="*/ 47 h 37"/>
                  <a:gd name="T112" fmla="*/ 12 w 35"/>
                  <a:gd name="T113" fmla="*/ 47 h 3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5" h="37">
                    <a:moveTo>
                      <a:pt x="9" y="37"/>
                    </a:moveTo>
                    <a:lnTo>
                      <a:pt x="9" y="37"/>
                    </a:lnTo>
                    <a:lnTo>
                      <a:pt x="7" y="37"/>
                    </a:lnTo>
                    <a:lnTo>
                      <a:pt x="7" y="35"/>
                    </a:lnTo>
                    <a:lnTo>
                      <a:pt x="6" y="35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3" y="28"/>
                    </a:lnTo>
                    <a:lnTo>
                      <a:pt x="3" y="25"/>
                    </a:lnTo>
                    <a:lnTo>
                      <a:pt x="2" y="23"/>
                    </a:lnTo>
                    <a:lnTo>
                      <a:pt x="2" y="20"/>
                    </a:lnTo>
                    <a:lnTo>
                      <a:pt x="2" y="16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1"/>
                    </a:lnTo>
                    <a:lnTo>
                      <a:pt x="23" y="1"/>
                    </a:lnTo>
                    <a:lnTo>
                      <a:pt x="25" y="3"/>
                    </a:lnTo>
                    <a:lnTo>
                      <a:pt x="28" y="4"/>
                    </a:lnTo>
                    <a:lnTo>
                      <a:pt x="30" y="6"/>
                    </a:lnTo>
                    <a:lnTo>
                      <a:pt x="31" y="7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4" y="11"/>
                    </a:lnTo>
                    <a:lnTo>
                      <a:pt x="35" y="13"/>
                    </a:lnTo>
                    <a:lnTo>
                      <a:pt x="35" y="14"/>
                    </a:lnTo>
                    <a:lnTo>
                      <a:pt x="35" y="16"/>
                    </a:lnTo>
                    <a:lnTo>
                      <a:pt x="33" y="20"/>
                    </a:lnTo>
                    <a:lnTo>
                      <a:pt x="30" y="23"/>
                    </a:lnTo>
                    <a:lnTo>
                      <a:pt x="27" y="25"/>
                    </a:lnTo>
                    <a:lnTo>
                      <a:pt x="25" y="28"/>
                    </a:lnTo>
                    <a:lnTo>
                      <a:pt x="23" y="31"/>
                    </a:lnTo>
                    <a:lnTo>
                      <a:pt x="20" y="32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4" y="35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10" y="37"/>
                    </a:lnTo>
                    <a:lnTo>
                      <a:pt x="9" y="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3" name="Freeform 83"/>
              <p:cNvSpPr>
                <a:spLocks/>
              </p:cNvSpPr>
              <p:nvPr/>
            </p:nvSpPr>
            <p:spPr bwMode="auto">
              <a:xfrm>
                <a:off x="3306" y="832"/>
                <a:ext cx="44" cy="47"/>
              </a:xfrm>
              <a:custGeom>
                <a:avLst/>
                <a:gdLst>
                  <a:gd name="T0" fmla="*/ 33 w 33"/>
                  <a:gd name="T1" fmla="*/ 47 h 37"/>
                  <a:gd name="T2" fmla="*/ 33 w 33"/>
                  <a:gd name="T3" fmla="*/ 47 h 37"/>
                  <a:gd name="T4" fmla="*/ 31 w 33"/>
                  <a:gd name="T5" fmla="*/ 47 h 37"/>
                  <a:gd name="T6" fmla="*/ 31 w 33"/>
                  <a:gd name="T7" fmla="*/ 47 h 37"/>
                  <a:gd name="T8" fmla="*/ 29 w 33"/>
                  <a:gd name="T9" fmla="*/ 47 h 37"/>
                  <a:gd name="T10" fmla="*/ 28 w 33"/>
                  <a:gd name="T11" fmla="*/ 47 h 37"/>
                  <a:gd name="T12" fmla="*/ 28 w 33"/>
                  <a:gd name="T13" fmla="*/ 47 h 37"/>
                  <a:gd name="T14" fmla="*/ 25 w 33"/>
                  <a:gd name="T15" fmla="*/ 44 h 37"/>
                  <a:gd name="T16" fmla="*/ 24 w 33"/>
                  <a:gd name="T17" fmla="*/ 44 h 37"/>
                  <a:gd name="T18" fmla="*/ 21 w 33"/>
                  <a:gd name="T19" fmla="*/ 43 h 37"/>
                  <a:gd name="T20" fmla="*/ 19 w 33"/>
                  <a:gd name="T21" fmla="*/ 41 h 37"/>
                  <a:gd name="T22" fmla="*/ 15 w 33"/>
                  <a:gd name="T23" fmla="*/ 38 h 37"/>
                  <a:gd name="T24" fmla="*/ 12 w 33"/>
                  <a:gd name="T25" fmla="*/ 36 h 37"/>
                  <a:gd name="T26" fmla="*/ 9 w 33"/>
                  <a:gd name="T27" fmla="*/ 32 h 37"/>
                  <a:gd name="T28" fmla="*/ 5 w 33"/>
                  <a:gd name="T29" fmla="*/ 29 h 37"/>
                  <a:gd name="T30" fmla="*/ 1 w 33"/>
                  <a:gd name="T31" fmla="*/ 25 h 37"/>
                  <a:gd name="T32" fmla="*/ 0 w 33"/>
                  <a:gd name="T33" fmla="*/ 20 h 37"/>
                  <a:gd name="T34" fmla="*/ 0 w 33"/>
                  <a:gd name="T35" fmla="*/ 20 h 37"/>
                  <a:gd name="T36" fmla="*/ 0 w 33"/>
                  <a:gd name="T37" fmla="*/ 18 h 37"/>
                  <a:gd name="T38" fmla="*/ 0 w 33"/>
                  <a:gd name="T39" fmla="*/ 17 h 37"/>
                  <a:gd name="T40" fmla="*/ 0 w 33"/>
                  <a:gd name="T41" fmla="*/ 14 h 37"/>
                  <a:gd name="T42" fmla="*/ 0 w 33"/>
                  <a:gd name="T43" fmla="*/ 14 h 37"/>
                  <a:gd name="T44" fmla="*/ 1 w 33"/>
                  <a:gd name="T45" fmla="*/ 13 h 37"/>
                  <a:gd name="T46" fmla="*/ 1 w 33"/>
                  <a:gd name="T47" fmla="*/ 10 h 37"/>
                  <a:gd name="T48" fmla="*/ 3 w 33"/>
                  <a:gd name="T49" fmla="*/ 10 h 37"/>
                  <a:gd name="T50" fmla="*/ 5 w 33"/>
                  <a:gd name="T51" fmla="*/ 8 h 37"/>
                  <a:gd name="T52" fmla="*/ 9 w 33"/>
                  <a:gd name="T53" fmla="*/ 5 h 37"/>
                  <a:gd name="T54" fmla="*/ 12 w 33"/>
                  <a:gd name="T55" fmla="*/ 4 h 37"/>
                  <a:gd name="T56" fmla="*/ 16 w 33"/>
                  <a:gd name="T57" fmla="*/ 1 h 37"/>
                  <a:gd name="T58" fmla="*/ 20 w 33"/>
                  <a:gd name="T59" fmla="*/ 0 h 37"/>
                  <a:gd name="T60" fmla="*/ 24 w 33"/>
                  <a:gd name="T61" fmla="*/ 0 h 37"/>
                  <a:gd name="T62" fmla="*/ 28 w 33"/>
                  <a:gd name="T63" fmla="*/ 0 h 37"/>
                  <a:gd name="T64" fmla="*/ 31 w 33"/>
                  <a:gd name="T65" fmla="*/ 0 h 37"/>
                  <a:gd name="T66" fmla="*/ 33 w 33"/>
                  <a:gd name="T67" fmla="*/ 0 h 37"/>
                  <a:gd name="T68" fmla="*/ 35 w 33"/>
                  <a:gd name="T69" fmla="*/ 0 h 37"/>
                  <a:gd name="T70" fmla="*/ 39 w 33"/>
                  <a:gd name="T71" fmla="*/ 0 h 37"/>
                  <a:gd name="T72" fmla="*/ 40 w 33"/>
                  <a:gd name="T73" fmla="*/ 1 h 37"/>
                  <a:gd name="T74" fmla="*/ 43 w 33"/>
                  <a:gd name="T75" fmla="*/ 1 h 37"/>
                  <a:gd name="T76" fmla="*/ 43 w 33"/>
                  <a:gd name="T77" fmla="*/ 4 h 37"/>
                  <a:gd name="T78" fmla="*/ 44 w 33"/>
                  <a:gd name="T79" fmla="*/ 5 h 37"/>
                  <a:gd name="T80" fmla="*/ 44 w 33"/>
                  <a:gd name="T81" fmla="*/ 5 h 37"/>
                  <a:gd name="T82" fmla="*/ 44 w 33"/>
                  <a:gd name="T83" fmla="*/ 10 h 37"/>
                  <a:gd name="T84" fmla="*/ 44 w 33"/>
                  <a:gd name="T85" fmla="*/ 17 h 37"/>
                  <a:gd name="T86" fmla="*/ 44 w 33"/>
                  <a:gd name="T87" fmla="*/ 22 h 37"/>
                  <a:gd name="T88" fmla="*/ 44 w 33"/>
                  <a:gd name="T89" fmla="*/ 27 h 37"/>
                  <a:gd name="T90" fmla="*/ 43 w 33"/>
                  <a:gd name="T91" fmla="*/ 30 h 37"/>
                  <a:gd name="T92" fmla="*/ 43 w 33"/>
                  <a:gd name="T93" fmla="*/ 34 h 37"/>
                  <a:gd name="T94" fmla="*/ 40 w 33"/>
                  <a:gd name="T95" fmla="*/ 38 h 37"/>
                  <a:gd name="T96" fmla="*/ 39 w 33"/>
                  <a:gd name="T97" fmla="*/ 39 h 37"/>
                  <a:gd name="T98" fmla="*/ 39 w 33"/>
                  <a:gd name="T99" fmla="*/ 41 h 37"/>
                  <a:gd name="T100" fmla="*/ 39 w 33"/>
                  <a:gd name="T101" fmla="*/ 43 h 37"/>
                  <a:gd name="T102" fmla="*/ 37 w 33"/>
                  <a:gd name="T103" fmla="*/ 44 h 37"/>
                  <a:gd name="T104" fmla="*/ 37 w 33"/>
                  <a:gd name="T105" fmla="*/ 44 h 37"/>
                  <a:gd name="T106" fmla="*/ 37 w 33"/>
                  <a:gd name="T107" fmla="*/ 47 h 37"/>
                  <a:gd name="T108" fmla="*/ 35 w 33"/>
                  <a:gd name="T109" fmla="*/ 47 h 37"/>
                  <a:gd name="T110" fmla="*/ 35 w 33"/>
                  <a:gd name="T111" fmla="*/ 47 h 37"/>
                  <a:gd name="T112" fmla="*/ 33 w 33"/>
                  <a:gd name="T113" fmla="*/ 47 h 3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3" h="37">
                    <a:moveTo>
                      <a:pt x="25" y="37"/>
                    </a:moveTo>
                    <a:lnTo>
                      <a:pt x="25" y="37"/>
                    </a:lnTo>
                    <a:lnTo>
                      <a:pt x="23" y="37"/>
                    </a:lnTo>
                    <a:lnTo>
                      <a:pt x="22" y="37"/>
                    </a:lnTo>
                    <a:lnTo>
                      <a:pt x="21" y="37"/>
                    </a:lnTo>
                    <a:lnTo>
                      <a:pt x="19" y="35"/>
                    </a:lnTo>
                    <a:lnTo>
                      <a:pt x="18" y="35"/>
                    </a:lnTo>
                    <a:lnTo>
                      <a:pt x="16" y="34"/>
                    </a:lnTo>
                    <a:lnTo>
                      <a:pt x="14" y="32"/>
                    </a:lnTo>
                    <a:lnTo>
                      <a:pt x="11" y="30"/>
                    </a:lnTo>
                    <a:lnTo>
                      <a:pt x="9" y="28"/>
                    </a:lnTo>
                    <a:lnTo>
                      <a:pt x="7" y="25"/>
                    </a:lnTo>
                    <a:lnTo>
                      <a:pt x="4" y="23"/>
                    </a:lnTo>
                    <a:lnTo>
                      <a:pt x="1" y="2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9" y="3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0" y="1"/>
                    </a:lnTo>
                    <a:lnTo>
                      <a:pt x="32" y="1"/>
                    </a:lnTo>
                    <a:lnTo>
                      <a:pt x="32" y="3"/>
                    </a:lnTo>
                    <a:lnTo>
                      <a:pt x="33" y="4"/>
                    </a:lnTo>
                    <a:lnTo>
                      <a:pt x="33" y="8"/>
                    </a:lnTo>
                    <a:lnTo>
                      <a:pt x="33" y="13"/>
                    </a:lnTo>
                    <a:lnTo>
                      <a:pt x="33" y="17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27"/>
                    </a:lnTo>
                    <a:lnTo>
                      <a:pt x="30" y="30"/>
                    </a:lnTo>
                    <a:lnTo>
                      <a:pt x="29" y="31"/>
                    </a:lnTo>
                    <a:lnTo>
                      <a:pt x="29" y="32"/>
                    </a:lnTo>
                    <a:lnTo>
                      <a:pt x="29" y="34"/>
                    </a:lnTo>
                    <a:lnTo>
                      <a:pt x="28" y="35"/>
                    </a:lnTo>
                    <a:lnTo>
                      <a:pt x="28" y="37"/>
                    </a:lnTo>
                    <a:lnTo>
                      <a:pt x="26" y="37"/>
                    </a:lnTo>
                    <a:lnTo>
                      <a:pt x="25" y="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4" name="Freeform 84"/>
              <p:cNvSpPr>
                <a:spLocks/>
              </p:cNvSpPr>
              <p:nvPr/>
            </p:nvSpPr>
            <p:spPr bwMode="auto">
              <a:xfrm>
                <a:off x="3385" y="852"/>
                <a:ext cx="47" cy="44"/>
              </a:xfrm>
              <a:custGeom>
                <a:avLst/>
                <a:gdLst>
                  <a:gd name="T0" fmla="*/ 1 w 37"/>
                  <a:gd name="T1" fmla="*/ 40 h 35"/>
                  <a:gd name="T2" fmla="*/ 0 w 37"/>
                  <a:gd name="T3" fmla="*/ 40 h 35"/>
                  <a:gd name="T4" fmla="*/ 0 w 37"/>
                  <a:gd name="T5" fmla="*/ 39 h 35"/>
                  <a:gd name="T6" fmla="*/ 0 w 37"/>
                  <a:gd name="T7" fmla="*/ 36 h 35"/>
                  <a:gd name="T8" fmla="*/ 0 w 37"/>
                  <a:gd name="T9" fmla="*/ 36 h 35"/>
                  <a:gd name="T10" fmla="*/ 0 w 37"/>
                  <a:gd name="T11" fmla="*/ 35 h 35"/>
                  <a:gd name="T12" fmla="*/ 0 w 37"/>
                  <a:gd name="T13" fmla="*/ 33 h 35"/>
                  <a:gd name="T14" fmla="*/ 0 w 37"/>
                  <a:gd name="T15" fmla="*/ 33 h 35"/>
                  <a:gd name="T16" fmla="*/ 0 w 37"/>
                  <a:gd name="T17" fmla="*/ 31 h 35"/>
                  <a:gd name="T18" fmla="*/ 1 w 37"/>
                  <a:gd name="T19" fmla="*/ 28 h 35"/>
                  <a:gd name="T20" fmla="*/ 4 w 37"/>
                  <a:gd name="T21" fmla="*/ 24 h 35"/>
                  <a:gd name="T22" fmla="*/ 5 w 37"/>
                  <a:gd name="T23" fmla="*/ 20 h 35"/>
                  <a:gd name="T24" fmla="*/ 8 w 37"/>
                  <a:gd name="T25" fmla="*/ 18 h 35"/>
                  <a:gd name="T26" fmla="*/ 9 w 37"/>
                  <a:gd name="T27" fmla="*/ 14 h 35"/>
                  <a:gd name="T28" fmla="*/ 11 w 37"/>
                  <a:gd name="T29" fmla="*/ 9 h 35"/>
                  <a:gd name="T30" fmla="*/ 14 w 37"/>
                  <a:gd name="T31" fmla="*/ 5 h 35"/>
                  <a:gd name="T32" fmla="*/ 18 w 37"/>
                  <a:gd name="T33" fmla="*/ 1 h 35"/>
                  <a:gd name="T34" fmla="*/ 18 w 37"/>
                  <a:gd name="T35" fmla="*/ 1 h 35"/>
                  <a:gd name="T36" fmla="*/ 20 w 37"/>
                  <a:gd name="T37" fmla="*/ 0 h 35"/>
                  <a:gd name="T38" fmla="*/ 22 w 37"/>
                  <a:gd name="T39" fmla="*/ 0 h 35"/>
                  <a:gd name="T40" fmla="*/ 22 w 37"/>
                  <a:gd name="T41" fmla="*/ 0 h 35"/>
                  <a:gd name="T42" fmla="*/ 23 w 37"/>
                  <a:gd name="T43" fmla="*/ 0 h 35"/>
                  <a:gd name="T44" fmla="*/ 25 w 37"/>
                  <a:gd name="T45" fmla="*/ 1 h 35"/>
                  <a:gd name="T46" fmla="*/ 27 w 37"/>
                  <a:gd name="T47" fmla="*/ 1 h 35"/>
                  <a:gd name="T48" fmla="*/ 29 w 37"/>
                  <a:gd name="T49" fmla="*/ 1 h 35"/>
                  <a:gd name="T50" fmla="*/ 30 w 37"/>
                  <a:gd name="T51" fmla="*/ 3 h 35"/>
                  <a:gd name="T52" fmla="*/ 34 w 37"/>
                  <a:gd name="T53" fmla="*/ 6 h 35"/>
                  <a:gd name="T54" fmla="*/ 38 w 37"/>
                  <a:gd name="T55" fmla="*/ 9 h 35"/>
                  <a:gd name="T56" fmla="*/ 39 w 37"/>
                  <a:gd name="T57" fmla="*/ 11 h 35"/>
                  <a:gd name="T58" fmla="*/ 41 w 37"/>
                  <a:gd name="T59" fmla="*/ 15 h 35"/>
                  <a:gd name="T60" fmla="*/ 43 w 37"/>
                  <a:gd name="T61" fmla="*/ 19 h 35"/>
                  <a:gd name="T62" fmla="*/ 44 w 37"/>
                  <a:gd name="T63" fmla="*/ 20 h 35"/>
                  <a:gd name="T64" fmla="*/ 47 w 37"/>
                  <a:gd name="T65" fmla="*/ 24 h 35"/>
                  <a:gd name="T66" fmla="*/ 47 w 37"/>
                  <a:gd name="T67" fmla="*/ 26 h 35"/>
                  <a:gd name="T68" fmla="*/ 47 w 37"/>
                  <a:gd name="T69" fmla="*/ 28 h 35"/>
                  <a:gd name="T70" fmla="*/ 47 w 37"/>
                  <a:gd name="T71" fmla="*/ 31 h 35"/>
                  <a:gd name="T72" fmla="*/ 47 w 37"/>
                  <a:gd name="T73" fmla="*/ 33 h 35"/>
                  <a:gd name="T74" fmla="*/ 47 w 37"/>
                  <a:gd name="T75" fmla="*/ 35 h 35"/>
                  <a:gd name="T76" fmla="*/ 44 w 37"/>
                  <a:gd name="T77" fmla="*/ 36 h 35"/>
                  <a:gd name="T78" fmla="*/ 44 w 37"/>
                  <a:gd name="T79" fmla="*/ 36 h 35"/>
                  <a:gd name="T80" fmla="*/ 43 w 37"/>
                  <a:gd name="T81" fmla="*/ 39 h 35"/>
                  <a:gd name="T82" fmla="*/ 39 w 37"/>
                  <a:gd name="T83" fmla="*/ 40 h 35"/>
                  <a:gd name="T84" fmla="*/ 34 w 37"/>
                  <a:gd name="T85" fmla="*/ 41 h 35"/>
                  <a:gd name="T86" fmla="*/ 29 w 37"/>
                  <a:gd name="T87" fmla="*/ 41 h 35"/>
                  <a:gd name="T88" fmla="*/ 23 w 37"/>
                  <a:gd name="T89" fmla="*/ 44 h 35"/>
                  <a:gd name="T90" fmla="*/ 20 w 37"/>
                  <a:gd name="T91" fmla="*/ 44 h 35"/>
                  <a:gd name="T92" fmla="*/ 17 w 37"/>
                  <a:gd name="T93" fmla="*/ 44 h 35"/>
                  <a:gd name="T94" fmla="*/ 13 w 37"/>
                  <a:gd name="T95" fmla="*/ 44 h 35"/>
                  <a:gd name="T96" fmla="*/ 9 w 37"/>
                  <a:gd name="T97" fmla="*/ 44 h 35"/>
                  <a:gd name="T98" fmla="*/ 8 w 37"/>
                  <a:gd name="T99" fmla="*/ 44 h 35"/>
                  <a:gd name="T100" fmla="*/ 8 w 37"/>
                  <a:gd name="T101" fmla="*/ 44 h 35"/>
                  <a:gd name="T102" fmla="*/ 5 w 37"/>
                  <a:gd name="T103" fmla="*/ 41 h 35"/>
                  <a:gd name="T104" fmla="*/ 4 w 37"/>
                  <a:gd name="T105" fmla="*/ 41 h 35"/>
                  <a:gd name="T106" fmla="*/ 4 w 37"/>
                  <a:gd name="T107" fmla="*/ 41 h 35"/>
                  <a:gd name="T108" fmla="*/ 1 w 37"/>
                  <a:gd name="T109" fmla="*/ 41 h 35"/>
                  <a:gd name="T110" fmla="*/ 1 w 37"/>
                  <a:gd name="T111" fmla="*/ 41 h 35"/>
                  <a:gd name="T112" fmla="*/ 1 w 37"/>
                  <a:gd name="T113" fmla="*/ 40 h 3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7" h="35">
                    <a:moveTo>
                      <a:pt x="1" y="32"/>
                    </a:moveTo>
                    <a:lnTo>
                      <a:pt x="0" y="32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" y="22"/>
                    </a:lnTo>
                    <a:lnTo>
                      <a:pt x="3" y="19"/>
                    </a:lnTo>
                    <a:lnTo>
                      <a:pt x="4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9" y="7"/>
                    </a:lnTo>
                    <a:lnTo>
                      <a:pt x="11" y="4"/>
                    </a:lnTo>
                    <a:lnTo>
                      <a:pt x="14" y="1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3" y="1"/>
                    </a:lnTo>
                    <a:lnTo>
                      <a:pt x="24" y="2"/>
                    </a:lnTo>
                    <a:lnTo>
                      <a:pt x="27" y="5"/>
                    </a:lnTo>
                    <a:lnTo>
                      <a:pt x="30" y="7"/>
                    </a:lnTo>
                    <a:lnTo>
                      <a:pt x="31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6"/>
                    </a:lnTo>
                    <a:lnTo>
                      <a:pt x="37" y="19"/>
                    </a:lnTo>
                    <a:lnTo>
                      <a:pt x="37" y="21"/>
                    </a:lnTo>
                    <a:lnTo>
                      <a:pt x="37" y="22"/>
                    </a:lnTo>
                    <a:lnTo>
                      <a:pt x="37" y="25"/>
                    </a:lnTo>
                    <a:lnTo>
                      <a:pt x="37" y="26"/>
                    </a:lnTo>
                    <a:lnTo>
                      <a:pt x="37" y="28"/>
                    </a:lnTo>
                    <a:lnTo>
                      <a:pt x="35" y="29"/>
                    </a:lnTo>
                    <a:lnTo>
                      <a:pt x="34" y="31"/>
                    </a:lnTo>
                    <a:lnTo>
                      <a:pt x="31" y="32"/>
                    </a:lnTo>
                    <a:lnTo>
                      <a:pt x="27" y="33"/>
                    </a:lnTo>
                    <a:lnTo>
                      <a:pt x="23" y="33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3" y="35"/>
                    </a:lnTo>
                    <a:lnTo>
                      <a:pt x="10" y="35"/>
                    </a:lnTo>
                    <a:lnTo>
                      <a:pt x="7" y="35"/>
                    </a:lnTo>
                    <a:lnTo>
                      <a:pt x="6" y="35"/>
                    </a:lnTo>
                    <a:lnTo>
                      <a:pt x="4" y="33"/>
                    </a:lnTo>
                    <a:lnTo>
                      <a:pt x="3" y="33"/>
                    </a:lnTo>
                    <a:lnTo>
                      <a:pt x="1" y="33"/>
                    </a:lnTo>
                    <a:lnTo>
                      <a:pt x="1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5" name="Freeform 85"/>
              <p:cNvSpPr>
                <a:spLocks/>
              </p:cNvSpPr>
              <p:nvPr/>
            </p:nvSpPr>
            <p:spPr bwMode="auto">
              <a:xfrm>
                <a:off x="3385" y="940"/>
                <a:ext cx="47" cy="44"/>
              </a:xfrm>
              <a:custGeom>
                <a:avLst/>
                <a:gdLst>
                  <a:gd name="T0" fmla="*/ 1 w 37"/>
                  <a:gd name="T1" fmla="*/ 4 h 35"/>
                  <a:gd name="T2" fmla="*/ 1 w 37"/>
                  <a:gd name="T3" fmla="*/ 3 h 35"/>
                  <a:gd name="T4" fmla="*/ 4 w 37"/>
                  <a:gd name="T5" fmla="*/ 3 h 35"/>
                  <a:gd name="T6" fmla="*/ 4 w 37"/>
                  <a:gd name="T7" fmla="*/ 3 h 35"/>
                  <a:gd name="T8" fmla="*/ 5 w 37"/>
                  <a:gd name="T9" fmla="*/ 0 h 35"/>
                  <a:gd name="T10" fmla="*/ 5 w 37"/>
                  <a:gd name="T11" fmla="*/ 0 h 35"/>
                  <a:gd name="T12" fmla="*/ 8 w 37"/>
                  <a:gd name="T13" fmla="*/ 0 h 35"/>
                  <a:gd name="T14" fmla="*/ 9 w 37"/>
                  <a:gd name="T15" fmla="*/ 0 h 35"/>
                  <a:gd name="T16" fmla="*/ 11 w 37"/>
                  <a:gd name="T17" fmla="*/ 0 h 35"/>
                  <a:gd name="T18" fmla="*/ 14 w 37"/>
                  <a:gd name="T19" fmla="*/ 0 h 35"/>
                  <a:gd name="T20" fmla="*/ 18 w 37"/>
                  <a:gd name="T21" fmla="*/ 0 h 35"/>
                  <a:gd name="T22" fmla="*/ 22 w 37"/>
                  <a:gd name="T23" fmla="*/ 0 h 35"/>
                  <a:gd name="T24" fmla="*/ 25 w 37"/>
                  <a:gd name="T25" fmla="*/ 0 h 35"/>
                  <a:gd name="T26" fmla="*/ 30 w 37"/>
                  <a:gd name="T27" fmla="*/ 3 h 35"/>
                  <a:gd name="T28" fmla="*/ 34 w 37"/>
                  <a:gd name="T29" fmla="*/ 3 h 35"/>
                  <a:gd name="T30" fmla="*/ 39 w 37"/>
                  <a:gd name="T31" fmla="*/ 4 h 35"/>
                  <a:gd name="T32" fmla="*/ 43 w 37"/>
                  <a:gd name="T33" fmla="*/ 5 h 35"/>
                  <a:gd name="T34" fmla="*/ 44 w 37"/>
                  <a:gd name="T35" fmla="*/ 8 h 35"/>
                  <a:gd name="T36" fmla="*/ 44 w 37"/>
                  <a:gd name="T37" fmla="*/ 8 h 35"/>
                  <a:gd name="T38" fmla="*/ 47 w 37"/>
                  <a:gd name="T39" fmla="*/ 9 h 35"/>
                  <a:gd name="T40" fmla="*/ 47 w 37"/>
                  <a:gd name="T41" fmla="*/ 11 h 35"/>
                  <a:gd name="T42" fmla="*/ 47 w 37"/>
                  <a:gd name="T43" fmla="*/ 13 h 35"/>
                  <a:gd name="T44" fmla="*/ 47 w 37"/>
                  <a:gd name="T45" fmla="*/ 13 h 35"/>
                  <a:gd name="T46" fmla="*/ 47 w 37"/>
                  <a:gd name="T47" fmla="*/ 14 h 35"/>
                  <a:gd name="T48" fmla="*/ 47 w 37"/>
                  <a:gd name="T49" fmla="*/ 16 h 35"/>
                  <a:gd name="T50" fmla="*/ 47 w 37"/>
                  <a:gd name="T51" fmla="*/ 20 h 35"/>
                  <a:gd name="T52" fmla="*/ 44 w 37"/>
                  <a:gd name="T53" fmla="*/ 23 h 35"/>
                  <a:gd name="T54" fmla="*/ 43 w 37"/>
                  <a:gd name="T55" fmla="*/ 26 h 35"/>
                  <a:gd name="T56" fmla="*/ 41 w 37"/>
                  <a:gd name="T57" fmla="*/ 30 h 35"/>
                  <a:gd name="T58" fmla="*/ 39 w 37"/>
                  <a:gd name="T59" fmla="*/ 34 h 35"/>
                  <a:gd name="T60" fmla="*/ 36 w 37"/>
                  <a:gd name="T61" fmla="*/ 35 h 35"/>
                  <a:gd name="T62" fmla="*/ 34 w 37"/>
                  <a:gd name="T63" fmla="*/ 39 h 35"/>
                  <a:gd name="T64" fmla="*/ 30 w 37"/>
                  <a:gd name="T65" fmla="*/ 41 h 35"/>
                  <a:gd name="T66" fmla="*/ 29 w 37"/>
                  <a:gd name="T67" fmla="*/ 41 h 35"/>
                  <a:gd name="T68" fmla="*/ 27 w 37"/>
                  <a:gd name="T69" fmla="*/ 43 h 35"/>
                  <a:gd name="T70" fmla="*/ 25 w 37"/>
                  <a:gd name="T71" fmla="*/ 43 h 35"/>
                  <a:gd name="T72" fmla="*/ 23 w 37"/>
                  <a:gd name="T73" fmla="*/ 43 h 35"/>
                  <a:gd name="T74" fmla="*/ 22 w 37"/>
                  <a:gd name="T75" fmla="*/ 44 h 35"/>
                  <a:gd name="T76" fmla="*/ 20 w 37"/>
                  <a:gd name="T77" fmla="*/ 43 h 35"/>
                  <a:gd name="T78" fmla="*/ 18 w 37"/>
                  <a:gd name="T79" fmla="*/ 43 h 35"/>
                  <a:gd name="T80" fmla="*/ 17 w 37"/>
                  <a:gd name="T81" fmla="*/ 43 h 35"/>
                  <a:gd name="T82" fmla="*/ 14 w 37"/>
                  <a:gd name="T83" fmla="*/ 38 h 35"/>
                  <a:gd name="T84" fmla="*/ 11 w 37"/>
                  <a:gd name="T85" fmla="*/ 34 h 35"/>
                  <a:gd name="T86" fmla="*/ 9 w 37"/>
                  <a:gd name="T87" fmla="*/ 30 h 35"/>
                  <a:gd name="T88" fmla="*/ 5 w 37"/>
                  <a:gd name="T89" fmla="*/ 25 h 35"/>
                  <a:gd name="T90" fmla="*/ 4 w 37"/>
                  <a:gd name="T91" fmla="*/ 21 h 35"/>
                  <a:gd name="T92" fmla="*/ 1 w 37"/>
                  <a:gd name="T93" fmla="*/ 18 h 35"/>
                  <a:gd name="T94" fmla="*/ 1 w 37"/>
                  <a:gd name="T95" fmla="*/ 14 h 35"/>
                  <a:gd name="T96" fmla="*/ 1 w 37"/>
                  <a:gd name="T97" fmla="*/ 13 h 35"/>
                  <a:gd name="T98" fmla="*/ 0 w 37"/>
                  <a:gd name="T99" fmla="*/ 11 h 35"/>
                  <a:gd name="T100" fmla="*/ 0 w 37"/>
                  <a:gd name="T101" fmla="*/ 9 h 35"/>
                  <a:gd name="T102" fmla="*/ 0 w 37"/>
                  <a:gd name="T103" fmla="*/ 8 h 35"/>
                  <a:gd name="T104" fmla="*/ 0 w 37"/>
                  <a:gd name="T105" fmla="*/ 8 h 35"/>
                  <a:gd name="T106" fmla="*/ 0 w 37"/>
                  <a:gd name="T107" fmla="*/ 5 h 35"/>
                  <a:gd name="T108" fmla="*/ 0 w 37"/>
                  <a:gd name="T109" fmla="*/ 5 h 35"/>
                  <a:gd name="T110" fmla="*/ 0 w 37"/>
                  <a:gd name="T111" fmla="*/ 4 h 35"/>
                  <a:gd name="T112" fmla="*/ 1 w 37"/>
                  <a:gd name="T113" fmla="*/ 4 h 3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7" h="35">
                    <a:moveTo>
                      <a:pt x="1" y="3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7" y="2"/>
                    </a:lnTo>
                    <a:lnTo>
                      <a:pt x="31" y="3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7" y="7"/>
                    </a:lnTo>
                    <a:lnTo>
                      <a:pt x="37" y="9"/>
                    </a:lnTo>
                    <a:lnTo>
                      <a:pt x="37" y="10"/>
                    </a:lnTo>
                    <a:lnTo>
                      <a:pt x="37" y="11"/>
                    </a:lnTo>
                    <a:lnTo>
                      <a:pt x="37" y="13"/>
                    </a:lnTo>
                    <a:lnTo>
                      <a:pt x="37" y="16"/>
                    </a:lnTo>
                    <a:lnTo>
                      <a:pt x="35" y="18"/>
                    </a:lnTo>
                    <a:lnTo>
                      <a:pt x="34" y="21"/>
                    </a:lnTo>
                    <a:lnTo>
                      <a:pt x="32" y="24"/>
                    </a:lnTo>
                    <a:lnTo>
                      <a:pt x="31" y="27"/>
                    </a:lnTo>
                    <a:lnTo>
                      <a:pt x="28" y="28"/>
                    </a:lnTo>
                    <a:lnTo>
                      <a:pt x="27" y="31"/>
                    </a:lnTo>
                    <a:lnTo>
                      <a:pt x="24" y="33"/>
                    </a:lnTo>
                    <a:lnTo>
                      <a:pt x="23" y="33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8" y="34"/>
                    </a:lnTo>
                    <a:lnTo>
                      <a:pt x="17" y="35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3" y="34"/>
                    </a:lnTo>
                    <a:lnTo>
                      <a:pt x="11" y="30"/>
                    </a:lnTo>
                    <a:lnTo>
                      <a:pt x="9" y="27"/>
                    </a:lnTo>
                    <a:lnTo>
                      <a:pt x="7" y="24"/>
                    </a:lnTo>
                    <a:lnTo>
                      <a:pt x="4" y="20"/>
                    </a:lnTo>
                    <a:lnTo>
                      <a:pt x="3" y="17"/>
                    </a:lnTo>
                    <a:lnTo>
                      <a:pt x="1" y="14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6" name="Freeform 86"/>
              <p:cNvSpPr>
                <a:spLocks/>
              </p:cNvSpPr>
              <p:nvPr/>
            </p:nvSpPr>
            <p:spPr bwMode="auto">
              <a:xfrm>
                <a:off x="3271" y="852"/>
                <a:ext cx="44" cy="44"/>
              </a:xfrm>
              <a:custGeom>
                <a:avLst/>
                <a:gdLst>
                  <a:gd name="T0" fmla="*/ 44 w 36"/>
                  <a:gd name="T1" fmla="*/ 40 h 35"/>
                  <a:gd name="T2" fmla="*/ 43 w 36"/>
                  <a:gd name="T3" fmla="*/ 40 h 35"/>
                  <a:gd name="T4" fmla="*/ 43 w 36"/>
                  <a:gd name="T5" fmla="*/ 41 h 35"/>
                  <a:gd name="T6" fmla="*/ 42 w 36"/>
                  <a:gd name="T7" fmla="*/ 41 h 35"/>
                  <a:gd name="T8" fmla="*/ 42 w 36"/>
                  <a:gd name="T9" fmla="*/ 41 h 35"/>
                  <a:gd name="T10" fmla="*/ 39 w 36"/>
                  <a:gd name="T11" fmla="*/ 44 h 35"/>
                  <a:gd name="T12" fmla="*/ 38 w 36"/>
                  <a:gd name="T13" fmla="*/ 44 h 35"/>
                  <a:gd name="T14" fmla="*/ 38 w 36"/>
                  <a:gd name="T15" fmla="*/ 44 h 35"/>
                  <a:gd name="T16" fmla="*/ 35 w 36"/>
                  <a:gd name="T17" fmla="*/ 44 h 35"/>
                  <a:gd name="T18" fmla="*/ 33 w 36"/>
                  <a:gd name="T19" fmla="*/ 44 h 35"/>
                  <a:gd name="T20" fmla="*/ 29 w 36"/>
                  <a:gd name="T21" fmla="*/ 44 h 35"/>
                  <a:gd name="T22" fmla="*/ 26 w 36"/>
                  <a:gd name="T23" fmla="*/ 44 h 35"/>
                  <a:gd name="T24" fmla="*/ 21 w 36"/>
                  <a:gd name="T25" fmla="*/ 44 h 35"/>
                  <a:gd name="T26" fmla="*/ 17 w 36"/>
                  <a:gd name="T27" fmla="*/ 41 h 35"/>
                  <a:gd name="T28" fmla="*/ 12 w 36"/>
                  <a:gd name="T29" fmla="*/ 41 h 35"/>
                  <a:gd name="T30" fmla="*/ 6 w 36"/>
                  <a:gd name="T31" fmla="*/ 40 h 35"/>
                  <a:gd name="T32" fmla="*/ 4 w 36"/>
                  <a:gd name="T33" fmla="*/ 39 h 35"/>
                  <a:gd name="T34" fmla="*/ 1 w 36"/>
                  <a:gd name="T35" fmla="*/ 36 h 35"/>
                  <a:gd name="T36" fmla="*/ 1 w 36"/>
                  <a:gd name="T37" fmla="*/ 36 h 35"/>
                  <a:gd name="T38" fmla="*/ 1 w 36"/>
                  <a:gd name="T39" fmla="*/ 35 h 35"/>
                  <a:gd name="T40" fmla="*/ 0 w 36"/>
                  <a:gd name="T41" fmla="*/ 33 h 35"/>
                  <a:gd name="T42" fmla="*/ 0 w 36"/>
                  <a:gd name="T43" fmla="*/ 33 h 35"/>
                  <a:gd name="T44" fmla="*/ 0 w 36"/>
                  <a:gd name="T45" fmla="*/ 31 h 35"/>
                  <a:gd name="T46" fmla="*/ 0 w 36"/>
                  <a:gd name="T47" fmla="*/ 29 h 35"/>
                  <a:gd name="T48" fmla="*/ 0 w 36"/>
                  <a:gd name="T49" fmla="*/ 28 h 35"/>
                  <a:gd name="T50" fmla="*/ 1 w 36"/>
                  <a:gd name="T51" fmla="*/ 24 h 35"/>
                  <a:gd name="T52" fmla="*/ 1 w 36"/>
                  <a:gd name="T53" fmla="*/ 20 h 35"/>
                  <a:gd name="T54" fmla="*/ 4 w 36"/>
                  <a:gd name="T55" fmla="*/ 18 h 35"/>
                  <a:gd name="T56" fmla="*/ 5 w 36"/>
                  <a:gd name="T57" fmla="*/ 14 h 35"/>
                  <a:gd name="T58" fmla="*/ 9 w 36"/>
                  <a:gd name="T59" fmla="*/ 10 h 35"/>
                  <a:gd name="T60" fmla="*/ 10 w 36"/>
                  <a:gd name="T61" fmla="*/ 9 h 35"/>
                  <a:gd name="T62" fmla="*/ 13 w 36"/>
                  <a:gd name="T63" fmla="*/ 5 h 35"/>
                  <a:gd name="T64" fmla="*/ 15 w 36"/>
                  <a:gd name="T65" fmla="*/ 3 h 35"/>
                  <a:gd name="T66" fmla="*/ 17 w 36"/>
                  <a:gd name="T67" fmla="*/ 3 h 35"/>
                  <a:gd name="T68" fmla="*/ 18 w 36"/>
                  <a:gd name="T69" fmla="*/ 1 h 35"/>
                  <a:gd name="T70" fmla="*/ 21 w 36"/>
                  <a:gd name="T71" fmla="*/ 1 h 35"/>
                  <a:gd name="T72" fmla="*/ 22 w 36"/>
                  <a:gd name="T73" fmla="*/ 1 h 35"/>
                  <a:gd name="T74" fmla="*/ 23 w 36"/>
                  <a:gd name="T75" fmla="*/ 0 h 35"/>
                  <a:gd name="T76" fmla="*/ 26 w 36"/>
                  <a:gd name="T77" fmla="*/ 1 h 35"/>
                  <a:gd name="T78" fmla="*/ 27 w 36"/>
                  <a:gd name="T79" fmla="*/ 1 h 35"/>
                  <a:gd name="T80" fmla="*/ 29 w 36"/>
                  <a:gd name="T81" fmla="*/ 1 h 35"/>
                  <a:gd name="T82" fmla="*/ 33 w 36"/>
                  <a:gd name="T83" fmla="*/ 5 h 35"/>
                  <a:gd name="T84" fmla="*/ 34 w 36"/>
                  <a:gd name="T85" fmla="*/ 10 h 35"/>
                  <a:gd name="T86" fmla="*/ 38 w 36"/>
                  <a:gd name="T87" fmla="*/ 14 h 35"/>
                  <a:gd name="T88" fmla="*/ 39 w 36"/>
                  <a:gd name="T89" fmla="*/ 19 h 35"/>
                  <a:gd name="T90" fmla="*/ 42 w 36"/>
                  <a:gd name="T91" fmla="*/ 23 h 35"/>
                  <a:gd name="T92" fmla="*/ 43 w 36"/>
                  <a:gd name="T93" fmla="*/ 26 h 35"/>
                  <a:gd name="T94" fmla="*/ 44 w 36"/>
                  <a:gd name="T95" fmla="*/ 29 h 35"/>
                  <a:gd name="T96" fmla="*/ 44 w 36"/>
                  <a:gd name="T97" fmla="*/ 31 h 35"/>
                  <a:gd name="T98" fmla="*/ 44 w 36"/>
                  <a:gd name="T99" fmla="*/ 33 h 35"/>
                  <a:gd name="T100" fmla="*/ 44 w 36"/>
                  <a:gd name="T101" fmla="*/ 35 h 35"/>
                  <a:gd name="T102" fmla="*/ 44 w 36"/>
                  <a:gd name="T103" fmla="*/ 36 h 35"/>
                  <a:gd name="T104" fmla="*/ 44 w 36"/>
                  <a:gd name="T105" fmla="*/ 36 h 35"/>
                  <a:gd name="T106" fmla="*/ 44 w 36"/>
                  <a:gd name="T107" fmla="*/ 39 h 35"/>
                  <a:gd name="T108" fmla="*/ 44 w 36"/>
                  <a:gd name="T109" fmla="*/ 39 h 35"/>
                  <a:gd name="T110" fmla="*/ 44 w 36"/>
                  <a:gd name="T111" fmla="*/ 40 h 35"/>
                  <a:gd name="T112" fmla="*/ 44 w 36"/>
                  <a:gd name="T113" fmla="*/ 40 h 3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6" h="35">
                    <a:moveTo>
                      <a:pt x="36" y="32"/>
                    </a:moveTo>
                    <a:lnTo>
                      <a:pt x="35" y="32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2" y="35"/>
                    </a:lnTo>
                    <a:lnTo>
                      <a:pt x="31" y="35"/>
                    </a:lnTo>
                    <a:lnTo>
                      <a:pt x="29" y="35"/>
                    </a:lnTo>
                    <a:lnTo>
                      <a:pt x="27" y="35"/>
                    </a:lnTo>
                    <a:lnTo>
                      <a:pt x="24" y="35"/>
                    </a:lnTo>
                    <a:lnTo>
                      <a:pt x="21" y="35"/>
                    </a:lnTo>
                    <a:lnTo>
                      <a:pt x="17" y="35"/>
                    </a:lnTo>
                    <a:lnTo>
                      <a:pt x="14" y="33"/>
                    </a:lnTo>
                    <a:lnTo>
                      <a:pt x="10" y="33"/>
                    </a:lnTo>
                    <a:lnTo>
                      <a:pt x="5" y="32"/>
                    </a:lnTo>
                    <a:lnTo>
                      <a:pt x="3" y="31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19"/>
                    </a:lnTo>
                    <a:lnTo>
                      <a:pt x="1" y="16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1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19" y="0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7" y="4"/>
                    </a:lnTo>
                    <a:lnTo>
                      <a:pt x="28" y="8"/>
                    </a:lnTo>
                    <a:lnTo>
                      <a:pt x="31" y="11"/>
                    </a:lnTo>
                    <a:lnTo>
                      <a:pt x="32" y="15"/>
                    </a:lnTo>
                    <a:lnTo>
                      <a:pt x="34" y="18"/>
                    </a:lnTo>
                    <a:lnTo>
                      <a:pt x="35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6"/>
                    </a:lnTo>
                    <a:lnTo>
                      <a:pt x="36" y="28"/>
                    </a:lnTo>
                    <a:lnTo>
                      <a:pt x="36" y="29"/>
                    </a:lnTo>
                    <a:lnTo>
                      <a:pt x="36" y="31"/>
                    </a:lnTo>
                    <a:lnTo>
                      <a:pt x="36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7" name="Freeform 87"/>
              <p:cNvSpPr>
                <a:spLocks/>
              </p:cNvSpPr>
              <p:nvPr/>
            </p:nvSpPr>
            <p:spPr bwMode="auto">
              <a:xfrm>
                <a:off x="3312" y="879"/>
                <a:ext cx="82" cy="76"/>
              </a:xfrm>
              <a:custGeom>
                <a:avLst/>
                <a:gdLst>
                  <a:gd name="T0" fmla="*/ 40 w 61"/>
                  <a:gd name="T1" fmla="*/ 76 h 60"/>
                  <a:gd name="T2" fmla="*/ 50 w 61"/>
                  <a:gd name="T3" fmla="*/ 75 h 60"/>
                  <a:gd name="T4" fmla="*/ 56 w 61"/>
                  <a:gd name="T5" fmla="*/ 72 h 60"/>
                  <a:gd name="T6" fmla="*/ 63 w 61"/>
                  <a:gd name="T7" fmla="*/ 70 h 60"/>
                  <a:gd name="T8" fmla="*/ 69 w 61"/>
                  <a:gd name="T9" fmla="*/ 66 h 60"/>
                  <a:gd name="T10" fmla="*/ 74 w 61"/>
                  <a:gd name="T11" fmla="*/ 58 h 60"/>
                  <a:gd name="T12" fmla="*/ 78 w 61"/>
                  <a:gd name="T13" fmla="*/ 53 h 60"/>
                  <a:gd name="T14" fmla="*/ 79 w 61"/>
                  <a:gd name="T15" fmla="*/ 46 h 60"/>
                  <a:gd name="T16" fmla="*/ 82 w 61"/>
                  <a:gd name="T17" fmla="*/ 39 h 60"/>
                  <a:gd name="T18" fmla="*/ 79 w 61"/>
                  <a:gd name="T19" fmla="*/ 30 h 60"/>
                  <a:gd name="T20" fmla="*/ 78 w 61"/>
                  <a:gd name="T21" fmla="*/ 23 h 60"/>
                  <a:gd name="T22" fmla="*/ 74 w 61"/>
                  <a:gd name="T23" fmla="*/ 18 h 60"/>
                  <a:gd name="T24" fmla="*/ 69 w 61"/>
                  <a:gd name="T25" fmla="*/ 10 h 60"/>
                  <a:gd name="T26" fmla="*/ 63 w 61"/>
                  <a:gd name="T27" fmla="*/ 6 h 60"/>
                  <a:gd name="T28" fmla="*/ 56 w 61"/>
                  <a:gd name="T29" fmla="*/ 3 h 60"/>
                  <a:gd name="T30" fmla="*/ 50 w 61"/>
                  <a:gd name="T31" fmla="*/ 1 h 60"/>
                  <a:gd name="T32" fmla="*/ 40 w 61"/>
                  <a:gd name="T33" fmla="*/ 0 h 60"/>
                  <a:gd name="T34" fmla="*/ 32 w 61"/>
                  <a:gd name="T35" fmla="*/ 1 h 60"/>
                  <a:gd name="T36" fmla="*/ 24 w 61"/>
                  <a:gd name="T37" fmla="*/ 3 h 60"/>
                  <a:gd name="T38" fmla="*/ 19 w 61"/>
                  <a:gd name="T39" fmla="*/ 6 h 60"/>
                  <a:gd name="T40" fmla="*/ 12 w 61"/>
                  <a:gd name="T41" fmla="*/ 10 h 60"/>
                  <a:gd name="T42" fmla="*/ 8 w 61"/>
                  <a:gd name="T43" fmla="*/ 18 h 60"/>
                  <a:gd name="T44" fmla="*/ 4 w 61"/>
                  <a:gd name="T45" fmla="*/ 23 h 60"/>
                  <a:gd name="T46" fmla="*/ 3 w 61"/>
                  <a:gd name="T47" fmla="*/ 30 h 60"/>
                  <a:gd name="T48" fmla="*/ 0 w 61"/>
                  <a:gd name="T49" fmla="*/ 39 h 60"/>
                  <a:gd name="T50" fmla="*/ 3 w 61"/>
                  <a:gd name="T51" fmla="*/ 46 h 60"/>
                  <a:gd name="T52" fmla="*/ 4 w 61"/>
                  <a:gd name="T53" fmla="*/ 53 h 60"/>
                  <a:gd name="T54" fmla="*/ 8 w 61"/>
                  <a:gd name="T55" fmla="*/ 58 h 60"/>
                  <a:gd name="T56" fmla="*/ 12 w 61"/>
                  <a:gd name="T57" fmla="*/ 66 h 60"/>
                  <a:gd name="T58" fmla="*/ 19 w 61"/>
                  <a:gd name="T59" fmla="*/ 70 h 60"/>
                  <a:gd name="T60" fmla="*/ 24 w 61"/>
                  <a:gd name="T61" fmla="*/ 72 h 60"/>
                  <a:gd name="T62" fmla="*/ 32 w 61"/>
                  <a:gd name="T63" fmla="*/ 75 h 60"/>
                  <a:gd name="T64" fmla="*/ 40 w 61"/>
                  <a:gd name="T65" fmla="*/ 76 h 6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61" h="60">
                    <a:moveTo>
                      <a:pt x="30" y="60"/>
                    </a:moveTo>
                    <a:lnTo>
                      <a:pt x="37" y="59"/>
                    </a:lnTo>
                    <a:lnTo>
                      <a:pt x="42" y="57"/>
                    </a:lnTo>
                    <a:lnTo>
                      <a:pt x="47" y="55"/>
                    </a:lnTo>
                    <a:lnTo>
                      <a:pt x="51" y="52"/>
                    </a:lnTo>
                    <a:lnTo>
                      <a:pt x="55" y="46"/>
                    </a:lnTo>
                    <a:lnTo>
                      <a:pt x="58" y="42"/>
                    </a:lnTo>
                    <a:lnTo>
                      <a:pt x="59" y="36"/>
                    </a:lnTo>
                    <a:lnTo>
                      <a:pt x="61" y="31"/>
                    </a:lnTo>
                    <a:lnTo>
                      <a:pt x="59" y="24"/>
                    </a:lnTo>
                    <a:lnTo>
                      <a:pt x="58" y="18"/>
                    </a:lnTo>
                    <a:lnTo>
                      <a:pt x="55" y="14"/>
                    </a:lnTo>
                    <a:lnTo>
                      <a:pt x="51" y="8"/>
                    </a:lnTo>
                    <a:lnTo>
                      <a:pt x="47" y="5"/>
                    </a:lnTo>
                    <a:lnTo>
                      <a:pt x="42" y="2"/>
                    </a:lnTo>
                    <a:lnTo>
                      <a:pt x="37" y="1"/>
                    </a:lnTo>
                    <a:lnTo>
                      <a:pt x="30" y="0"/>
                    </a:lnTo>
                    <a:lnTo>
                      <a:pt x="24" y="1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9" y="8"/>
                    </a:lnTo>
                    <a:lnTo>
                      <a:pt x="6" y="14"/>
                    </a:lnTo>
                    <a:lnTo>
                      <a:pt x="3" y="18"/>
                    </a:lnTo>
                    <a:lnTo>
                      <a:pt x="2" y="24"/>
                    </a:lnTo>
                    <a:lnTo>
                      <a:pt x="0" y="31"/>
                    </a:lnTo>
                    <a:lnTo>
                      <a:pt x="2" y="36"/>
                    </a:lnTo>
                    <a:lnTo>
                      <a:pt x="3" y="42"/>
                    </a:lnTo>
                    <a:lnTo>
                      <a:pt x="6" y="46"/>
                    </a:lnTo>
                    <a:lnTo>
                      <a:pt x="9" y="52"/>
                    </a:lnTo>
                    <a:lnTo>
                      <a:pt x="14" y="55"/>
                    </a:lnTo>
                    <a:lnTo>
                      <a:pt x="18" y="57"/>
                    </a:lnTo>
                    <a:lnTo>
                      <a:pt x="24" y="59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32" name="Freeform 88"/>
            <p:cNvSpPr>
              <a:spLocks/>
            </p:cNvSpPr>
            <p:nvPr/>
          </p:nvSpPr>
          <p:spPr bwMode="auto">
            <a:xfrm>
              <a:off x="4403" y="3933"/>
              <a:ext cx="146" cy="156"/>
            </a:xfrm>
            <a:custGeom>
              <a:avLst/>
              <a:gdLst>
                <a:gd name="T0" fmla="*/ 141 w 62"/>
                <a:gd name="T1" fmla="*/ 144 h 66"/>
                <a:gd name="T2" fmla="*/ 89 w 62"/>
                <a:gd name="T3" fmla="*/ 156 h 66"/>
                <a:gd name="T4" fmla="*/ 24 w 62"/>
                <a:gd name="T5" fmla="*/ 135 h 66"/>
                <a:gd name="T6" fmla="*/ 0 w 62"/>
                <a:gd name="T7" fmla="*/ 76 h 66"/>
                <a:gd name="T8" fmla="*/ 89 w 62"/>
                <a:gd name="T9" fmla="*/ 0 h 66"/>
                <a:gd name="T10" fmla="*/ 141 w 62"/>
                <a:gd name="T11" fmla="*/ 9 h 66"/>
                <a:gd name="T12" fmla="*/ 146 w 62"/>
                <a:gd name="T13" fmla="*/ 14 h 66"/>
                <a:gd name="T14" fmla="*/ 141 w 62"/>
                <a:gd name="T15" fmla="*/ 47 h 66"/>
                <a:gd name="T16" fmla="*/ 134 w 62"/>
                <a:gd name="T17" fmla="*/ 47 h 66"/>
                <a:gd name="T18" fmla="*/ 132 w 62"/>
                <a:gd name="T19" fmla="*/ 28 h 66"/>
                <a:gd name="T20" fmla="*/ 92 w 62"/>
                <a:gd name="T21" fmla="*/ 14 h 66"/>
                <a:gd name="T22" fmla="*/ 47 w 62"/>
                <a:gd name="T23" fmla="*/ 31 h 66"/>
                <a:gd name="T24" fmla="*/ 33 w 62"/>
                <a:gd name="T25" fmla="*/ 73 h 66"/>
                <a:gd name="T26" fmla="*/ 52 w 62"/>
                <a:gd name="T27" fmla="*/ 123 h 66"/>
                <a:gd name="T28" fmla="*/ 101 w 62"/>
                <a:gd name="T29" fmla="*/ 142 h 66"/>
                <a:gd name="T30" fmla="*/ 144 w 62"/>
                <a:gd name="T31" fmla="*/ 130 h 66"/>
                <a:gd name="T32" fmla="*/ 146 w 62"/>
                <a:gd name="T33" fmla="*/ 132 h 66"/>
                <a:gd name="T34" fmla="*/ 141 w 62"/>
                <a:gd name="T35" fmla="*/ 144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2" h="66">
                  <a:moveTo>
                    <a:pt x="60" y="61"/>
                  </a:moveTo>
                  <a:cubicBezTo>
                    <a:pt x="54" y="65"/>
                    <a:pt x="46" y="66"/>
                    <a:pt x="38" y="66"/>
                  </a:cubicBezTo>
                  <a:cubicBezTo>
                    <a:pt x="28" y="66"/>
                    <a:pt x="18" y="64"/>
                    <a:pt x="10" y="57"/>
                  </a:cubicBezTo>
                  <a:cubicBezTo>
                    <a:pt x="3" y="51"/>
                    <a:pt x="0" y="42"/>
                    <a:pt x="0" y="32"/>
                  </a:cubicBezTo>
                  <a:cubicBezTo>
                    <a:pt x="0" y="11"/>
                    <a:pt x="18" y="0"/>
                    <a:pt x="38" y="0"/>
                  </a:cubicBezTo>
                  <a:cubicBezTo>
                    <a:pt x="46" y="0"/>
                    <a:pt x="53" y="1"/>
                    <a:pt x="60" y="4"/>
                  </a:cubicBezTo>
                  <a:cubicBezTo>
                    <a:pt x="61" y="4"/>
                    <a:pt x="62" y="4"/>
                    <a:pt x="62" y="6"/>
                  </a:cubicBezTo>
                  <a:cubicBezTo>
                    <a:pt x="61" y="9"/>
                    <a:pt x="61" y="16"/>
                    <a:pt x="60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17"/>
                    <a:pt x="56" y="15"/>
                    <a:pt x="56" y="12"/>
                  </a:cubicBezTo>
                  <a:cubicBezTo>
                    <a:pt x="51" y="7"/>
                    <a:pt x="45" y="6"/>
                    <a:pt x="39" y="6"/>
                  </a:cubicBezTo>
                  <a:cubicBezTo>
                    <a:pt x="32" y="6"/>
                    <a:pt x="25" y="8"/>
                    <a:pt x="20" y="13"/>
                  </a:cubicBezTo>
                  <a:cubicBezTo>
                    <a:pt x="16" y="18"/>
                    <a:pt x="14" y="25"/>
                    <a:pt x="14" y="31"/>
                  </a:cubicBezTo>
                  <a:cubicBezTo>
                    <a:pt x="14" y="39"/>
                    <a:pt x="16" y="46"/>
                    <a:pt x="22" y="52"/>
                  </a:cubicBezTo>
                  <a:cubicBezTo>
                    <a:pt x="28" y="58"/>
                    <a:pt x="34" y="60"/>
                    <a:pt x="43" y="60"/>
                  </a:cubicBezTo>
                  <a:cubicBezTo>
                    <a:pt x="48" y="60"/>
                    <a:pt x="56" y="58"/>
                    <a:pt x="61" y="55"/>
                  </a:cubicBezTo>
                  <a:cubicBezTo>
                    <a:pt x="62" y="56"/>
                    <a:pt x="62" y="56"/>
                    <a:pt x="62" y="56"/>
                  </a:cubicBezTo>
                  <a:lnTo>
                    <a:pt x="60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" name="Freeform 89"/>
            <p:cNvSpPr>
              <a:spLocks/>
            </p:cNvSpPr>
            <p:nvPr/>
          </p:nvSpPr>
          <p:spPr bwMode="auto">
            <a:xfrm>
              <a:off x="4584" y="3935"/>
              <a:ext cx="71" cy="151"/>
            </a:xfrm>
            <a:custGeom>
              <a:avLst/>
              <a:gdLst>
                <a:gd name="T0" fmla="*/ 19 w 30"/>
                <a:gd name="T1" fmla="*/ 28 h 64"/>
                <a:gd name="T2" fmla="*/ 0 w 30"/>
                <a:gd name="T3" fmla="*/ 9 h 64"/>
                <a:gd name="T4" fmla="*/ 0 w 30"/>
                <a:gd name="T5" fmla="*/ 0 h 64"/>
                <a:gd name="T6" fmla="*/ 36 w 30"/>
                <a:gd name="T7" fmla="*/ 2 h 64"/>
                <a:gd name="T8" fmla="*/ 71 w 30"/>
                <a:gd name="T9" fmla="*/ 0 h 64"/>
                <a:gd name="T10" fmla="*/ 71 w 30"/>
                <a:gd name="T11" fmla="*/ 9 h 64"/>
                <a:gd name="T12" fmla="*/ 52 w 30"/>
                <a:gd name="T13" fmla="*/ 28 h 64"/>
                <a:gd name="T14" fmla="*/ 52 w 30"/>
                <a:gd name="T15" fmla="*/ 125 h 64"/>
                <a:gd name="T16" fmla="*/ 71 w 30"/>
                <a:gd name="T17" fmla="*/ 142 h 64"/>
                <a:gd name="T18" fmla="*/ 71 w 30"/>
                <a:gd name="T19" fmla="*/ 151 h 64"/>
                <a:gd name="T20" fmla="*/ 36 w 30"/>
                <a:gd name="T21" fmla="*/ 151 h 64"/>
                <a:gd name="T22" fmla="*/ 0 w 30"/>
                <a:gd name="T23" fmla="*/ 151 h 64"/>
                <a:gd name="T24" fmla="*/ 0 w 30"/>
                <a:gd name="T25" fmla="*/ 142 h 64"/>
                <a:gd name="T26" fmla="*/ 19 w 30"/>
                <a:gd name="T27" fmla="*/ 125 h 64"/>
                <a:gd name="T28" fmla="*/ 19 w 30"/>
                <a:gd name="T29" fmla="*/ 28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0" h="64">
                  <a:moveTo>
                    <a:pt x="8" y="12"/>
                  </a:moveTo>
                  <a:cubicBezTo>
                    <a:pt x="8" y="5"/>
                    <a:pt x="8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1" y="1"/>
                    <a:pt x="15" y="1"/>
                  </a:cubicBezTo>
                  <a:cubicBezTo>
                    <a:pt x="19" y="1"/>
                    <a:pt x="24" y="1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2" y="4"/>
                    <a:pt x="22" y="5"/>
                    <a:pt x="22" y="1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60"/>
                    <a:pt x="22" y="60"/>
                    <a:pt x="30" y="60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24" y="64"/>
                    <a:pt x="19" y="64"/>
                    <a:pt x="15" y="64"/>
                  </a:cubicBezTo>
                  <a:cubicBezTo>
                    <a:pt x="11" y="64"/>
                    <a:pt x="6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8" y="60"/>
                    <a:pt x="8" y="60"/>
                    <a:pt x="8" y="53"/>
                  </a:cubicBezTo>
                  <a:lnTo>
                    <a:pt x="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Freeform 90"/>
            <p:cNvSpPr>
              <a:spLocks/>
            </p:cNvSpPr>
            <p:nvPr/>
          </p:nvSpPr>
          <p:spPr bwMode="auto">
            <a:xfrm>
              <a:off x="4691" y="3935"/>
              <a:ext cx="215" cy="151"/>
            </a:xfrm>
            <a:custGeom>
              <a:avLst/>
              <a:gdLst>
                <a:gd name="T0" fmla="*/ 163 w 91"/>
                <a:gd name="T1" fmla="*/ 31 h 64"/>
                <a:gd name="T2" fmla="*/ 137 w 91"/>
                <a:gd name="T3" fmla="*/ 78 h 64"/>
                <a:gd name="T4" fmla="*/ 104 w 91"/>
                <a:gd name="T5" fmla="*/ 146 h 64"/>
                <a:gd name="T6" fmla="*/ 102 w 91"/>
                <a:gd name="T7" fmla="*/ 151 h 64"/>
                <a:gd name="T8" fmla="*/ 95 w 91"/>
                <a:gd name="T9" fmla="*/ 151 h 64"/>
                <a:gd name="T10" fmla="*/ 85 w 91"/>
                <a:gd name="T11" fmla="*/ 134 h 64"/>
                <a:gd name="T12" fmla="*/ 33 w 91"/>
                <a:gd name="T13" fmla="*/ 31 h 64"/>
                <a:gd name="T14" fmla="*/ 33 w 91"/>
                <a:gd name="T15" fmla="*/ 125 h 64"/>
                <a:gd name="T16" fmla="*/ 52 w 91"/>
                <a:gd name="T17" fmla="*/ 142 h 64"/>
                <a:gd name="T18" fmla="*/ 52 w 91"/>
                <a:gd name="T19" fmla="*/ 151 h 64"/>
                <a:gd name="T20" fmla="*/ 26 w 91"/>
                <a:gd name="T21" fmla="*/ 151 h 64"/>
                <a:gd name="T22" fmla="*/ 0 w 91"/>
                <a:gd name="T23" fmla="*/ 151 h 64"/>
                <a:gd name="T24" fmla="*/ 0 w 91"/>
                <a:gd name="T25" fmla="*/ 142 h 64"/>
                <a:gd name="T26" fmla="*/ 19 w 91"/>
                <a:gd name="T27" fmla="*/ 125 h 64"/>
                <a:gd name="T28" fmla="*/ 19 w 91"/>
                <a:gd name="T29" fmla="*/ 28 h 64"/>
                <a:gd name="T30" fmla="*/ 0 w 91"/>
                <a:gd name="T31" fmla="*/ 9 h 64"/>
                <a:gd name="T32" fmla="*/ 0 w 91"/>
                <a:gd name="T33" fmla="*/ 0 h 64"/>
                <a:gd name="T34" fmla="*/ 28 w 91"/>
                <a:gd name="T35" fmla="*/ 2 h 64"/>
                <a:gd name="T36" fmla="*/ 54 w 91"/>
                <a:gd name="T37" fmla="*/ 0 h 64"/>
                <a:gd name="T38" fmla="*/ 73 w 91"/>
                <a:gd name="T39" fmla="*/ 35 h 64"/>
                <a:gd name="T40" fmla="*/ 109 w 91"/>
                <a:gd name="T41" fmla="*/ 109 h 64"/>
                <a:gd name="T42" fmla="*/ 118 w 91"/>
                <a:gd name="T43" fmla="*/ 90 h 64"/>
                <a:gd name="T44" fmla="*/ 161 w 91"/>
                <a:gd name="T45" fmla="*/ 0 h 64"/>
                <a:gd name="T46" fmla="*/ 189 w 91"/>
                <a:gd name="T47" fmla="*/ 2 h 64"/>
                <a:gd name="T48" fmla="*/ 215 w 91"/>
                <a:gd name="T49" fmla="*/ 0 h 64"/>
                <a:gd name="T50" fmla="*/ 215 w 91"/>
                <a:gd name="T51" fmla="*/ 9 h 64"/>
                <a:gd name="T52" fmla="*/ 196 w 91"/>
                <a:gd name="T53" fmla="*/ 28 h 64"/>
                <a:gd name="T54" fmla="*/ 196 w 91"/>
                <a:gd name="T55" fmla="*/ 125 h 64"/>
                <a:gd name="T56" fmla="*/ 215 w 91"/>
                <a:gd name="T57" fmla="*/ 142 h 64"/>
                <a:gd name="T58" fmla="*/ 215 w 91"/>
                <a:gd name="T59" fmla="*/ 151 h 64"/>
                <a:gd name="T60" fmla="*/ 180 w 91"/>
                <a:gd name="T61" fmla="*/ 151 h 64"/>
                <a:gd name="T62" fmla="*/ 144 w 91"/>
                <a:gd name="T63" fmla="*/ 151 h 64"/>
                <a:gd name="T64" fmla="*/ 144 w 91"/>
                <a:gd name="T65" fmla="*/ 142 h 64"/>
                <a:gd name="T66" fmla="*/ 163 w 91"/>
                <a:gd name="T67" fmla="*/ 125 h 64"/>
                <a:gd name="T68" fmla="*/ 163 w 91"/>
                <a:gd name="T69" fmla="*/ 31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1" h="64">
                  <a:moveTo>
                    <a:pt x="69" y="13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38" y="59"/>
                    <a:pt x="36" y="5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60"/>
                    <a:pt x="14" y="60"/>
                    <a:pt x="22" y="60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8" y="64"/>
                    <a:pt x="14" y="64"/>
                    <a:pt x="11" y="64"/>
                  </a:cubicBezTo>
                  <a:cubicBezTo>
                    <a:pt x="9" y="64"/>
                    <a:pt x="5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8" y="60"/>
                    <a:pt x="8" y="60"/>
                    <a:pt x="8" y="5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5"/>
                    <a:pt x="8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9" y="1"/>
                    <a:pt x="12" y="1"/>
                  </a:cubicBezTo>
                  <a:cubicBezTo>
                    <a:pt x="15" y="1"/>
                    <a:pt x="19" y="1"/>
                    <a:pt x="23" y="0"/>
                  </a:cubicBezTo>
                  <a:cubicBezTo>
                    <a:pt x="25" y="4"/>
                    <a:pt x="28" y="11"/>
                    <a:pt x="31" y="15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3"/>
                    <a:pt x="49" y="41"/>
                    <a:pt x="50" y="38"/>
                  </a:cubicBezTo>
                  <a:cubicBezTo>
                    <a:pt x="57" y="23"/>
                    <a:pt x="66" y="6"/>
                    <a:pt x="68" y="0"/>
                  </a:cubicBezTo>
                  <a:cubicBezTo>
                    <a:pt x="73" y="1"/>
                    <a:pt x="77" y="1"/>
                    <a:pt x="80" y="1"/>
                  </a:cubicBezTo>
                  <a:cubicBezTo>
                    <a:pt x="82" y="1"/>
                    <a:pt x="86" y="1"/>
                    <a:pt x="91" y="0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3" y="4"/>
                    <a:pt x="83" y="5"/>
                    <a:pt x="83" y="12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60"/>
                    <a:pt x="83" y="60"/>
                    <a:pt x="91" y="60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84" y="64"/>
                    <a:pt x="80" y="64"/>
                    <a:pt x="76" y="64"/>
                  </a:cubicBezTo>
                  <a:cubicBezTo>
                    <a:pt x="72" y="64"/>
                    <a:pt x="67" y="64"/>
                    <a:pt x="61" y="64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8" y="60"/>
                    <a:pt x="69" y="60"/>
                    <a:pt x="69" y="53"/>
                  </a:cubicBezTo>
                  <a:lnTo>
                    <a:pt x="69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Freeform 91"/>
            <p:cNvSpPr>
              <a:spLocks/>
            </p:cNvSpPr>
            <p:nvPr/>
          </p:nvSpPr>
          <p:spPr bwMode="auto">
            <a:xfrm>
              <a:off x="4939" y="3935"/>
              <a:ext cx="215" cy="151"/>
            </a:xfrm>
            <a:custGeom>
              <a:avLst/>
              <a:gdLst>
                <a:gd name="T0" fmla="*/ 163 w 91"/>
                <a:gd name="T1" fmla="*/ 31 h 64"/>
                <a:gd name="T2" fmla="*/ 139 w 91"/>
                <a:gd name="T3" fmla="*/ 78 h 64"/>
                <a:gd name="T4" fmla="*/ 104 w 91"/>
                <a:gd name="T5" fmla="*/ 146 h 64"/>
                <a:gd name="T6" fmla="*/ 102 w 91"/>
                <a:gd name="T7" fmla="*/ 151 h 64"/>
                <a:gd name="T8" fmla="*/ 95 w 91"/>
                <a:gd name="T9" fmla="*/ 151 h 64"/>
                <a:gd name="T10" fmla="*/ 85 w 91"/>
                <a:gd name="T11" fmla="*/ 134 h 64"/>
                <a:gd name="T12" fmla="*/ 33 w 91"/>
                <a:gd name="T13" fmla="*/ 31 h 64"/>
                <a:gd name="T14" fmla="*/ 33 w 91"/>
                <a:gd name="T15" fmla="*/ 125 h 64"/>
                <a:gd name="T16" fmla="*/ 52 w 91"/>
                <a:gd name="T17" fmla="*/ 142 h 64"/>
                <a:gd name="T18" fmla="*/ 52 w 91"/>
                <a:gd name="T19" fmla="*/ 151 h 64"/>
                <a:gd name="T20" fmla="*/ 26 w 91"/>
                <a:gd name="T21" fmla="*/ 151 h 64"/>
                <a:gd name="T22" fmla="*/ 0 w 91"/>
                <a:gd name="T23" fmla="*/ 151 h 64"/>
                <a:gd name="T24" fmla="*/ 0 w 91"/>
                <a:gd name="T25" fmla="*/ 142 h 64"/>
                <a:gd name="T26" fmla="*/ 19 w 91"/>
                <a:gd name="T27" fmla="*/ 125 h 64"/>
                <a:gd name="T28" fmla="*/ 19 w 91"/>
                <a:gd name="T29" fmla="*/ 28 h 64"/>
                <a:gd name="T30" fmla="*/ 0 w 91"/>
                <a:gd name="T31" fmla="*/ 9 h 64"/>
                <a:gd name="T32" fmla="*/ 0 w 91"/>
                <a:gd name="T33" fmla="*/ 0 h 64"/>
                <a:gd name="T34" fmla="*/ 28 w 91"/>
                <a:gd name="T35" fmla="*/ 2 h 64"/>
                <a:gd name="T36" fmla="*/ 54 w 91"/>
                <a:gd name="T37" fmla="*/ 0 h 64"/>
                <a:gd name="T38" fmla="*/ 73 w 91"/>
                <a:gd name="T39" fmla="*/ 35 h 64"/>
                <a:gd name="T40" fmla="*/ 109 w 91"/>
                <a:gd name="T41" fmla="*/ 109 h 64"/>
                <a:gd name="T42" fmla="*/ 118 w 91"/>
                <a:gd name="T43" fmla="*/ 90 h 64"/>
                <a:gd name="T44" fmla="*/ 163 w 91"/>
                <a:gd name="T45" fmla="*/ 0 h 64"/>
                <a:gd name="T46" fmla="*/ 189 w 91"/>
                <a:gd name="T47" fmla="*/ 2 h 64"/>
                <a:gd name="T48" fmla="*/ 215 w 91"/>
                <a:gd name="T49" fmla="*/ 0 h 64"/>
                <a:gd name="T50" fmla="*/ 215 w 91"/>
                <a:gd name="T51" fmla="*/ 9 h 64"/>
                <a:gd name="T52" fmla="*/ 196 w 91"/>
                <a:gd name="T53" fmla="*/ 28 h 64"/>
                <a:gd name="T54" fmla="*/ 196 w 91"/>
                <a:gd name="T55" fmla="*/ 125 h 64"/>
                <a:gd name="T56" fmla="*/ 215 w 91"/>
                <a:gd name="T57" fmla="*/ 142 h 64"/>
                <a:gd name="T58" fmla="*/ 215 w 91"/>
                <a:gd name="T59" fmla="*/ 151 h 64"/>
                <a:gd name="T60" fmla="*/ 180 w 91"/>
                <a:gd name="T61" fmla="*/ 151 h 64"/>
                <a:gd name="T62" fmla="*/ 144 w 91"/>
                <a:gd name="T63" fmla="*/ 151 h 64"/>
                <a:gd name="T64" fmla="*/ 144 w 91"/>
                <a:gd name="T65" fmla="*/ 142 h 64"/>
                <a:gd name="T66" fmla="*/ 163 w 91"/>
                <a:gd name="T67" fmla="*/ 125 h 64"/>
                <a:gd name="T68" fmla="*/ 163 w 91"/>
                <a:gd name="T69" fmla="*/ 31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1" h="64">
                  <a:moveTo>
                    <a:pt x="69" y="13"/>
                  </a:moveTo>
                  <a:cubicBezTo>
                    <a:pt x="59" y="33"/>
                    <a:pt x="59" y="33"/>
                    <a:pt x="59" y="3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38" y="59"/>
                    <a:pt x="36" y="5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60"/>
                    <a:pt x="15" y="60"/>
                    <a:pt x="22" y="60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8" y="64"/>
                    <a:pt x="14" y="64"/>
                    <a:pt x="11" y="64"/>
                  </a:cubicBezTo>
                  <a:cubicBezTo>
                    <a:pt x="9" y="64"/>
                    <a:pt x="5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8" y="60"/>
                    <a:pt x="8" y="60"/>
                    <a:pt x="8" y="5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5"/>
                    <a:pt x="8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0" y="1"/>
                    <a:pt x="12" y="1"/>
                  </a:cubicBezTo>
                  <a:cubicBezTo>
                    <a:pt x="15" y="1"/>
                    <a:pt x="19" y="1"/>
                    <a:pt x="23" y="0"/>
                  </a:cubicBezTo>
                  <a:cubicBezTo>
                    <a:pt x="25" y="4"/>
                    <a:pt x="28" y="11"/>
                    <a:pt x="31" y="15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8" y="43"/>
                    <a:pt x="49" y="41"/>
                    <a:pt x="50" y="38"/>
                  </a:cubicBezTo>
                  <a:cubicBezTo>
                    <a:pt x="57" y="23"/>
                    <a:pt x="66" y="6"/>
                    <a:pt x="69" y="0"/>
                  </a:cubicBezTo>
                  <a:cubicBezTo>
                    <a:pt x="73" y="1"/>
                    <a:pt x="77" y="1"/>
                    <a:pt x="80" y="1"/>
                  </a:cubicBezTo>
                  <a:cubicBezTo>
                    <a:pt x="83" y="1"/>
                    <a:pt x="86" y="1"/>
                    <a:pt x="91" y="0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3" y="4"/>
                    <a:pt x="83" y="5"/>
                    <a:pt x="83" y="12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60"/>
                    <a:pt x="83" y="60"/>
                    <a:pt x="91" y="60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85" y="64"/>
                    <a:pt x="80" y="64"/>
                    <a:pt x="76" y="64"/>
                  </a:cubicBezTo>
                  <a:cubicBezTo>
                    <a:pt x="72" y="64"/>
                    <a:pt x="67" y="64"/>
                    <a:pt x="61" y="64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9" y="60"/>
                    <a:pt x="69" y="60"/>
                    <a:pt x="69" y="53"/>
                  </a:cubicBezTo>
                  <a:lnTo>
                    <a:pt x="69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Freeform 92"/>
            <p:cNvSpPr>
              <a:spLocks/>
            </p:cNvSpPr>
            <p:nvPr/>
          </p:nvSpPr>
          <p:spPr bwMode="auto">
            <a:xfrm>
              <a:off x="5182" y="3933"/>
              <a:ext cx="149" cy="153"/>
            </a:xfrm>
            <a:custGeom>
              <a:avLst/>
              <a:gdLst>
                <a:gd name="T0" fmla="*/ 88 w 63"/>
                <a:gd name="T1" fmla="*/ 75 h 65"/>
                <a:gd name="T2" fmla="*/ 132 w 63"/>
                <a:gd name="T3" fmla="*/ 5 h 65"/>
                <a:gd name="T4" fmla="*/ 149 w 63"/>
                <a:gd name="T5" fmla="*/ 5 h 65"/>
                <a:gd name="T6" fmla="*/ 149 w 63"/>
                <a:gd name="T7" fmla="*/ 9 h 65"/>
                <a:gd name="T8" fmla="*/ 140 w 63"/>
                <a:gd name="T9" fmla="*/ 21 h 65"/>
                <a:gd name="T10" fmla="*/ 116 w 63"/>
                <a:gd name="T11" fmla="*/ 56 h 65"/>
                <a:gd name="T12" fmla="*/ 104 w 63"/>
                <a:gd name="T13" fmla="*/ 73 h 65"/>
                <a:gd name="T14" fmla="*/ 97 w 63"/>
                <a:gd name="T15" fmla="*/ 85 h 65"/>
                <a:gd name="T16" fmla="*/ 97 w 63"/>
                <a:gd name="T17" fmla="*/ 97 h 65"/>
                <a:gd name="T18" fmla="*/ 97 w 63"/>
                <a:gd name="T19" fmla="*/ 127 h 65"/>
                <a:gd name="T20" fmla="*/ 116 w 63"/>
                <a:gd name="T21" fmla="*/ 144 h 65"/>
                <a:gd name="T22" fmla="*/ 116 w 63"/>
                <a:gd name="T23" fmla="*/ 153 h 65"/>
                <a:gd name="T24" fmla="*/ 80 w 63"/>
                <a:gd name="T25" fmla="*/ 153 h 65"/>
                <a:gd name="T26" fmla="*/ 45 w 63"/>
                <a:gd name="T27" fmla="*/ 153 h 65"/>
                <a:gd name="T28" fmla="*/ 45 w 63"/>
                <a:gd name="T29" fmla="*/ 144 h 65"/>
                <a:gd name="T30" fmla="*/ 64 w 63"/>
                <a:gd name="T31" fmla="*/ 127 h 65"/>
                <a:gd name="T32" fmla="*/ 64 w 63"/>
                <a:gd name="T33" fmla="*/ 99 h 65"/>
                <a:gd name="T34" fmla="*/ 61 w 63"/>
                <a:gd name="T35" fmla="*/ 87 h 65"/>
                <a:gd name="T36" fmla="*/ 54 w 63"/>
                <a:gd name="T37" fmla="*/ 73 h 65"/>
                <a:gd name="T38" fmla="*/ 31 w 63"/>
                <a:gd name="T39" fmla="*/ 38 h 65"/>
                <a:gd name="T40" fmla="*/ 19 w 63"/>
                <a:gd name="T41" fmla="*/ 24 h 65"/>
                <a:gd name="T42" fmla="*/ 0 w 63"/>
                <a:gd name="T43" fmla="*/ 16 h 65"/>
                <a:gd name="T44" fmla="*/ 0 w 63"/>
                <a:gd name="T45" fmla="*/ 9 h 65"/>
                <a:gd name="T46" fmla="*/ 38 w 63"/>
                <a:gd name="T47" fmla="*/ 0 h 65"/>
                <a:gd name="T48" fmla="*/ 64 w 63"/>
                <a:gd name="T49" fmla="*/ 31 h 65"/>
                <a:gd name="T50" fmla="*/ 88 w 63"/>
                <a:gd name="T51" fmla="*/ 75 h 6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3" h="65">
                  <a:moveTo>
                    <a:pt x="37" y="32"/>
                  </a:moveTo>
                  <a:cubicBezTo>
                    <a:pt x="45" y="20"/>
                    <a:pt x="52" y="10"/>
                    <a:pt x="56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8"/>
                    <a:pt x="41" y="39"/>
                    <a:pt x="41" y="41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61"/>
                    <a:pt x="41" y="61"/>
                    <a:pt x="49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3" y="65"/>
                    <a:pt x="38" y="65"/>
                    <a:pt x="34" y="65"/>
                  </a:cubicBezTo>
                  <a:cubicBezTo>
                    <a:pt x="30" y="65"/>
                    <a:pt x="25" y="65"/>
                    <a:pt x="19" y="65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7" y="61"/>
                    <a:pt x="27" y="61"/>
                    <a:pt x="27" y="54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0"/>
                    <a:pt x="27" y="38"/>
                    <a:pt x="26" y="37"/>
                  </a:cubicBezTo>
                  <a:cubicBezTo>
                    <a:pt x="25" y="35"/>
                    <a:pt x="24" y="33"/>
                    <a:pt x="23" y="3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4"/>
                    <a:pt x="10" y="12"/>
                    <a:pt x="8" y="10"/>
                  </a:cubicBezTo>
                  <a:cubicBezTo>
                    <a:pt x="6" y="8"/>
                    <a:pt x="3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3"/>
                    <a:pt x="24" y="8"/>
                    <a:pt x="27" y="13"/>
                  </a:cubicBezTo>
                  <a:lnTo>
                    <a:pt x="37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Freeform 93"/>
            <p:cNvSpPr>
              <a:spLocks/>
            </p:cNvSpPr>
            <p:nvPr/>
          </p:nvSpPr>
          <p:spPr bwMode="auto">
            <a:xfrm>
              <a:off x="5357" y="3935"/>
              <a:ext cx="144" cy="151"/>
            </a:xfrm>
            <a:custGeom>
              <a:avLst/>
              <a:gdLst>
                <a:gd name="T0" fmla="*/ 87 w 61"/>
                <a:gd name="T1" fmla="*/ 125 h 64"/>
                <a:gd name="T2" fmla="*/ 106 w 61"/>
                <a:gd name="T3" fmla="*/ 142 h 64"/>
                <a:gd name="T4" fmla="*/ 106 w 61"/>
                <a:gd name="T5" fmla="*/ 151 h 64"/>
                <a:gd name="T6" fmla="*/ 71 w 61"/>
                <a:gd name="T7" fmla="*/ 151 h 64"/>
                <a:gd name="T8" fmla="*/ 35 w 61"/>
                <a:gd name="T9" fmla="*/ 151 h 64"/>
                <a:gd name="T10" fmla="*/ 35 w 61"/>
                <a:gd name="T11" fmla="*/ 142 h 64"/>
                <a:gd name="T12" fmla="*/ 54 w 61"/>
                <a:gd name="T13" fmla="*/ 125 h 64"/>
                <a:gd name="T14" fmla="*/ 54 w 61"/>
                <a:gd name="T15" fmla="*/ 17 h 64"/>
                <a:gd name="T16" fmla="*/ 21 w 61"/>
                <a:gd name="T17" fmla="*/ 17 h 64"/>
                <a:gd name="T18" fmla="*/ 12 w 61"/>
                <a:gd name="T19" fmla="*/ 24 h 64"/>
                <a:gd name="T20" fmla="*/ 9 w 61"/>
                <a:gd name="T21" fmla="*/ 38 h 64"/>
                <a:gd name="T22" fmla="*/ 0 w 61"/>
                <a:gd name="T23" fmla="*/ 38 h 64"/>
                <a:gd name="T24" fmla="*/ 0 w 61"/>
                <a:gd name="T25" fmla="*/ 0 h 64"/>
                <a:gd name="T26" fmla="*/ 73 w 61"/>
                <a:gd name="T27" fmla="*/ 2 h 64"/>
                <a:gd name="T28" fmla="*/ 144 w 61"/>
                <a:gd name="T29" fmla="*/ 0 h 64"/>
                <a:gd name="T30" fmla="*/ 142 w 61"/>
                <a:gd name="T31" fmla="*/ 38 h 64"/>
                <a:gd name="T32" fmla="*/ 132 w 61"/>
                <a:gd name="T33" fmla="*/ 38 h 64"/>
                <a:gd name="T34" fmla="*/ 132 w 61"/>
                <a:gd name="T35" fmla="*/ 28 h 64"/>
                <a:gd name="T36" fmla="*/ 120 w 61"/>
                <a:gd name="T37" fmla="*/ 17 h 64"/>
                <a:gd name="T38" fmla="*/ 87 w 61"/>
                <a:gd name="T39" fmla="*/ 17 h 64"/>
                <a:gd name="T40" fmla="*/ 87 w 61"/>
                <a:gd name="T41" fmla="*/ 125 h 6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1" h="64">
                  <a:moveTo>
                    <a:pt x="37" y="53"/>
                  </a:moveTo>
                  <a:cubicBezTo>
                    <a:pt x="37" y="60"/>
                    <a:pt x="38" y="60"/>
                    <a:pt x="45" y="60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39" y="64"/>
                    <a:pt x="34" y="64"/>
                    <a:pt x="30" y="64"/>
                  </a:cubicBezTo>
                  <a:cubicBezTo>
                    <a:pt x="27" y="64"/>
                    <a:pt x="22" y="64"/>
                    <a:pt x="15" y="6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23" y="60"/>
                    <a:pt x="23" y="60"/>
                    <a:pt x="23" y="5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5" y="11"/>
                    <a:pt x="5" y="13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1"/>
                    <a:pt x="0" y="5"/>
                    <a:pt x="0" y="0"/>
                  </a:cubicBezTo>
                  <a:cubicBezTo>
                    <a:pt x="13" y="1"/>
                    <a:pt x="23" y="1"/>
                    <a:pt x="31" y="1"/>
                  </a:cubicBezTo>
                  <a:cubicBezTo>
                    <a:pt x="38" y="1"/>
                    <a:pt x="48" y="1"/>
                    <a:pt x="61" y="0"/>
                  </a:cubicBezTo>
                  <a:cubicBezTo>
                    <a:pt x="61" y="5"/>
                    <a:pt x="60" y="10"/>
                    <a:pt x="60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4"/>
                    <a:pt x="56" y="13"/>
                    <a:pt x="56" y="12"/>
                  </a:cubicBezTo>
                  <a:cubicBezTo>
                    <a:pt x="55" y="7"/>
                    <a:pt x="56" y="7"/>
                    <a:pt x="51" y="7"/>
                  </a:cubicBezTo>
                  <a:cubicBezTo>
                    <a:pt x="37" y="7"/>
                    <a:pt x="37" y="7"/>
                    <a:pt x="37" y="7"/>
                  </a:cubicBezTo>
                  <a:lnTo>
                    <a:pt x="3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Freeform 94"/>
            <p:cNvSpPr>
              <a:spLocks/>
            </p:cNvSpPr>
            <p:nvPr/>
          </p:nvSpPr>
          <p:spPr bwMode="auto">
            <a:xfrm>
              <a:off x="5482" y="4058"/>
              <a:ext cx="31" cy="28"/>
            </a:xfrm>
            <a:custGeom>
              <a:avLst/>
              <a:gdLst>
                <a:gd name="T0" fmla="*/ 0 w 13"/>
                <a:gd name="T1" fmla="*/ 28 h 12"/>
                <a:gd name="T2" fmla="*/ 0 w 13"/>
                <a:gd name="T3" fmla="*/ 0 h 12"/>
                <a:gd name="T4" fmla="*/ 7 w 13"/>
                <a:gd name="T5" fmla="*/ 0 h 12"/>
                <a:gd name="T6" fmla="*/ 14 w 13"/>
                <a:gd name="T7" fmla="*/ 21 h 12"/>
                <a:gd name="T8" fmla="*/ 17 w 13"/>
                <a:gd name="T9" fmla="*/ 26 h 12"/>
                <a:gd name="T10" fmla="*/ 17 w 13"/>
                <a:gd name="T11" fmla="*/ 19 h 12"/>
                <a:gd name="T12" fmla="*/ 24 w 13"/>
                <a:gd name="T13" fmla="*/ 0 h 12"/>
                <a:gd name="T14" fmla="*/ 31 w 13"/>
                <a:gd name="T15" fmla="*/ 0 h 12"/>
                <a:gd name="T16" fmla="*/ 31 w 13"/>
                <a:gd name="T17" fmla="*/ 28 h 12"/>
                <a:gd name="T18" fmla="*/ 26 w 13"/>
                <a:gd name="T19" fmla="*/ 28 h 12"/>
                <a:gd name="T20" fmla="*/ 26 w 13"/>
                <a:gd name="T21" fmla="*/ 5 h 12"/>
                <a:gd name="T22" fmla="*/ 17 w 13"/>
                <a:gd name="T23" fmla="*/ 28 h 12"/>
                <a:gd name="T24" fmla="*/ 14 w 13"/>
                <a:gd name="T25" fmla="*/ 28 h 12"/>
                <a:gd name="T26" fmla="*/ 5 w 13"/>
                <a:gd name="T27" fmla="*/ 5 h 12"/>
                <a:gd name="T28" fmla="*/ 5 w 13"/>
                <a:gd name="T29" fmla="*/ 28 h 12"/>
                <a:gd name="T30" fmla="*/ 0 w 13"/>
                <a:gd name="T31" fmla="*/ 28 h 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1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2"/>
                    <a:pt x="2" y="12"/>
                    <a:pt x="2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Freeform 95"/>
            <p:cNvSpPr>
              <a:spLocks noEditPoints="1"/>
            </p:cNvSpPr>
            <p:nvPr/>
          </p:nvSpPr>
          <p:spPr bwMode="auto">
            <a:xfrm>
              <a:off x="5518" y="4058"/>
              <a:ext cx="28" cy="28"/>
            </a:xfrm>
            <a:custGeom>
              <a:avLst/>
              <a:gdLst>
                <a:gd name="T0" fmla="*/ 5 w 12"/>
                <a:gd name="T1" fmla="*/ 12 h 12"/>
                <a:gd name="T2" fmla="*/ 14 w 12"/>
                <a:gd name="T3" fmla="*/ 12 h 12"/>
                <a:gd name="T4" fmla="*/ 16 w 12"/>
                <a:gd name="T5" fmla="*/ 12 h 12"/>
                <a:gd name="T6" fmla="*/ 19 w 12"/>
                <a:gd name="T7" fmla="*/ 9 h 12"/>
                <a:gd name="T8" fmla="*/ 21 w 12"/>
                <a:gd name="T9" fmla="*/ 7 h 12"/>
                <a:gd name="T10" fmla="*/ 19 w 12"/>
                <a:gd name="T11" fmla="*/ 5 h 12"/>
                <a:gd name="T12" fmla="*/ 14 w 12"/>
                <a:gd name="T13" fmla="*/ 2 h 12"/>
                <a:gd name="T14" fmla="*/ 5 w 12"/>
                <a:gd name="T15" fmla="*/ 2 h 12"/>
                <a:gd name="T16" fmla="*/ 5 w 12"/>
                <a:gd name="T17" fmla="*/ 12 h 12"/>
                <a:gd name="T18" fmla="*/ 0 w 12"/>
                <a:gd name="T19" fmla="*/ 28 h 12"/>
                <a:gd name="T20" fmla="*/ 0 w 12"/>
                <a:gd name="T21" fmla="*/ 0 h 12"/>
                <a:gd name="T22" fmla="*/ 14 w 12"/>
                <a:gd name="T23" fmla="*/ 0 h 12"/>
                <a:gd name="T24" fmla="*/ 21 w 12"/>
                <a:gd name="T25" fmla="*/ 0 h 12"/>
                <a:gd name="T26" fmla="*/ 23 w 12"/>
                <a:gd name="T27" fmla="*/ 2 h 12"/>
                <a:gd name="T28" fmla="*/ 26 w 12"/>
                <a:gd name="T29" fmla="*/ 7 h 12"/>
                <a:gd name="T30" fmla="*/ 23 w 12"/>
                <a:gd name="T31" fmla="*/ 12 h 12"/>
                <a:gd name="T32" fmla="*/ 16 w 12"/>
                <a:gd name="T33" fmla="*/ 16 h 12"/>
                <a:gd name="T34" fmla="*/ 19 w 12"/>
                <a:gd name="T35" fmla="*/ 16 h 12"/>
                <a:gd name="T36" fmla="*/ 21 w 12"/>
                <a:gd name="T37" fmla="*/ 21 h 12"/>
                <a:gd name="T38" fmla="*/ 28 w 12"/>
                <a:gd name="T39" fmla="*/ 28 h 12"/>
                <a:gd name="T40" fmla="*/ 21 w 12"/>
                <a:gd name="T41" fmla="*/ 28 h 12"/>
                <a:gd name="T42" fmla="*/ 19 w 12"/>
                <a:gd name="T43" fmla="*/ 23 h 12"/>
                <a:gd name="T44" fmla="*/ 16 w 12"/>
                <a:gd name="T45" fmla="*/ 19 h 12"/>
                <a:gd name="T46" fmla="*/ 14 w 12"/>
                <a:gd name="T47" fmla="*/ 16 h 12"/>
                <a:gd name="T48" fmla="*/ 12 w 12"/>
                <a:gd name="T49" fmla="*/ 16 h 12"/>
                <a:gd name="T50" fmla="*/ 9 w 12"/>
                <a:gd name="T51" fmla="*/ 16 h 12"/>
                <a:gd name="T52" fmla="*/ 5 w 12"/>
                <a:gd name="T53" fmla="*/ 16 h 12"/>
                <a:gd name="T54" fmla="*/ 5 w 12"/>
                <a:gd name="T55" fmla="*/ 28 h 12"/>
                <a:gd name="T56" fmla="*/ 0 w 12"/>
                <a:gd name="T57" fmla="*/ 28 h 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2" h="12">
                  <a:moveTo>
                    <a:pt x="2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5"/>
                  </a:lnTo>
                  <a:close/>
                  <a:moveTo>
                    <a:pt x="0" y="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2"/>
                    <a:pt x="11" y="2"/>
                    <a:pt x="11" y="3"/>
                  </a:cubicBezTo>
                  <a:cubicBezTo>
                    <a:pt x="11" y="4"/>
                    <a:pt x="10" y="5"/>
                    <a:pt x="10" y="5"/>
                  </a:cubicBezTo>
                  <a:cubicBezTo>
                    <a:pt x="9" y="6"/>
                    <a:pt x="8" y="6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8"/>
                    <a:pt x="9" y="8"/>
                    <a:pt x="9" y="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2"/>
                    <a:pt x="2" y="12"/>
                    <a:pt x="2" y="1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009900"/>
          </a:solidFill>
          <a:latin typeface="Times New Roman" pitchFamily="18" charset="0"/>
        </a:defRPr>
      </a:lvl9pPr>
    </p:titleStyle>
    <p:bodyStyle>
      <a:lvl1pPr marL="293688" indent="-29368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 Narrow" pitchFamily="34" charset="0"/>
        <a:buChar char="●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68325" indent="-273050" algn="l" rtl="0" eaLnBrk="0" fontAlgn="base" hangingPunct="0">
        <a:spcBef>
          <a:spcPct val="20000"/>
        </a:spcBef>
        <a:spcAft>
          <a:spcPct val="0"/>
        </a:spcAft>
        <a:buClr>
          <a:srgbClr val="669900"/>
        </a:buClr>
        <a:buFont typeface="Wingdings 3" pitchFamily="18" charset="2"/>
        <a:buChar char=""/>
        <a:defRPr sz="2400">
          <a:solidFill>
            <a:srgbClr val="292929"/>
          </a:solidFill>
          <a:latin typeface="+mn-lt"/>
        </a:defRPr>
      </a:lvl2pPr>
      <a:lvl3pPr marL="860425" indent="-290513" algn="l" rtl="0" eaLnBrk="0" fontAlgn="base" hangingPunct="0">
        <a:spcBef>
          <a:spcPct val="20000"/>
        </a:spcBef>
        <a:spcAft>
          <a:spcPct val="0"/>
        </a:spcAft>
        <a:buClr>
          <a:srgbClr val="336600"/>
        </a:buClr>
        <a:buFont typeface="Wingdings 2" pitchFamily="18" charset="2"/>
        <a:buChar char="®"/>
        <a:defRPr sz="2400">
          <a:solidFill>
            <a:srgbClr val="29292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maize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047519" y="1833966"/>
            <a:ext cx="7255106" cy="1323439"/>
          </a:xfrm>
        </p:spPr>
        <p:txBody>
          <a:bodyPr/>
          <a:lstStyle/>
          <a:p>
            <a:pPr algn="ctr"/>
            <a:r>
              <a:rPr lang="zh-CN" altLang="en-US" sz="4000" kern="1200" dirty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  <a:t>混合样品测序及玉米</a:t>
            </a:r>
            <a:r>
              <a:rPr lang="en-US" altLang="zh-CN" sz="4000" kern="1200" dirty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  <a:t>55K</a:t>
            </a:r>
            <a:r>
              <a:rPr lang="zh-CN" altLang="en-US" sz="4000" kern="1200" dirty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  <a:t>芯片在分子育种中的应用</a:t>
            </a:r>
            <a:endParaRPr lang="en-US" altLang="zh-CN" sz="4000" kern="1200" dirty="0">
              <a:solidFill>
                <a:srgbClr val="0000FF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632113" y="2911414"/>
            <a:ext cx="8169275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en-US" altLang="zh-CN" sz="2400" b="1" dirty="0" smtClean="0">
              <a:latin typeface="Calibri" panose="020F0502020204030204" pitchFamily="34" charset="0"/>
              <a:ea typeface="宋体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</a:rPr>
              <a:t>邹枨</a:t>
            </a:r>
            <a:endParaRPr lang="en-US" altLang="zh-CN" sz="3200" b="1" dirty="0">
              <a:solidFill>
                <a:srgbClr val="0000FF"/>
              </a:solidFill>
            </a:endParaRPr>
          </a:p>
          <a:p>
            <a:pPr algn="ctr"/>
            <a:endParaRPr lang="en-US" altLang="zh-CN" sz="3200" b="1" dirty="0">
              <a:solidFill>
                <a:srgbClr val="0000FF"/>
              </a:solidFill>
            </a:endParaRPr>
          </a:p>
          <a:p>
            <a:pPr algn="ctr"/>
            <a:r>
              <a:rPr lang="zh-CN" altLang="en-US" sz="28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中国农业科学院作物科学研究所</a:t>
            </a:r>
            <a:endParaRPr lang="en-US" altLang="zh-CN" sz="28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>
                <a:solidFill>
                  <a:srgbClr val="0000FF"/>
                </a:solidFill>
              </a:rPr>
              <a:t>CIMMYT-CAAS Maize Molecular Breeding Laboratory</a:t>
            </a:r>
          </a:p>
          <a:p>
            <a:pPr algn="ctr"/>
            <a:r>
              <a:rPr lang="en-US" altLang="zh-CN" sz="2800" b="1" dirty="0" smtClean="0">
                <a:solidFill>
                  <a:srgbClr val="0000FF"/>
                </a:solidFill>
              </a:rPr>
              <a:t>(</a:t>
            </a:r>
            <a:r>
              <a:rPr lang="en-US" altLang="zh-CN" sz="2800" b="1" dirty="0" err="1">
                <a:solidFill>
                  <a:srgbClr val="0000FF"/>
                </a:solidFill>
              </a:rPr>
              <a:t>ccMaize</a:t>
            </a:r>
            <a:r>
              <a:rPr lang="en-US" altLang="zh-CN" sz="2800" b="1" dirty="0">
                <a:solidFill>
                  <a:srgbClr val="0000FF"/>
                </a:solidFill>
              </a:rPr>
              <a:t>)</a:t>
            </a:r>
          </a:p>
          <a:p>
            <a:pPr algn="ctr"/>
            <a:r>
              <a:rPr lang="en-US" altLang="zh-CN" sz="2800" b="1" dirty="0" smtClean="0">
                <a:solidFill>
                  <a:srgbClr val="006600"/>
                </a:solidFill>
                <a:hlinkClick r:id="rId3"/>
              </a:rPr>
              <a:t>http</a:t>
            </a:r>
            <a:r>
              <a:rPr lang="en-US" altLang="zh-CN" sz="2800" b="1" dirty="0">
                <a:solidFill>
                  <a:srgbClr val="006600"/>
                </a:solidFill>
                <a:hlinkClick r:id="rId3"/>
              </a:rPr>
              <a:t>://www.ccmaize.org</a:t>
            </a:r>
            <a:endParaRPr lang="en-US" altLang="zh-CN" sz="2800" b="1" dirty="0">
              <a:solidFill>
                <a:srgbClr val="0066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29284"/>
            <a:ext cx="1347978" cy="134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85800"/>
            <a:ext cx="79692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76250" y="3361193"/>
            <a:ext cx="81915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Thirty</a:t>
            </a:r>
            <a:r>
              <a:rPr lang="en-US" altLang="zh-CN" sz="2400" dirty="0">
                <a:latin typeface="Calibri" panose="020F0502020204030204" pitchFamily="34" charset="0"/>
              </a:rPr>
              <a:t> plants </a:t>
            </a:r>
            <a:r>
              <a:rPr lang="en-US" altLang="zh-CN" sz="2400" dirty="0" smtClean="0">
                <a:latin typeface="Calibri" panose="020F0502020204030204" pitchFamily="34" charset="0"/>
              </a:rPr>
              <a:t>from </a:t>
            </a:r>
            <a:r>
              <a:rPr lang="en-US" altLang="zh-CN" sz="2400" dirty="0">
                <a:latin typeface="Calibri" panose="020F0502020204030204" pitchFamily="34" charset="0"/>
              </a:rPr>
              <a:t>each of</a:t>
            </a: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four </a:t>
            </a:r>
            <a:r>
              <a:rPr lang="en-US" altLang="zh-CN" sz="2400" dirty="0" smtClean="0">
                <a:latin typeface="Calibri" panose="020F0502020204030204" pitchFamily="34" charset="0"/>
              </a:rPr>
              <a:t>F2 </a:t>
            </a:r>
            <a:r>
              <a:rPr lang="en-US" altLang="zh-CN" sz="2400" dirty="0">
                <a:latin typeface="Calibri" panose="020F0502020204030204" pitchFamily="34" charset="0"/>
              </a:rPr>
              <a:t>populations to represent extreme resistant and susceptible plants </a:t>
            </a:r>
            <a:r>
              <a:rPr lang="en-US" altLang="zh-CN" sz="2400" dirty="0" smtClean="0">
                <a:latin typeface="Calibri" panose="020F0502020204030204" pitchFamily="34" charset="0"/>
              </a:rPr>
              <a:t>to root </a:t>
            </a:r>
            <a:r>
              <a:rPr lang="en-US" altLang="zh-CN" sz="2400" dirty="0">
                <a:latin typeface="Calibri" panose="020F0502020204030204" pitchFamily="34" charset="0"/>
              </a:rPr>
              <a:t>lodging, and genotyped individually with </a:t>
            </a: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1536</a:t>
            </a:r>
            <a:r>
              <a:rPr lang="en-US" altLang="zh-CN" sz="2400" dirty="0">
                <a:latin typeface="Calibri" panose="020F0502020204030204" pitchFamily="34" charset="0"/>
              </a:rPr>
              <a:t> </a:t>
            </a:r>
            <a:r>
              <a:rPr lang="en-US" altLang="zh-CN" sz="2400" dirty="0" smtClean="0">
                <a:latin typeface="Calibri" panose="020F0502020204030204" pitchFamily="34" charset="0"/>
              </a:rPr>
              <a:t>SNPs. </a:t>
            </a:r>
            <a:r>
              <a:rPr lang="en-US" altLang="zh-CN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Nine</a:t>
            </a:r>
            <a:r>
              <a:rPr lang="en-US" altLang="zh-CN" sz="2400" dirty="0" smtClean="0">
                <a:latin typeface="Calibri" panose="020F0502020204030204" pitchFamily="34" charset="0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</a:rPr>
              <a:t>QTL were identified </a:t>
            </a:r>
            <a:r>
              <a:rPr lang="en-US" altLang="zh-CN" sz="2400" dirty="0" smtClean="0">
                <a:latin typeface="Calibri" panose="020F0502020204030204" pitchFamily="34" charset="0"/>
              </a:rPr>
              <a:t>on chromosomes 2</a:t>
            </a:r>
            <a:r>
              <a:rPr lang="en-US" altLang="zh-CN" sz="2400" dirty="0">
                <a:latin typeface="Calibri" panose="020F0502020204030204" pitchFamily="34" charset="0"/>
              </a:rPr>
              <a:t>, 4, 5, 7, 8 and 10 and one of them was shared between </a:t>
            </a:r>
            <a:r>
              <a:rPr lang="en-US" altLang="zh-CN" sz="2400" dirty="0" smtClean="0">
                <a:latin typeface="Calibri" panose="020F0502020204030204" pitchFamily="34" charset="0"/>
              </a:rPr>
              <a:t>two populations</a:t>
            </a:r>
            <a:r>
              <a:rPr lang="en-US" altLang="zh-CN" sz="2400" dirty="0">
                <a:latin typeface="Calibri" panose="020F0502020204030204" pitchFamily="34" charset="0"/>
              </a:rPr>
              <a:t>. 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78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697288" y="573088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FF"/>
                </a:solidFill>
                <a:ea typeface="宋体" pitchFamily="2" charset="-122"/>
              </a:rPr>
              <a:t>Outline</a:t>
            </a:r>
            <a:endParaRPr lang="zh-CN" altLang="en-US" sz="3600">
              <a:solidFill>
                <a:srgbClr val="0000FF"/>
              </a:solidFill>
              <a:ea typeface="宋体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72" y="224091"/>
            <a:ext cx="892174" cy="8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024414" y="1348509"/>
            <a:ext cx="790715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0" indent="0"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  Introduction</a:t>
            </a:r>
          </a:p>
          <a:p>
            <a:pPr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Populations: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Biparental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populations and natural populations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Analyses: DNA, RNA and protein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Factors involved: tail size, marker density …et al.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Applications: genetics, genomics and breeding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Prospects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: potentials and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challenges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Conclusions 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080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84684" y="1891851"/>
            <a:ext cx="73321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Both"/>
            </a:pPr>
            <a:r>
              <a:rPr lang="en-US" altLang="zh-CN" sz="2400" dirty="0" smtClean="0">
                <a:latin typeface="Calibri" panose="020F0502020204030204" pitchFamily="34" charset="0"/>
              </a:rPr>
              <a:t> </a:t>
            </a:r>
            <a:r>
              <a:rPr lang="en-US" altLang="zh-CN" sz="2400" dirty="0" err="1" smtClean="0">
                <a:latin typeface="Calibri" panose="020F0502020204030204" pitchFamily="34" charset="0"/>
              </a:rPr>
              <a:t>Segregants</a:t>
            </a:r>
            <a:r>
              <a:rPr lang="en-US" altLang="zh-CN" sz="2400" dirty="0" smtClean="0">
                <a:latin typeface="Calibri" panose="020F0502020204030204" pitchFamily="34" charset="0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</a:rPr>
              <a:t>from segregating populations derived from bi- or </a:t>
            </a:r>
            <a:r>
              <a:rPr lang="en-US" altLang="zh-CN" sz="2400" dirty="0" smtClean="0">
                <a:latin typeface="Calibri" panose="020F0502020204030204" pitchFamily="34" charset="0"/>
              </a:rPr>
              <a:t>multi-parents (bulked </a:t>
            </a:r>
            <a:r>
              <a:rPr lang="en-US" altLang="zh-CN" sz="2400" dirty="0" err="1" smtClean="0">
                <a:latin typeface="Calibri" panose="020F0502020204030204" pitchFamily="34" charset="0"/>
              </a:rPr>
              <a:t>segregant</a:t>
            </a:r>
            <a:r>
              <a:rPr lang="en-US" altLang="zh-CN" sz="2400" dirty="0" smtClean="0">
                <a:latin typeface="Calibri" panose="020F0502020204030204" pitchFamily="34" charset="0"/>
              </a:rPr>
              <a:t> analysis)</a:t>
            </a:r>
          </a:p>
          <a:p>
            <a:pPr marL="342900" indent="-342900">
              <a:buAutoNum type="arabicParenBoth"/>
            </a:pPr>
            <a:endParaRPr lang="en-US" altLang="zh-CN" sz="2400" dirty="0">
              <a:latin typeface="Calibri" panose="020F0502020204030204" pitchFamily="34" charset="0"/>
            </a:endParaRPr>
          </a:p>
          <a:p>
            <a:pPr marL="342900" indent="-342900">
              <a:buAutoNum type="arabicParenBoth"/>
            </a:pPr>
            <a:r>
              <a:rPr lang="en-US" altLang="zh-CN" sz="2400" dirty="0" smtClean="0">
                <a:latin typeface="Calibri" panose="020F0502020204030204" pitchFamily="34" charset="0"/>
              </a:rPr>
              <a:t> Variants </a:t>
            </a:r>
            <a:r>
              <a:rPr lang="en-US" altLang="zh-CN" sz="2400" dirty="0">
                <a:latin typeface="Calibri" panose="020F0502020204030204" pitchFamily="34" charset="0"/>
              </a:rPr>
              <a:t>from any populations of a </a:t>
            </a:r>
            <a:r>
              <a:rPr lang="en-US" altLang="zh-CN" sz="2400" dirty="0" smtClean="0">
                <a:latin typeface="Calibri" panose="020F0502020204030204" pitchFamily="34" charset="0"/>
              </a:rPr>
              <a:t>species</a:t>
            </a:r>
          </a:p>
          <a:p>
            <a:pPr marL="342900" indent="-342900">
              <a:buAutoNum type="arabicParenBoth"/>
            </a:pPr>
            <a:endParaRPr lang="en-US" altLang="zh-CN" sz="2400" dirty="0" smtClean="0">
              <a:latin typeface="Calibri" panose="020F0502020204030204" pitchFamily="34" charset="0"/>
            </a:endParaRPr>
          </a:p>
          <a:p>
            <a:pPr marL="342900" indent="-342900">
              <a:buAutoNum type="arabicParenBoth"/>
            </a:pPr>
            <a:r>
              <a:rPr lang="en-US" altLang="zh-CN" sz="2400" dirty="0" smtClean="0">
                <a:latin typeface="Calibri" panose="020F0502020204030204" pitchFamily="34" charset="0"/>
              </a:rPr>
              <a:t> </a:t>
            </a:r>
            <a:r>
              <a:rPr lang="en-US" altLang="zh-CN" sz="2400" dirty="0" err="1" smtClean="0">
                <a:latin typeface="Calibri" panose="020F0502020204030204" pitchFamily="34" charset="0"/>
              </a:rPr>
              <a:t>Metagenomes</a:t>
            </a:r>
            <a:r>
              <a:rPr lang="en-US" altLang="zh-CN" sz="2400" dirty="0" smtClean="0">
                <a:latin typeface="Calibri" panose="020F0502020204030204" pitchFamily="34" charset="0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</a:rPr>
              <a:t>from multiple species collected from mixed </a:t>
            </a:r>
            <a:r>
              <a:rPr lang="en-US" altLang="zh-CN" sz="2400" dirty="0" smtClean="0">
                <a:latin typeface="Calibri" panose="020F0502020204030204" pitchFamily="34" charset="0"/>
              </a:rPr>
              <a:t>environments (plants, soil, water, …)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8903" y="680845"/>
            <a:ext cx="5030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Anything can be bulked for BSA 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06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87" y="1180428"/>
            <a:ext cx="8017590" cy="519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73655" y="6421557"/>
            <a:ext cx="4070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Zou</a:t>
            </a:r>
            <a:r>
              <a:rPr lang="en-US" dirty="0" smtClean="0">
                <a:solidFill>
                  <a:srgbClr val="FF0000"/>
                </a:solidFill>
              </a:rPr>
              <a:t> et al. 2016. Plant Biotechnology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125"/>
          <p:cNvSpPr txBox="1">
            <a:spLocks noChangeArrowheads="1"/>
          </p:cNvSpPr>
          <p:nvPr/>
        </p:nvSpPr>
        <p:spPr bwMode="auto">
          <a:xfrm>
            <a:off x="1048568" y="338741"/>
            <a:ext cx="7102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Populations in genetics, genomics and breeding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811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95736" y="6372036"/>
            <a:ext cx="4070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Zou</a:t>
            </a:r>
            <a:r>
              <a:rPr lang="en-US" dirty="0" smtClean="0">
                <a:solidFill>
                  <a:srgbClr val="FF0000"/>
                </a:solidFill>
              </a:rPr>
              <a:t> et al. 2016. Plant Biotechnology J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1"/>
            <a:ext cx="7848872" cy="5358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69"/>
          <p:cNvSpPr>
            <a:spLocks noChangeArrowheads="1"/>
          </p:cNvSpPr>
          <p:nvPr/>
        </p:nvSpPr>
        <p:spPr bwMode="auto">
          <a:xfrm>
            <a:off x="710547" y="328215"/>
            <a:ext cx="8107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Four types </a:t>
            </a:r>
            <a:r>
              <a:rPr lang="en-US" altLang="zh-CN" sz="2400" dirty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of bulked sample </a:t>
            </a:r>
            <a:r>
              <a:rPr lang="en-US" altLang="zh-CN" sz="2400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analysis in segregated populations </a:t>
            </a:r>
            <a:endParaRPr lang="zh-CN" altLang="en-US" sz="2400" dirty="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06638" y="6184322"/>
            <a:ext cx="1311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Bulking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79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491" y="1166328"/>
            <a:ext cx="6689445" cy="52554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0851" y="311153"/>
            <a:ext cx="3971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BSA for mutant library </a:t>
            </a:r>
            <a:endParaRPr lang="zh-CN" altLang="en-US" sz="3200" dirty="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69778" y="6421739"/>
            <a:ext cx="1809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dirty="0" smtClean="0">
                <a:solidFill>
                  <a:srgbClr val="0000FF"/>
                </a:solidFill>
                <a:ea typeface="宋体" pitchFamily="2" charset="-122"/>
              </a:rPr>
              <a:t>Abe, 2011, NBT</a:t>
            </a:r>
            <a:endParaRPr lang="en-US" altLang="zh-CN" dirty="0">
              <a:solidFill>
                <a:srgbClr val="0000FF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508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66"/>
          <p:cNvSpPr txBox="1">
            <a:spLocks noChangeArrowheads="1"/>
          </p:cNvSpPr>
          <p:nvPr/>
        </p:nvSpPr>
        <p:spPr bwMode="auto">
          <a:xfrm>
            <a:off x="4748082" y="6089581"/>
            <a:ext cx="38908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rgbClr val="0000FF"/>
                </a:solidFill>
                <a:ea typeface="宋体" pitchFamily="2" charset="-122"/>
              </a:rPr>
              <a:t>Schnable,2015 the Plant Journal</a:t>
            </a:r>
            <a:endParaRPr lang="en-US" altLang="zh-CN" sz="2000" dirty="0">
              <a:solidFill>
                <a:srgbClr val="0000FF"/>
              </a:solidFill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2021" y="370506"/>
            <a:ext cx="6918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ea typeface="宋体" pitchFamily="2" charset="-122"/>
              </a:rPr>
              <a:t>extreme-phenotype </a:t>
            </a:r>
            <a:r>
              <a:rPr lang="en-US" altLang="zh-CN" sz="2400" dirty="0">
                <a:solidFill>
                  <a:srgbClr val="0000FF"/>
                </a:solidFill>
                <a:ea typeface="宋体" pitchFamily="2" charset="-122"/>
              </a:rPr>
              <a:t>GWAS using pooled samples</a:t>
            </a:r>
            <a:endParaRPr lang="zh-CN" altLang="en-US" sz="2400" dirty="0">
              <a:solidFill>
                <a:srgbClr val="0000FF"/>
              </a:solidFill>
              <a:ea typeface="宋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84" y="1106403"/>
            <a:ext cx="3984798" cy="51832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082" y="1920239"/>
            <a:ext cx="4040068" cy="378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0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697288" y="573088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FF"/>
                </a:solidFill>
                <a:ea typeface="宋体" pitchFamily="2" charset="-122"/>
              </a:rPr>
              <a:t>Outline</a:t>
            </a:r>
            <a:endParaRPr lang="zh-CN" altLang="en-US" sz="3600">
              <a:solidFill>
                <a:srgbClr val="0000FF"/>
              </a:solidFill>
              <a:ea typeface="宋体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72" y="224091"/>
            <a:ext cx="892174" cy="8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09600" y="1530044"/>
            <a:ext cx="798945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0" indent="0"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  Introduction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Populations: </a:t>
            </a:r>
            <a:r>
              <a:rPr lang="en-US" altLang="zh-CN" sz="2400" dirty="0" err="1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Biparental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 populations and natural populations</a:t>
            </a:r>
          </a:p>
          <a:p>
            <a:pPr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Analyses: DNA, RNA and protein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Factors involved: tail size, marker density …et al.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Applications: genetics, genomics and breeding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Prospects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: potentials and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challenges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Conclusions 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6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498867" y="1562918"/>
          <a:ext cx="8206419" cy="42594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95380"/>
                <a:gridCol w="1995837"/>
                <a:gridCol w="2515202"/>
              </a:tblGrid>
              <a:tr h="8566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chemeClr val="bg1"/>
                          </a:solidFill>
                          <a:effectLst/>
                        </a:rPr>
                        <a:t>Individual/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baseline="0" dirty="0" smtClean="0">
                          <a:solidFill>
                            <a:schemeClr val="bg1"/>
                          </a:solidFill>
                          <a:effectLst/>
                        </a:rPr>
                        <a:t>low throughput </a:t>
                      </a:r>
                      <a:endParaRPr lang="zh-CN" sz="2400" b="1" kern="100" baseline="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367" marR="54367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baseline="0" dirty="0">
                          <a:solidFill>
                            <a:schemeClr val="bg1"/>
                          </a:solidFill>
                          <a:effectLst/>
                        </a:rPr>
                        <a:t>Microarray</a:t>
                      </a:r>
                      <a:endParaRPr lang="zh-CN" sz="2400" b="1" kern="100" baseline="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367" marR="54367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baseline="0" dirty="0">
                          <a:solidFill>
                            <a:schemeClr val="bg1"/>
                          </a:solidFill>
                          <a:effectLst/>
                        </a:rPr>
                        <a:t>Sequencing</a:t>
                      </a:r>
                      <a:endParaRPr lang="zh-CN" sz="2400" b="1" kern="100" baseline="0" dirty="0">
                        <a:solidFill>
                          <a:schemeClr val="bg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4367" marR="54367" marT="0" marB="0">
                    <a:solidFill>
                      <a:srgbClr val="0000FF"/>
                    </a:solidFill>
                  </a:tcPr>
                </a:tc>
              </a:tr>
              <a:tr h="340271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PCR-based markers 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(RAPD, STS, SCAR, RP-PCR, AP-PCR, OP-PCR, SSCP-PCR, SODA, DAF, AFLP, SRAP, TRAP, </a:t>
                      </a:r>
                      <a:r>
                        <a:rPr lang="en-US" sz="2000" kern="100" dirty="0" err="1">
                          <a:effectLst/>
                          <a:latin typeface="Calibri" panose="020F0502020204030204" pitchFamily="34" charset="0"/>
                        </a:rPr>
                        <a:t>Indels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effectLst/>
                          <a:latin typeface="Calibri" panose="020F0502020204030204" pitchFamily="34" charset="0"/>
                        </a:rPr>
                        <a:t>Southern </a:t>
                      </a: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blot-based markers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(RFLP, SSCP-RFLP, DGGE-RFLP)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Repeat sequence-based markers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(Satellite/Microsatellite/Mini-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satellite DNA, SSR, SRS, TRS) 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SNP-based markers 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(SNP)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54367" marR="54367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 err="1">
                          <a:effectLst/>
                          <a:latin typeface="Calibri" panose="020F0502020204030204" pitchFamily="34" charset="0"/>
                        </a:rPr>
                        <a:t>DArT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SNP array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(SNP, </a:t>
                      </a:r>
                      <a:r>
                        <a:rPr lang="en-US" sz="2000" kern="100" dirty="0" err="1">
                          <a:effectLst/>
                          <a:latin typeface="Calibri" panose="020F0502020204030204" pitchFamily="34" charset="0"/>
                        </a:rPr>
                        <a:t>Indels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 )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CGH array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(PAV,CNV, DNA breakpoint and rearrangements)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Tilling array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54367" marR="54367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Next-generation sequencing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(SNP, </a:t>
                      </a:r>
                      <a:r>
                        <a:rPr lang="en-US" sz="2000" kern="100" dirty="0" err="1">
                          <a:effectLst/>
                          <a:latin typeface="Calibri" panose="020F0502020204030204" pitchFamily="34" charset="0"/>
                        </a:rPr>
                        <a:t>Indels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, PAV, CNV, DNA rearrangement)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Third generation </a:t>
                      </a:r>
                      <a:r>
                        <a:rPr lang="en-US" sz="2000" b="1" kern="100" dirty="0" smtClean="0">
                          <a:effectLst/>
                          <a:latin typeface="Calibri" panose="020F0502020204030204" pitchFamily="34" charset="0"/>
                        </a:rPr>
                        <a:t>sequencing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</a:rPr>
                        <a:t>(PAV, CNV, de novo  assembly)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</a:rPr>
                        <a:t>Target region sequencing</a:t>
                      </a:r>
                      <a:endParaRPr lang="zh-CN" sz="2000" b="1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54367" marR="54367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4286" y="393425"/>
            <a:ext cx="824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</a:rPr>
              <a:t>Analytical methods based on individual markers, microarrays and </a:t>
            </a:r>
            <a:r>
              <a:rPr lang="en-US" altLang="zh-CN" sz="2800" b="1" dirty="0" smtClean="0">
                <a:latin typeface="Calibri" panose="020F0502020204030204" pitchFamily="34" charset="0"/>
              </a:rPr>
              <a:t>sequencing - </a:t>
            </a:r>
            <a:r>
              <a:rPr lang="en-US" altLang="zh-CN" sz="2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(1) DNA level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03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2534" y="1714498"/>
          <a:ext cx="8332753" cy="27078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2799"/>
                <a:gridCol w="2286000"/>
                <a:gridCol w="2693954"/>
              </a:tblGrid>
              <a:tr h="7736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Individual/low throughput </a:t>
                      </a:r>
                      <a:endParaRPr lang="zh-CN" sz="2400" b="1" kern="100" baseline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Microarray</a:t>
                      </a:r>
                      <a:endParaRPr lang="zh-CN" sz="2400" b="1" kern="100" baseline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Sequencing</a:t>
                      </a:r>
                      <a:endParaRPr lang="zh-CN" sz="2400" b="1" kern="100" baseline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19341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 panose="020F0502020204030204" pitchFamily="34" charset="0"/>
                        </a:rPr>
                        <a:t>mRNA-based markers</a:t>
                      </a:r>
                      <a:endParaRPr lang="zh-CN" sz="24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Calibri" panose="020F0502020204030204" pitchFamily="34" charset="0"/>
                        </a:rPr>
                        <a:t>(DD, RT-PCR, DDRT-PCR, RDA, EST, STS, SAGE)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 panose="020F0502020204030204" pitchFamily="34" charset="0"/>
                        </a:rPr>
                        <a:t>Northern blotting</a:t>
                      </a:r>
                      <a:endParaRPr lang="zh-CN" sz="2400" b="1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dirty="0" err="1">
                          <a:effectLst/>
                          <a:latin typeface="Calibri" panose="020F0502020204030204" pitchFamily="34" charset="0"/>
                        </a:rPr>
                        <a:t>Transcriptome</a:t>
                      </a:r>
                      <a:r>
                        <a:rPr lang="en-US" sz="2400" b="1" kern="1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2400" b="1" kern="100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effectLst/>
                          <a:latin typeface="Calibri" panose="020F0502020204030204" pitchFamily="34" charset="0"/>
                        </a:rPr>
                        <a:t>array</a:t>
                      </a:r>
                      <a:r>
                        <a:rPr lang="en-US" sz="2400" kern="100" dirty="0" smtClean="0">
                          <a:effectLst/>
                          <a:latin typeface="Calibri" panose="020F0502020204030204" pitchFamily="34" charset="0"/>
                        </a:rPr>
                        <a:t> (gene </a:t>
                      </a:r>
                      <a:r>
                        <a:rPr lang="en-US" sz="2400" kern="100" dirty="0">
                          <a:effectLst/>
                          <a:latin typeface="Calibri" panose="020F0502020204030204" pitchFamily="34" charset="0"/>
                        </a:rPr>
                        <a:t>expression 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Calibri" panose="020F0502020204030204" pitchFamily="34" charset="0"/>
                        </a:rPr>
                        <a:t>RNA-</a:t>
                      </a:r>
                      <a:r>
                        <a:rPr lang="en-US" sz="2400" b="1" kern="100" dirty="0" err="1"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zh-CN" sz="2400" b="1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Calibri" panose="020F0502020204030204" pitchFamily="34" charset="0"/>
                        </a:rPr>
                        <a:t>(novel transcript , SNP, </a:t>
                      </a:r>
                      <a:r>
                        <a:rPr lang="en-US" sz="2400" kern="100" dirty="0" err="1">
                          <a:effectLst/>
                          <a:latin typeface="Calibri" panose="020F0502020204030204" pitchFamily="34" charset="0"/>
                        </a:rPr>
                        <a:t>Indel</a:t>
                      </a:r>
                      <a:r>
                        <a:rPr lang="en-US" sz="2400" kern="100" dirty="0">
                          <a:effectLst/>
                          <a:latin typeface="Calibri" panose="020F0502020204030204" pitchFamily="34" charset="0"/>
                        </a:rPr>
                        <a:t>, alternative splicing)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64286" y="393425"/>
            <a:ext cx="824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</a:rPr>
              <a:t>Analytical methods based on individual markers, microarrays and </a:t>
            </a:r>
            <a:r>
              <a:rPr lang="en-US" altLang="zh-CN" sz="2800" b="1" dirty="0" smtClean="0">
                <a:latin typeface="Calibri" panose="020F0502020204030204" pitchFamily="34" charset="0"/>
              </a:rPr>
              <a:t>sequencing - </a:t>
            </a:r>
            <a:r>
              <a:rPr lang="en-US" altLang="zh-CN" sz="2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(2) RNA level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26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893" y="715223"/>
            <a:ext cx="80105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423857"/>
              </p:ext>
            </p:extLst>
          </p:nvPr>
        </p:nvGraphicFramePr>
        <p:xfrm>
          <a:off x="535709" y="1344318"/>
          <a:ext cx="8114888" cy="521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3874"/>
                <a:gridCol w="1866157"/>
                <a:gridCol w="1304659"/>
                <a:gridCol w="924821"/>
                <a:gridCol w="891792"/>
                <a:gridCol w="1783585"/>
              </a:tblGrid>
              <a:tr h="7186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Traits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</a:rPr>
                        <a:t>Popu-lation</a:t>
                      </a:r>
                      <a:r>
                        <a:rPr lang="en-US" sz="1800" kern="100" dirty="0" smtClean="0">
                          <a:effectLst/>
                        </a:rPr>
                        <a:t> </a:t>
                      </a:r>
                      <a:r>
                        <a:rPr lang="en-US" sz="1800" kern="100" dirty="0">
                          <a:effectLst/>
                        </a:rPr>
                        <a:t>type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</a:rPr>
                        <a:t>Popu-lation</a:t>
                      </a:r>
                      <a:r>
                        <a:rPr lang="en-US" sz="1800" kern="100" dirty="0" smtClean="0">
                          <a:effectLst/>
                        </a:rPr>
                        <a:t> </a:t>
                      </a:r>
                      <a:r>
                        <a:rPr lang="en-US" sz="1800" kern="100" dirty="0">
                          <a:effectLst/>
                        </a:rPr>
                        <a:t>size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Tail size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Reference 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</a:tr>
              <a:tr h="4790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Maize 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Root-lodging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450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30,30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Farkhari et al. 2013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</a:tr>
              <a:tr h="4885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Maize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Dozen recessive mutants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-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20, 20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Liu et al. 2010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</a:tr>
              <a:tr h="4790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Wheat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Leaf rust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3:4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124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15, 15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Forrest et al. 2014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</a:tr>
              <a:tr h="5253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</a:rPr>
                        <a:t>Arabido-psis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Sulfur and Selenium content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412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31, 33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Becker et al. 2011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</a:tr>
              <a:tr h="4790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Cotton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Salt resistance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BC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1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99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10, 10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Rodriguez-Uribe et al. 2011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</a:tr>
              <a:tr h="4885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Common bean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Bean common mosaic virus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Natural population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506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-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Bello et al. 2014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</a:tr>
              <a:tr h="4885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Pepper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Phytophthora root rot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200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20, 20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Liu et al. 2014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</a:tr>
              <a:tr h="4885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Poplar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Photosynthetic traits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1200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15, 15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Wang et al. 2014a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862" marR="41862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3991" y="199506"/>
            <a:ext cx="82688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latin typeface="Calibri" panose="020F0502020204030204" pitchFamily="34" charset="0"/>
              </a:rPr>
              <a:t>Examples </a:t>
            </a:r>
            <a:r>
              <a:rPr lang="en-US" altLang="zh-CN" sz="2800" b="1" dirty="0">
                <a:latin typeface="Calibri" panose="020F0502020204030204" pitchFamily="34" charset="0"/>
              </a:rPr>
              <a:t>of bulked sample analysis for gene </a:t>
            </a:r>
            <a:r>
              <a:rPr lang="en-US" altLang="zh-CN" sz="2800" b="1" dirty="0" smtClean="0">
                <a:latin typeface="Calibri" panose="020F0502020204030204" pitchFamily="34" charset="0"/>
              </a:rPr>
              <a:t>mapping</a:t>
            </a:r>
            <a:r>
              <a:rPr lang="zh-CN" altLang="en-US" sz="2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(1) Chip-based analysis</a:t>
            </a:r>
            <a:endParaRPr lang="zh-CN" altLang="zh-CN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95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415559" y="1450796"/>
          <a:ext cx="8181701" cy="4311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6412"/>
                <a:gridCol w="2013858"/>
                <a:gridCol w="881742"/>
                <a:gridCol w="947058"/>
                <a:gridCol w="1034142"/>
                <a:gridCol w="2098489"/>
              </a:tblGrid>
              <a:tr h="76361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Traits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</a:rPr>
                        <a:t>Popu-lation</a:t>
                      </a:r>
                      <a:r>
                        <a:rPr lang="en-US" sz="1800" kern="100" dirty="0" smtClean="0">
                          <a:effectLst/>
                        </a:rPr>
                        <a:t> </a:t>
                      </a:r>
                      <a:r>
                        <a:rPr lang="en-US" sz="1800" kern="100" dirty="0">
                          <a:effectLst/>
                        </a:rPr>
                        <a:t>type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</a:rPr>
                        <a:t>Popu-lation</a:t>
                      </a:r>
                      <a:r>
                        <a:rPr lang="en-US" sz="1800" kern="100" dirty="0" smtClean="0">
                          <a:effectLst/>
                        </a:rPr>
                        <a:t> </a:t>
                      </a:r>
                      <a:r>
                        <a:rPr lang="en-US" sz="1800" kern="100" dirty="0">
                          <a:effectLst/>
                        </a:rPr>
                        <a:t>size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Tail size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Reference 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</a:tr>
              <a:tr h="3823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Rice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Salt tolerance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en-US" sz="1800" kern="100" baseline="-25000" dirty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-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20, 20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Takagi et al. 2015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8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Rice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Blast disease and seedling vigor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RILs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r>
                        <a:rPr lang="en-US" sz="1800" kern="100" baseline="-250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241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531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20, 20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50, 50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Takagi et </a:t>
                      </a:r>
                      <a:r>
                        <a:rPr lang="en-US" sz="1800" kern="100" dirty="0" smtClean="0">
                          <a:effectLst/>
                          <a:latin typeface="Calibri" panose="020F0502020204030204" pitchFamily="34" charset="0"/>
                        </a:rPr>
                        <a:t>al. 2013a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5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Rice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Blast disease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en-US" sz="1800" kern="100" baseline="-250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-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20, 20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Takagi et al. 2013b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1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Rice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Cold tolerance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r>
                        <a:rPr lang="en-US" sz="1800" kern="100" baseline="-2500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10800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430, 385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Yang et al. 2013b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834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Rice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Male sterility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r>
                        <a:rPr lang="en-US" sz="1800" kern="100" baseline="-250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946 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  <a:latin typeface="Calibri" panose="020F0502020204030204" pitchFamily="34" charset="0"/>
                        </a:rPr>
                        <a:t>Frouin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 et al. 2014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18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Rice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Pale green leaves and semidwarfism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en-US" sz="1800" kern="100" baseline="-250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-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20, 20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/>
                          <a:cs typeface="Times New Roman"/>
                        </a:rPr>
                        <a:t>Abe et al. 2012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61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Cotton 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Nulliplex-branch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r>
                        <a:rPr lang="en-US" sz="1800" kern="100" baseline="-250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168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30, 30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Chen et al. 2015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71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Cotton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Short-fiber mutant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r>
                        <a:rPr lang="en-US" sz="1800" kern="100" baseline="-250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536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100, 100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  <a:latin typeface="Calibri" panose="020F0502020204030204" pitchFamily="34" charset="0"/>
                        </a:rPr>
                        <a:t>Thyssen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 et al. 2014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79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Cucumber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Early flowering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r>
                        <a:rPr lang="en-US" sz="1800" kern="100" baseline="-250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 panose="020F0502020204030204" pitchFamily="34" charset="0"/>
                        </a:rPr>
                        <a:t>10,10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</a:rPr>
                        <a:t>Lu et al. 2014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5559" y="214921"/>
            <a:ext cx="81870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latin typeface="Calibri" panose="020F0502020204030204" pitchFamily="34" charset="0"/>
              </a:rPr>
              <a:t>Examples </a:t>
            </a:r>
            <a:r>
              <a:rPr lang="en-US" altLang="zh-CN" sz="2800" b="1" dirty="0">
                <a:latin typeface="Calibri" panose="020F0502020204030204" pitchFamily="34" charset="0"/>
              </a:rPr>
              <a:t>of bulked sample analysis for gene </a:t>
            </a:r>
            <a:r>
              <a:rPr lang="en-US" altLang="zh-CN" sz="2800" b="1" dirty="0" smtClean="0">
                <a:latin typeface="Calibri" panose="020F0502020204030204" pitchFamily="34" charset="0"/>
              </a:rPr>
              <a:t>mapping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(2) DNA-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seq</a:t>
            </a:r>
            <a:r>
              <a:rPr lang="en-US" altLang="zh-CN" sz="2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based analysis	</a:t>
            </a:r>
            <a:endParaRPr lang="zh-CN" altLang="zh-CN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8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370906" y="1576448"/>
          <a:ext cx="8212973" cy="39982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0036"/>
                <a:gridCol w="1945178"/>
                <a:gridCol w="931026"/>
                <a:gridCol w="1014152"/>
                <a:gridCol w="931026"/>
                <a:gridCol w="2061555"/>
              </a:tblGrid>
              <a:tr h="5776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Traits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</a:rPr>
                        <a:t>Popu</a:t>
                      </a:r>
                      <a:r>
                        <a:rPr lang="en-US" sz="1800" kern="100" dirty="0" smtClean="0">
                          <a:effectLst/>
                        </a:rPr>
                        <a:t>-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</a:rPr>
                        <a:t>lation</a:t>
                      </a:r>
                      <a:r>
                        <a:rPr lang="en-US" sz="1800" kern="100" dirty="0" smtClean="0">
                          <a:effectLst/>
                        </a:rPr>
                        <a:t> </a:t>
                      </a:r>
                      <a:r>
                        <a:rPr lang="en-US" sz="1800" kern="100" dirty="0">
                          <a:effectLst/>
                        </a:rPr>
                        <a:t>type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</a:rPr>
                        <a:t>Popu</a:t>
                      </a:r>
                      <a:r>
                        <a:rPr lang="en-US" sz="1800" kern="100" dirty="0" smtClean="0">
                          <a:effectLst/>
                        </a:rPr>
                        <a:t>-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 smtClean="0">
                          <a:effectLst/>
                        </a:rPr>
                        <a:t>lation</a:t>
                      </a:r>
                      <a:r>
                        <a:rPr lang="en-US" sz="1800" kern="100" dirty="0" smtClean="0">
                          <a:effectLst/>
                        </a:rPr>
                        <a:t> </a:t>
                      </a:r>
                      <a:r>
                        <a:rPr lang="en-US" sz="1800" kern="100" dirty="0">
                          <a:effectLst/>
                        </a:rPr>
                        <a:t>size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Tail size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Reference 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</a:tr>
              <a:tr h="4531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Maize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gl3 gene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-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32, 31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Liu et al. 2012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</a:tr>
              <a:tr h="5776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Wheat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Grain protein content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RSLs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-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14, 14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Trick et al. 2012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</a:tr>
              <a:tr h="57409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Wheat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Yellow rust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232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-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Ramirez-Gonzalez et al. 2014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</a:tr>
              <a:tr h="4151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Sunflower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Downy mildew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2141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16, 16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Livaja et al. 2013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</a:tr>
              <a:tr h="5776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Sand pear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Pericarp russet pigmentation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F</a:t>
                      </a:r>
                      <a:r>
                        <a:rPr lang="en-US" sz="1800" kern="100" baseline="-25000" dirty="0">
                          <a:effectLst/>
                        </a:rPr>
                        <a:t>2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-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10, 10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Wang et al. 2014b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</a:tr>
              <a:tr h="5776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Radish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Cytoplasmic male sterility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</a:t>
                      </a:r>
                      <a:r>
                        <a:rPr lang="en-US" sz="1800" kern="100" baseline="-25000">
                          <a:effectLst/>
                        </a:rPr>
                        <a:t>2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224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10, 10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Lee et al. 2014b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8303" marR="48303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6655" y="311570"/>
            <a:ext cx="82688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latin typeface="Calibri" panose="020F0502020204030204" pitchFamily="34" charset="0"/>
              </a:rPr>
              <a:t>Examples </a:t>
            </a:r>
            <a:r>
              <a:rPr lang="en-US" altLang="zh-CN" sz="2800" b="1" dirty="0">
                <a:latin typeface="Calibri" panose="020F0502020204030204" pitchFamily="34" charset="0"/>
              </a:rPr>
              <a:t>of bulked sample analysis for gene </a:t>
            </a:r>
            <a:r>
              <a:rPr lang="en-US" altLang="zh-CN" sz="2800" b="1" dirty="0" smtClean="0">
                <a:latin typeface="Calibri" panose="020F0502020204030204" pitchFamily="34" charset="0"/>
              </a:rPr>
              <a:t>mapping</a:t>
            </a:r>
            <a:r>
              <a:rPr lang="zh-CN" altLang="en-US" sz="2800" b="1" dirty="0" smtClean="0">
                <a:latin typeface="Calibri" panose="020F0502020204030204" pitchFamily="34" charset="0"/>
              </a:rPr>
              <a:t> </a:t>
            </a:r>
            <a:endParaRPr lang="en-US" altLang="zh-CN" sz="2800" b="1" dirty="0" smtClean="0">
              <a:latin typeface="Calibri" panose="020F0502020204030204" pitchFamily="34" charset="0"/>
            </a:endParaRP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(3) RNA-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seq</a:t>
            </a:r>
            <a:r>
              <a:rPr lang="en-US" altLang="zh-CN" sz="2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based analysis</a:t>
            </a:r>
            <a:endParaRPr lang="zh-CN" altLang="zh-CN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22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79236" y="399040"/>
            <a:ext cx="8229600" cy="523220"/>
          </a:xfrm>
        </p:spPr>
        <p:txBody>
          <a:bodyPr/>
          <a:lstStyle/>
          <a:p>
            <a:r>
              <a:rPr lang="en-US" altLang="zh-CN" sz="2800" dirty="0" smtClean="0">
                <a:solidFill>
                  <a:srgbClr val="0000FF"/>
                </a:solidFill>
                <a:ea typeface="宋体" pitchFamily="2" charset="-122"/>
              </a:rPr>
              <a:t>Comparison </a:t>
            </a:r>
            <a:r>
              <a:rPr lang="en-US" altLang="zh-CN" sz="2800" dirty="0">
                <a:solidFill>
                  <a:srgbClr val="0000FF"/>
                </a:solidFill>
                <a:ea typeface="宋体" pitchFamily="2" charset="-122"/>
              </a:rPr>
              <a:t>of different </a:t>
            </a:r>
            <a:r>
              <a:rPr lang="en-US" altLang="zh-CN" sz="2800" dirty="0" smtClean="0">
                <a:solidFill>
                  <a:srgbClr val="0000FF"/>
                </a:solidFill>
                <a:ea typeface="宋体" pitchFamily="2" charset="-122"/>
              </a:rPr>
              <a:t>types of markers</a:t>
            </a:r>
            <a:endParaRPr lang="zh-CN" altLang="en-US" sz="2800" dirty="0">
              <a:solidFill>
                <a:srgbClr val="0000FF"/>
              </a:solidFill>
              <a:ea typeface="宋体" pitchFamily="2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9088797"/>
              </p:ext>
            </p:extLst>
          </p:nvPr>
        </p:nvGraphicFramePr>
        <p:xfrm>
          <a:off x="1080654" y="1223535"/>
          <a:ext cx="7148946" cy="38059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4408"/>
                <a:gridCol w="1749124"/>
                <a:gridCol w="1942287"/>
                <a:gridCol w="1953127"/>
              </a:tblGrid>
              <a:tr h="56128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Chip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DNA-</a:t>
                      </a:r>
                      <a:r>
                        <a:rPr lang="en-US" altLang="zh-CN" dirty="0" err="1" smtClean="0"/>
                        <a:t>seq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RNA-</a:t>
                      </a:r>
                      <a:r>
                        <a:rPr lang="en-US" altLang="zh-CN" dirty="0" err="1" smtClean="0"/>
                        <a:t>seq</a:t>
                      </a:r>
                      <a:endParaRPr lang="zh-CN" altLang="en-US" dirty="0"/>
                    </a:p>
                  </a:txBody>
                  <a:tcPr/>
                </a:tc>
              </a:tr>
              <a:tr h="1403216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latin typeface="Calibri" panose="020F0502020204030204" pitchFamily="34" charset="0"/>
                        </a:rPr>
                        <a:t>No</a:t>
                      </a:r>
                      <a:r>
                        <a:rPr lang="en-US" altLang="zh-CN" baseline="0" dirty="0" smtClean="0">
                          <a:latin typeface="Calibri" panose="020F0502020204030204" pitchFamily="34" charset="0"/>
                        </a:rPr>
                        <a:t> of markers. </a:t>
                      </a:r>
                      <a:endParaRPr lang="zh-CN" altLang="en-US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aseline="0" dirty="0" smtClean="0">
                          <a:latin typeface="Calibri" panose="020F0502020204030204" pitchFamily="34" charset="0"/>
                        </a:rPr>
                        <a:t>1K,50K, up to 660K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Depends</a:t>
                      </a:r>
                      <a:r>
                        <a:rPr lang="en-US" altLang="zh-CN" baseline="0" dirty="0" smtClean="0"/>
                        <a:t> on the number of segregated sites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Depends</a:t>
                      </a:r>
                      <a:r>
                        <a:rPr lang="en-US" altLang="zh-CN" baseline="0" dirty="0" smtClean="0"/>
                        <a:t> on the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aseline="0" dirty="0" smtClean="0"/>
                        <a:t>number of segregated sites</a:t>
                      </a:r>
                      <a:endParaRPr lang="zh-CN" altLang="en-US" dirty="0"/>
                    </a:p>
                  </a:txBody>
                  <a:tcPr/>
                </a:tc>
              </a:tr>
              <a:tr h="561286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Marker density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Low to median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high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Median </a:t>
                      </a:r>
                      <a:endParaRPr lang="zh-CN" altLang="en-US" dirty="0"/>
                    </a:p>
                  </a:txBody>
                  <a:tcPr/>
                </a:tc>
              </a:tr>
              <a:tr h="56128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Genome coverage</a:t>
                      </a:r>
                      <a:r>
                        <a:rPr lang="en-US" altLang="zh-CN" baseline="0" dirty="0" smtClean="0"/>
                        <a:t>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Low to median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high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Exon only</a:t>
                      </a:r>
                      <a:endParaRPr lang="zh-CN" altLang="en-US" dirty="0"/>
                    </a:p>
                  </a:txBody>
                  <a:tcPr/>
                </a:tc>
              </a:tr>
              <a:tr h="56128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cost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Low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High(median)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median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896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697288" y="573088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00FF"/>
                </a:solidFill>
                <a:ea typeface="宋体" pitchFamily="2" charset="-122"/>
              </a:rPr>
              <a:t>Outline</a:t>
            </a:r>
            <a:endParaRPr lang="zh-CN" altLang="en-US" sz="3600" dirty="0">
              <a:solidFill>
                <a:srgbClr val="0000FF"/>
              </a:solidFill>
              <a:ea typeface="宋体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72" y="224091"/>
            <a:ext cx="892174" cy="8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849745" y="1348509"/>
            <a:ext cx="808181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0" indent="0"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  Introduction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Populations: </a:t>
            </a:r>
            <a:r>
              <a:rPr lang="en-US" altLang="zh-CN" sz="2400" dirty="0" err="1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Biparental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 populations and natural populations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Analyses: DNA, RNA and protein</a:t>
            </a:r>
          </a:p>
          <a:p>
            <a:pPr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Factors involved: tail size, marker density …et al.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Applications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: genetics, genomics and breeding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Prospects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: potentials and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challenges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Conclusions 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32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8" name="TextBox 27"/>
          <p:cNvSpPr txBox="1">
            <a:spLocks noChangeArrowheads="1"/>
          </p:cNvSpPr>
          <p:nvPr/>
        </p:nvSpPr>
        <p:spPr bwMode="auto">
          <a:xfrm>
            <a:off x="1347787" y="6071965"/>
            <a:ext cx="6518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  <a:cs typeface="Times New Roman" pitchFamily="18" charset="0"/>
              </a:rPr>
              <a:t>The pipeline and affecting factors of bulked sample analysis</a:t>
            </a:r>
            <a:endParaRPr lang="zh-CN" altLang="en-US" sz="2000" dirty="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-397" t="-1867" r="397" b="5340"/>
          <a:stretch/>
        </p:blipFill>
        <p:spPr>
          <a:xfrm>
            <a:off x="1347787" y="31624"/>
            <a:ext cx="6305527" cy="583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69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916113" y="3568905"/>
            <a:ext cx="398462" cy="2174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928813" y="962230"/>
            <a:ext cx="376237" cy="2217738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1182688" y="4645230"/>
            <a:ext cx="4224337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1182688" y="3567318"/>
            <a:ext cx="4224337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182688" y="3567318"/>
            <a:ext cx="4224337" cy="2187575"/>
          </a:xfrm>
          <a:prstGeom prst="rect">
            <a:avLst/>
          </a:prstGeom>
          <a:noFill/>
          <a:ln w="7938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1182688" y="3567318"/>
            <a:ext cx="3175" cy="21875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1182688" y="5754893"/>
            <a:ext cx="476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1182688" y="5396118"/>
            <a:ext cx="476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1182688" y="5026230"/>
            <a:ext cx="476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1182688" y="4665868"/>
            <a:ext cx="476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1182688" y="4297568"/>
            <a:ext cx="476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1182688" y="3935618"/>
            <a:ext cx="476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1182688" y="3567318"/>
            <a:ext cx="476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1182688" y="5754893"/>
            <a:ext cx="4224337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 flipV="1">
            <a:off x="11826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 flipV="1">
            <a:off x="120967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V="1">
            <a:off x="12398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flipV="1">
            <a:off x="127000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 flipV="1">
            <a:off x="1298575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flipV="1">
            <a:off x="13176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 flipV="1">
            <a:off x="134620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 flipV="1">
            <a:off x="137636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 flipV="1">
            <a:off x="140493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9" name="Line 25"/>
          <p:cNvSpPr>
            <a:spLocks noChangeShapeType="1"/>
          </p:cNvSpPr>
          <p:nvPr/>
        </p:nvSpPr>
        <p:spPr bwMode="auto">
          <a:xfrm flipV="1">
            <a:off x="14319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 flipV="1">
            <a:off x="1463675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1" name="Line 27"/>
          <p:cNvSpPr>
            <a:spLocks noChangeShapeType="1"/>
          </p:cNvSpPr>
          <p:nvPr/>
        </p:nvSpPr>
        <p:spPr bwMode="auto">
          <a:xfrm flipV="1">
            <a:off x="149225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2" name="Line 28"/>
          <p:cNvSpPr>
            <a:spLocks noChangeShapeType="1"/>
          </p:cNvSpPr>
          <p:nvPr/>
        </p:nvSpPr>
        <p:spPr bwMode="auto">
          <a:xfrm flipV="1">
            <a:off x="15208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3" name="Line 29"/>
          <p:cNvSpPr>
            <a:spLocks noChangeShapeType="1"/>
          </p:cNvSpPr>
          <p:nvPr/>
        </p:nvSpPr>
        <p:spPr bwMode="auto">
          <a:xfrm flipV="1">
            <a:off x="15509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4" name="Line 30"/>
          <p:cNvSpPr>
            <a:spLocks noChangeShapeType="1"/>
          </p:cNvSpPr>
          <p:nvPr/>
        </p:nvSpPr>
        <p:spPr bwMode="auto">
          <a:xfrm flipV="1">
            <a:off x="15716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5" name="Line 31"/>
          <p:cNvSpPr>
            <a:spLocks noChangeShapeType="1"/>
          </p:cNvSpPr>
          <p:nvPr/>
        </p:nvSpPr>
        <p:spPr bwMode="auto">
          <a:xfrm flipV="1">
            <a:off x="159861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6" name="Line 32"/>
          <p:cNvSpPr>
            <a:spLocks noChangeShapeType="1"/>
          </p:cNvSpPr>
          <p:nvPr/>
        </p:nvSpPr>
        <p:spPr bwMode="auto">
          <a:xfrm flipV="1">
            <a:off x="16271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7" name="Line 33"/>
          <p:cNvSpPr>
            <a:spLocks noChangeShapeType="1"/>
          </p:cNvSpPr>
          <p:nvPr/>
        </p:nvSpPr>
        <p:spPr bwMode="auto">
          <a:xfrm flipV="1">
            <a:off x="165735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8" name="Line 34"/>
          <p:cNvSpPr>
            <a:spLocks noChangeShapeType="1"/>
          </p:cNvSpPr>
          <p:nvPr/>
        </p:nvSpPr>
        <p:spPr bwMode="auto">
          <a:xfrm flipV="1">
            <a:off x="16843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9" name="Line 35"/>
          <p:cNvSpPr>
            <a:spLocks noChangeShapeType="1"/>
          </p:cNvSpPr>
          <p:nvPr/>
        </p:nvSpPr>
        <p:spPr bwMode="auto">
          <a:xfrm flipV="1">
            <a:off x="17160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0" name="Line 36"/>
          <p:cNvSpPr>
            <a:spLocks noChangeShapeType="1"/>
          </p:cNvSpPr>
          <p:nvPr/>
        </p:nvSpPr>
        <p:spPr bwMode="auto">
          <a:xfrm flipV="1">
            <a:off x="174307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1" name="Line 37"/>
          <p:cNvSpPr>
            <a:spLocks noChangeShapeType="1"/>
          </p:cNvSpPr>
          <p:nvPr/>
        </p:nvSpPr>
        <p:spPr bwMode="auto">
          <a:xfrm flipV="1">
            <a:off x="17732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2" name="Line 38"/>
          <p:cNvSpPr>
            <a:spLocks noChangeShapeType="1"/>
          </p:cNvSpPr>
          <p:nvPr/>
        </p:nvSpPr>
        <p:spPr bwMode="auto">
          <a:xfrm flipV="1">
            <a:off x="180181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3" name="Line 39"/>
          <p:cNvSpPr>
            <a:spLocks noChangeShapeType="1"/>
          </p:cNvSpPr>
          <p:nvPr/>
        </p:nvSpPr>
        <p:spPr bwMode="auto">
          <a:xfrm flipV="1">
            <a:off x="182086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4" name="Line 40"/>
          <p:cNvSpPr>
            <a:spLocks noChangeShapeType="1"/>
          </p:cNvSpPr>
          <p:nvPr/>
        </p:nvSpPr>
        <p:spPr bwMode="auto">
          <a:xfrm flipV="1">
            <a:off x="184943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5" name="Line 41"/>
          <p:cNvSpPr>
            <a:spLocks noChangeShapeType="1"/>
          </p:cNvSpPr>
          <p:nvPr/>
        </p:nvSpPr>
        <p:spPr bwMode="auto">
          <a:xfrm flipV="1">
            <a:off x="187960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6" name="Line 42"/>
          <p:cNvSpPr>
            <a:spLocks noChangeShapeType="1"/>
          </p:cNvSpPr>
          <p:nvPr/>
        </p:nvSpPr>
        <p:spPr bwMode="auto">
          <a:xfrm flipV="1">
            <a:off x="190817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7" name="Line 43"/>
          <p:cNvSpPr>
            <a:spLocks noChangeShapeType="1"/>
          </p:cNvSpPr>
          <p:nvPr/>
        </p:nvSpPr>
        <p:spPr bwMode="auto">
          <a:xfrm flipV="1">
            <a:off x="19383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8" name="Line 44"/>
          <p:cNvSpPr>
            <a:spLocks noChangeShapeType="1"/>
          </p:cNvSpPr>
          <p:nvPr/>
        </p:nvSpPr>
        <p:spPr bwMode="auto">
          <a:xfrm flipV="1">
            <a:off x="19653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9" name="Line 45"/>
          <p:cNvSpPr>
            <a:spLocks noChangeShapeType="1"/>
          </p:cNvSpPr>
          <p:nvPr/>
        </p:nvSpPr>
        <p:spPr bwMode="auto">
          <a:xfrm flipV="1">
            <a:off x="1997075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0" name="Line 46"/>
          <p:cNvSpPr>
            <a:spLocks noChangeShapeType="1"/>
          </p:cNvSpPr>
          <p:nvPr/>
        </p:nvSpPr>
        <p:spPr bwMode="auto">
          <a:xfrm flipV="1">
            <a:off x="202406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1" name="Line 47"/>
          <p:cNvSpPr>
            <a:spLocks noChangeShapeType="1"/>
          </p:cNvSpPr>
          <p:nvPr/>
        </p:nvSpPr>
        <p:spPr bwMode="auto">
          <a:xfrm flipV="1">
            <a:off x="20542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2" name="Line 48"/>
          <p:cNvSpPr>
            <a:spLocks noChangeShapeType="1"/>
          </p:cNvSpPr>
          <p:nvPr/>
        </p:nvSpPr>
        <p:spPr bwMode="auto">
          <a:xfrm flipV="1">
            <a:off x="20716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3" name="Line 49"/>
          <p:cNvSpPr>
            <a:spLocks noChangeShapeType="1"/>
          </p:cNvSpPr>
          <p:nvPr/>
        </p:nvSpPr>
        <p:spPr bwMode="auto">
          <a:xfrm flipV="1">
            <a:off x="210343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4" name="Line 50"/>
          <p:cNvSpPr>
            <a:spLocks noChangeShapeType="1"/>
          </p:cNvSpPr>
          <p:nvPr/>
        </p:nvSpPr>
        <p:spPr bwMode="auto">
          <a:xfrm flipV="1">
            <a:off x="213201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5" name="Line 51"/>
          <p:cNvSpPr>
            <a:spLocks noChangeShapeType="1"/>
          </p:cNvSpPr>
          <p:nvPr/>
        </p:nvSpPr>
        <p:spPr bwMode="auto">
          <a:xfrm flipV="1">
            <a:off x="21605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6" name="Line 52"/>
          <p:cNvSpPr>
            <a:spLocks noChangeShapeType="1"/>
          </p:cNvSpPr>
          <p:nvPr/>
        </p:nvSpPr>
        <p:spPr bwMode="auto">
          <a:xfrm flipV="1">
            <a:off x="219075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7" name="Line 53"/>
          <p:cNvSpPr>
            <a:spLocks noChangeShapeType="1"/>
          </p:cNvSpPr>
          <p:nvPr/>
        </p:nvSpPr>
        <p:spPr bwMode="auto">
          <a:xfrm flipV="1">
            <a:off x="22177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8" name="Line 54"/>
          <p:cNvSpPr>
            <a:spLocks noChangeShapeType="1"/>
          </p:cNvSpPr>
          <p:nvPr/>
        </p:nvSpPr>
        <p:spPr bwMode="auto">
          <a:xfrm flipV="1">
            <a:off x="22494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9" name="Line 55"/>
          <p:cNvSpPr>
            <a:spLocks noChangeShapeType="1"/>
          </p:cNvSpPr>
          <p:nvPr/>
        </p:nvSpPr>
        <p:spPr bwMode="auto">
          <a:xfrm flipV="1">
            <a:off x="227647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0" name="Line 56"/>
          <p:cNvSpPr>
            <a:spLocks noChangeShapeType="1"/>
          </p:cNvSpPr>
          <p:nvPr/>
        </p:nvSpPr>
        <p:spPr bwMode="auto">
          <a:xfrm flipV="1">
            <a:off x="229711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1" name="Line 57"/>
          <p:cNvSpPr>
            <a:spLocks noChangeShapeType="1"/>
          </p:cNvSpPr>
          <p:nvPr/>
        </p:nvSpPr>
        <p:spPr bwMode="auto">
          <a:xfrm flipV="1">
            <a:off x="23256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2" name="Line 58"/>
          <p:cNvSpPr>
            <a:spLocks noChangeShapeType="1"/>
          </p:cNvSpPr>
          <p:nvPr/>
        </p:nvSpPr>
        <p:spPr bwMode="auto">
          <a:xfrm flipV="1">
            <a:off x="235426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3" name="Line 59"/>
          <p:cNvSpPr>
            <a:spLocks noChangeShapeType="1"/>
          </p:cNvSpPr>
          <p:nvPr/>
        </p:nvSpPr>
        <p:spPr bwMode="auto">
          <a:xfrm flipV="1">
            <a:off x="238283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4" name="Line 60"/>
          <p:cNvSpPr>
            <a:spLocks noChangeShapeType="1"/>
          </p:cNvSpPr>
          <p:nvPr/>
        </p:nvSpPr>
        <p:spPr bwMode="auto">
          <a:xfrm flipV="1">
            <a:off x="241300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5" name="Line 61"/>
          <p:cNvSpPr>
            <a:spLocks noChangeShapeType="1"/>
          </p:cNvSpPr>
          <p:nvPr/>
        </p:nvSpPr>
        <p:spPr bwMode="auto">
          <a:xfrm flipV="1">
            <a:off x="244157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6" name="Line 62"/>
          <p:cNvSpPr>
            <a:spLocks noChangeShapeType="1"/>
          </p:cNvSpPr>
          <p:nvPr/>
        </p:nvSpPr>
        <p:spPr bwMode="auto">
          <a:xfrm flipV="1">
            <a:off x="24717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7" name="Line 63"/>
          <p:cNvSpPr>
            <a:spLocks noChangeShapeType="1"/>
          </p:cNvSpPr>
          <p:nvPr/>
        </p:nvSpPr>
        <p:spPr bwMode="auto">
          <a:xfrm flipV="1">
            <a:off x="24987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8" name="Line 64"/>
          <p:cNvSpPr>
            <a:spLocks noChangeShapeType="1"/>
          </p:cNvSpPr>
          <p:nvPr/>
        </p:nvSpPr>
        <p:spPr bwMode="auto">
          <a:xfrm flipV="1">
            <a:off x="2530475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29" name="Line 65"/>
          <p:cNvSpPr>
            <a:spLocks noChangeShapeType="1"/>
          </p:cNvSpPr>
          <p:nvPr/>
        </p:nvSpPr>
        <p:spPr bwMode="auto">
          <a:xfrm flipV="1">
            <a:off x="2547938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0" name="Line 66"/>
          <p:cNvSpPr>
            <a:spLocks noChangeShapeType="1"/>
          </p:cNvSpPr>
          <p:nvPr/>
        </p:nvSpPr>
        <p:spPr bwMode="auto">
          <a:xfrm flipV="1">
            <a:off x="257810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1" name="Line 67"/>
          <p:cNvSpPr>
            <a:spLocks noChangeShapeType="1"/>
          </p:cNvSpPr>
          <p:nvPr/>
        </p:nvSpPr>
        <p:spPr bwMode="auto">
          <a:xfrm flipV="1">
            <a:off x="26050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2" name="Line 68"/>
          <p:cNvSpPr>
            <a:spLocks noChangeShapeType="1"/>
          </p:cNvSpPr>
          <p:nvPr/>
        </p:nvSpPr>
        <p:spPr bwMode="auto">
          <a:xfrm flipV="1">
            <a:off x="263683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3" name="Line 69"/>
          <p:cNvSpPr>
            <a:spLocks noChangeShapeType="1"/>
          </p:cNvSpPr>
          <p:nvPr/>
        </p:nvSpPr>
        <p:spPr bwMode="auto">
          <a:xfrm flipV="1">
            <a:off x="26638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4" name="Line 70"/>
          <p:cNvSpPr>
            <a:spLocks noChangeShapeType="1"/>
          </p:cNvSpPr>
          <p:nvPr/>
        </p:nvSpPr>
        <p:spPr bwMode="auto">
          <a:xfrm flipV="1">
            <a:off x="26939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5" name="Line 71"/>
          <p:cNvSpPr>
            <a:spLocks noChangeShapeType="1"/>
          </p:cNvSpPr>
          <p:nvPr/>
        </p:nvSpPr>
        <p:spPr bwMode="auto">
          <a:xfrm flipV="1">
            <a:off x="272256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6" name="Line 72"/>
          <p:cNvSpPr>
            <a:spLocks noChangeShapeType="1"/>
          </p:cNvSpPr>
          <p:nvPr/>
        </p:nvSpPr>
        <p:spPr bwMode="auto">
          <a:xfrm flipV="1">
            <a:off x="27511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7" name="Line 73"/>
          <p:cNvSpPr>
            <a:spLocks noChangeShapeType="1"/>
          </p:cNvSpPr>
          <p:nvPr/>
        </p:nvSpPr>
        <p:spPr bwMode="auto">
          <a:xfrm flipV="1">
            <a:off x="27828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8" name="Line 74"/>
          <p:cNvSpPr>
            <a:spLocks noChangeShapeType="1"/>
          </p:cNvSpPr>
          <p:nvPr/>
        </p:nvSpPr>
        <p:spPr bwMode="auto">
          <a:xfrm flipV="1">
            <a:off x="280035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39" name="Line 75"/>
          <p:cNvSpPr>
            <a:spLocks noChangeShapeType="1"/>
          </p:cNvSpPr>
          <p:nvPr/>
        </p:nvSpPr>
        <p:spPr bwMode="auto">
          <a:xfrm flipV="1">
            <a:off x="283051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0" name="Line 76"/>
          <p:cNvSpPr>
            <a:spLocks noChangeShapeType="1"/>
          </p:cNvSpPr>
          <p:nvPr/>
        </p:nvSpPr>
        <p:spPr bwMode="auto">
          <a:xfrm flipV="1">
            <a:off x="28590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1" name="Line 77"/>
          <p:cNvSpPr>
            <a:spLocks noChangeShapeType="1"/>
          </p:cNvSpPr>
          <p:nvPr/>
        </p:nvSpPr>
        <p:spPr bwMode="auto">
          <a:xfrm flipV="1">
            <a:off x="288607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2" name="Line 78"/>
          <p:cNvSpPr>
            <a:spLocks noChangeShapeType="1"/>
          </p:cNvSpPr>
          <p:nvPr/>
        </p:nvSpPr>
        <p:spPr bwMode="auto">
          <a:xfrm flipV="1">
            <a:off x="29162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3" name="Line 79"/>
          <p:cNvSpPr>
            <a:spLocks noChangeShapeType="1"/>
          </p:cNvSpPr>
          <p:nvPr/>
        </p:nvSpPr>
        <p:spPr bwMode="auto">
          <a:xfrm flipV="1">
            <a:off x="294481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4" name="Line 80"/>
          <p:cNvSpPr>
            <a:spLocks noChangeShapeType="1"/>
          </p:cNvSpPr>
          <p:nvPr/>
        </p:nvSpPr>
        <p:spPr bwMode="auto">
          <a:xfrm flipV="1">
            <a:off x="297497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5" name="Line 81"/>
          <p:cNvSpPr>
            <a:spLocks noChangeShapeType="1"/>
          </p:cNvSpPr>
          <p:nvPr/>
        </p:nvSpPr>
        <p:spPr bwMode="auto">
          <a:xfrm flipV="1">
            <a:off x="30051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6" name="Line 82"/>
          <p:cNvSpPr>
            <a:spLocks noChangeShapeType="1"/>
          </p:cNvSpPr>
          <p:nvPr/>
        </p:nvSpPr>
        <p:spPr bwMode="auto">
          <a:xfrm flipV="1">
            <a:off x="30321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7" name="Line 83"/>
          <p:cNvSpPr>
            <a:spLocks noChangeShapeType="1"/>
          </p:cNvSpPr>
          <p:nvPr/>
        </p:nvSpPr>
        <p:spPr bwMode="auto">
          <a:xfrm flipV="1">
            <a:off x="305276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8" name="Line 84"/>
          <p:cNvSpPr>
            <a:spLocks noChangeShapeType="1"/>
          </p:cNvSpPr>
          <p:nvPr/>
        </p:nvSpPr>
        <p:spPr bwMode="auto">
          <a:xfrm flipV="1">
            <a:off x="3081338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49" name="Line 85"/>
          <p:cNvSpPr>
            <a:spLocks noChangeShapeType="1"/>
          </p:cNvSpPr>
          <p:nvPr/>
        </p:nvSpPr>
        <p:spPr bwMode="auto">
          <a:xfrm flipV="1">
            <a:off x="311150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0" name="Line 86"/>
          <p:cNvSpPr>
            <a:spLocks noChangeShapeType="1"/>
          </p:cNvSpPr>
          <p:nvPr/>
        </p:nvSpPr>
        <p:spPr bwMode="auto">
          <a:xfrm flipV="1">
            <a:off x="31384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1" name="Line 87"/>
          <p:cNvSpPr>
            <a:spLocks noChangeShapeType="1"/>
          </p:cNvSpPr>
          <p:nvPr/>
        </p:nvSpPr>
        <p:spPr bwMode="auto">
          <a:xfrm flipV="1">
            <a:off x="31702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2" name="Line 88"/>
          <p:cNvSpPr>
            <a:spLocks noChangeShapeType="1"/>
          </p:cNvSpPr>
          <p:nvPr/>
        </p:nvSpPr>
        <p:spPr bwMode="auto">
          <a:xfrm flipV="1">
            <a:off x="31972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3" name="Line 89"/>
          <p:cNvSpPr>
            <a:spLocks noChangeShapeType="1"/>
          </p:cNvSpPr>
          <p:nvPr/>
        </p:nvSpPr>
        <p:spPr bwMode="auto">
          <a:xfrm flipV="1">
            <a:off x="32273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4" name="Line 90"/>
          <p:cNvSpPr>
            <a:spLocks noChangeShapeType="1"/>
          </p:cNvSpPr>
          <p:nvPr/>
        </p:nvSpPr>
        <p:spPr bwMode="auto">
          <a:xfrm flipV="1">
            <a:off x="325596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5" name="Line 91"/>
          <p:cNvSpPr>
            <a:spLocks noChangeShapeType="1"/>
          </p:cNvSpPr>
          <p:nvPr/>
        </p:nvSpPr>
        <p:spPr bwMode="auto">
          <a:xfrm flipV="1">
            <a:off x="328295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6" name="Line 92"/>
          <p:cNvSpPr>
            <a:spLocks noChangeShapeType="1"/>
          </p:cNvSpPr>
          <p:nvPr/>
        </p:nvSpPr>
        <p:spPr bwMode="auto">
          <a:xfrm flipV="1">
            <a:off x="33035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7" name="Line 93"/>
          <p:cNvSpPr>
            <a:spLocks noChangeShapeType="1"/>
          </p:cNvSpPr>
          <p:nvPr/>
        </p:nvSpPr>
        <p:spPr bwMode="auto">
          <a:xfrm flipV="1">
            <a:off x="333375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8" name="Line 94"/>
          <p:cNvSpPr>
            <a:spLocks noChangeShapeType="1"/>
          </p:cNvSpPr>
          <p:nvPr/>
        </p:nvSpPr>
        <p:spPr bwMode="auto">
          <a:xfrm flipV="1">
            <a:off x="33623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59" name="Line 95"/>
          <p:cNvSpPr>
            <a:spLocks noChangeShapeType="1"/>
          </p:cNvSpPr>
          <p:nvPr/>
        </p:nvSpPr>
        <p:spPr bwMode="auto">
          <a:xfrm flipV="1">
            <a:off x="33924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0" name="Line 96"/>
          <p:cNvSpPr>
            <a:spLocks noChangeShapeType="1"/>
          </p:cNvSpPr>
          <p:nvPr/>
        </p:nvSpPr>
        <p:spPr bwMode="auto">
          <a:xfrm flipV="1">
            <a:off x="341947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1" name="Line 97"/>
          <p:cNvSpPr>
            <a:spLocks noChangeShapeType="1"/>
          </p:cNvSpPr>
          <p:nvPr/>
        </p:nvSpPr>
        <p:spPr bwMode="auto">
          <a:xfrm flipV="1">
            <a:off x="34496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2" name="Line 98"/>
          <p:cNvSpPr>
            <a:spLocks noChangeShapeType="1"/>
          </p:cNvSpPr>
          <p:nvPr/>
        </p:nvSpPr>
        <p:spPr bwMode="auto">
          <a:xfrm flipV="1">
            <a:off x="347821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3" name="Line 99"/>
          <p:cNvSpPr>
            <a:spLocks noChangeShapeType="1"/>
          </p:cNvSpPr>
          <p:nvPr/>
        </p:nvSpPr>
        <p:spPr bwMode="auto">
          <a:xfrm flipV="1">
            <a:off x="350837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4" name="Line 100"/>
          <p:cNvSpPr>
            <a:spLocks noChangeShapeType="1"/>
          </p:cNvSpPr>
          <p:nvPr/>
        </p:nvSpPr>
        <p:spPr bwMode="auto">
          <a:xfrm flipV="1">
            <a:off x="353695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5" name="Line 101"/>
          <p:cNvSpPr>
            <a:spLocks noChangeShapeType="1"/>
          </p:cNvSpPr>
          <p:nvPr/>
        </p:nvSpPr>
        <p:spPr bwMode="auto">
          <a:xfrm flipV="1">
            <a:off x="35575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6" name="Line 102"/>
          <p:cNvSpPr>
            <a:spLocks noChangeShapeType="1"/>
          </p:cNvSpPr>
          <p:nvPr/>
        </p:nvSpPr>
        <p:spPr bwMode="auto">
          <a:xfrm flipV="1">
            <a:off x="358457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7" name="Line 103"/>
          <p:cNvSpPr>
            <a:spLocks noChangeShapeType="1"/>
          </p:cNvSpPr>
          <p:nvPr/>
        </p:nvSpPr>
        <p:spPr bwMode="auto">
          <a:xfrm flipV="1">
            <a:off x="3614738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8" name="Line 104"/>
          <p:cNvSpPr>
            <a:spLocks noChangeShapeType="1"/>
          </p:cNvSpPr>
          <p:nvPr/>
        </p:nvSpPr>
        <p:spPr bwMode="auto">
          <a:xfrm flipV="1">
            <a:off x="364490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69" name="Line 105"/>
          <p:cNvSpPr>
            <a:spLocks noChangeShapeType="1"/>
          </p:cNvSpPr>
          <p:nvPr/>
        </p:nvSpPr>
        <p:spPr bwMode="auto">
          <a:xfrm flipV="1">
            <a:off x="36718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0" name="Line 106"/>
          <p:cNvSpPr>
            <a:spLocks noChangeShapeType="1"/>
          </p:cNvSpPr>
          <p:nvPr/>
        </p:nvSpPr>
        <p:spPr bwMode="auto">
          <a:xfrm flipV="1">
            <a:off x="37036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1" name="Line 107"/>
          <p:cNvSpPr>
            <a:spLocks noChangeShapeType="1"/>
          </p:cNvSpPr>
          <p:nvPr/>
        </p:nvSpPr>
        <p:spPr bwMode="auto">
          <a:xfrm flipV="1">
            <a:off x="37306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2" name="Line 108"/>
          <p:cNvSpPr>
            <a:spLocks noChangeShapeType="1"/>
          </p:cNvSpPr>
          <p:nvPr/>
        </p:nvSpPr>
        <p:spPr bwMode="auto">
          <a:xfrm flipV="1">
            <a:off x="375920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3" name="Line 109"/>
          <p:cNvSpPr>
            <a:spLocks noChangeShapeType="1"/>
          </p:cNvSpPr>
          <p:nvPr/>
        </p:nvSpPr>
        <p:spPr bwMode="auto">
          <a:xfrm flipV="1">
            <a:off x="378936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4" name="Line 110"/>
          <p:cNvSpPr>
            <a:spLocks noChangeShapeType="1"/>
          </p:cNvSpPr>
          <p:nvPr/>
        </p:nvSpPr>
        <p:spPr bwMode="auto">
          <a:xfrm flipV="1">
            <a:off x="38068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5" name="Line 111"/>
          <p:cNvSpPr>
            <a:spLocks noChangeShapeType="1"/>
          </p:cNvSpPr>
          <p:nvPr/>
        </p:nvSpPr>
        <p:spPr bwMode="auto">
          <a:xfrm flipV="1">
            <a:off x="38369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6" name="Line 112"/>
          <p:cNvSpPr>
            <a:spLocks noChangeShapeType="1"/>
          </p:cNvSpPr>
          <p:nvPr/>
        </p:nvSpPr>
        <p:spPr bwMode="auto">
          <a:xfrm flipV="1">
            <a:off x="386715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7" name="Line 113"/>
          <p:cNvSpPr>
            <a:spLocks noChangeShapeType="1"/>
          </p:cNvSpPr>
          <p:nvPr/>
        </p:nvSpPr>
        <p:spPr bwMode="auto">
          <a:xfrm flipV="1">
            <a:off x="38957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8" name="Line 114"/>
          <p:cNvSpPr>
            <a:spLocks noChangeShapeType="1"/>
          </p:cNvSpPr>
          <p:nvPr/>
        </p:nvSpPr>
        <p:spPr bwMode="auto">
          <a:xfrm flipV="1">
            <a:off x="39258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79" name="Line 115"/>
          <p:cNvSpPr>
            <a:spLocks noChangeShapeType="1"/>
          </p:cNvSpPr>
          <p:nvPr/>
        </p:nvSpPr>
        <p:spPr bwMode="auto">
          <a:xfrm flipV="1">
            <a:off x="395287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0" name="Line 116"/>
          <p:cNvSpPr>
            <a:spLocks noChangeShapeType="1"/>
          </p:cNvSpPr>
          <p:nvPr/>
        </p:nvSpPr>
        <p:spPr bwMode="auto">
          <a:xfrm flipV="1">
            <a:off x="398145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1" name="Line 117"/>
          <p:cNvSpPr>
            <a:spLocks noChangeShapeType="1"/>
          </p:cNvSpPr>
          <p:nvPr/>
        </p:nvSpPr>
        <p:spPr bwMode="auto">
          <a:xfrm flipV="1">
            <a:off x="401161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2" name="Line 118"/>
          <p:cNvSpPr>
            <a:spLocks noChangeShapeType="1"/>
          </p:cNvSpPr>
          <p:nvPr/>
        </p:nvSpPr>
        <p:spPr bwMode="auto">
          <a:xfrm flipV="1">
            <a:off x="404177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3" name="Line 119"/>
          <p:cNvSpPr>
            <a:spLocks noChangeShapeType="1"/>
          </p:cNvSpPr>
          <p:nvPr/>
        </p:nvSpPr>
        <p:spPr bwMode="auto">
          <a:xfrm flipV="1">
            <a:off x="40592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4" name="Line 120"/>
          <p:cNvSpPr>
            <a:spLocks noChangeShapeType="1"/>
          </p:cNvSpPr>
          <p:nvPr/>
        </p:nvSpPr>
        <p:spPr bwMode="auto">
          <a:xfrm flipV="1">
            <a:off x="40909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5" name="Line 121"/>
          <p:cNvSpPr>
            <a:spLocks noChangeShapeType="1"/>
          </p:cNvSpPr>
          <p:nvPr/>
        </p:nvSpPr>
        <p:spPr bwMode="auto">
          <a:xfrm flipV="1">
            <a:off x="411797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6" name="Line 122"/>
          <p:cNvSpPr>
            <a:spLocks noChangeShapeType="1"/>
          </p:cNvSpPr>
          <p:nvPr/>
        </p:nvSpPr>
        <p:spPr bwMode="auto">
          <a:xfrm flipV="1">
            <a:off x="4148138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7" name="Line 123"/>
          <p:cNvSpPr>
            <a:spLocks noChangeShapeType="1"/>
          </p:cNvSpPr>
          <p:nvPr/>
        </p:nvSpPr>
        <p:spPr bwMode="auto">
          <a:xfrm flipV="1">
            <a:off x="417671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8" name="Line 124"/>
          <p:cNvSpPr>
            <a:spLocks noChangeShapeType="1"/>
          </p:cNvSpPr>
          <p:nvPr/>
        </p:nvSpPr>
        <p:spPr bwMode="auto">
          <a:xfrm flipV="1">
            <a:off x="420370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89" name="Line 125"/>
          <p:cNvSpPr>
            <a:spLocks noChangeShapeType="1"/>
          </p:cNvSpPr>
          <p:nvPr/>
        </p:nvSpPr>
        <p:spPr bwMode="auto">
          <a:xfrm flipV="1">
            <a:off x="423545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0" name="Line 126"/>
          <p:cNvSpPr>
            <a:spLocks noChangeShapeType="1"/>
          </p:cNvSpPr>
          <p:nvPr/>
        </p:nvSpPr>
        <p:spPr bwMode="auto">
          <a:xfrm flipV="1">
            <a:off x="42640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1" name="Line 127"/>
          <p:cNvSpPr>
            <a:spLocks noChangeShapeType="1"/>
          </p:cNvSpPr>
          <p:nvPr/>
        </p:nvSpPr>
        <p:spPr bwMode="auto">
          <a:xfrm flipV="1">
            <a:off x="429260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2" name="Line 128"/>
          <p:cNvSpPr>
            <a:spLocks noChangeShapeType="1"/>
          </p:cNvSpPr>
          <p:nvPr/>
        </p:nvSpPr>
        <p:spPr bwMode="auto">
          <a:xfrm flipV="1">
            <a:off x="4313238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3" name="Line 129"/>
          <p:cNvSpPr>
            <a:spLocks noChangeShapeType="1"/>
          </p:cNvSpPr>
          <p:nvPr/>
        </p:nvSpPr>
        <p:spPr bwMode="auto">
          <a:xfrm flipV="1">
            <a:off x="43402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4" name="Line 130"/>
          <p:cNvSpPr>
            <a:spLocks noChangeShapeType="1"/>
          </p:cNvSpPr>
          <p:nvPr/>
        </p:nvSpPr>
        <p:spPr bwMode="auto">
          <a:xfrm flipV="1">
            <a:off x="43703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5" name="Line 131"/>
          <p:cNvSpPr>
            <a:spLocks noChangeShapeType="1"/>
          </p:cNvSpPr>
          <p:nvPr/>
        </p:nvSpPr>
        <p:spPr bwMode="auto">
          <a:xfrm flipV="1">
            <a:off x="439896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6" name="Line 132"/>
          <p:cNvSpPr>
            <a:spLocks noChangeShapeType="1"/>
          </p:cNvSpPr>
          <p:nvPr/>
        </p:nvSpPr>
        <p:spPr bwMode="auto">
          <a:xfrm flipV="1">
            <a:off x="44291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7" name="Line 133"/>
          <p:cNvSpPr>
            <a:spLocks noChangeShapeType="1"/>
          </p:cNvSpPr>
          <p:nvPr/>
        </p:nvSpPr>
        <p:spPr bwMode="auto">
          <a:xfrm flipV="1">
            <a:off x="44592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8" name="Line 134"/>
          <p:cNvSpPr>
            <a:spLocks noChangeShapeType="1"/>
          </p:cNvSpPr>
          <p:nvPr/>
        </p:nvSpPr>
        <p:spPr bwMode="auto">
          <a:xfrm flipV="1">
            <a:off x="448627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99" name="Line 135"/>
          <p:cNvSpPr>
            <a:spLocks noChangeShapeType="1"/>
          </p:cNvSpPr>
          <p:nvPr/>
        </p:nvSpPr>
        <p:spPr bwMode="auto">
          <a:xfrm flipV="1">
            <a:off x="451485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0" name="Line 136"/>
          <p:cNvSpPr>
            <a:spLocks noChangeShapeType="1"/>
          </p:cNvSpPr>
          <p:nvPr/>
        </p:nvSpPr>
        <p:spPr bwMode="auto">
          <a:xfrm flipV="1">
            <a:off x="453390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1" name="Line 137"/>
          <p:cNvSpPr>
            <a:spLocks noChangeShapeType="1"/>
          </p:cNvSpPr>
          <p:nvPr/>
        </p:nvSpPr>
        <p:spPr bwMode="auto">
          <a:xfrm flipV="1">
            <a:off x="456565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2" name="Line 138"/>
          <p:cNvSpPr>
            <a:spLocks noChangeShapeType="1"/>
          </p:cNvSpPr>
          <p:nvPr/>
        </p:nvSpPr>
        <p:spPr bwMode="auto">
          <a:xfrm flipV="1">
            <a:off x="45926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3" name="Line 139"/>
          <p:cNvSpPr>
            <a:spLocks noChangeShapeType="1"/>
          </p:cNvSpPr>
          <p:nvPr/>
        </p:nvSpPr>
        <p:spPr bwMode="auto">
          <a:xfrm flipV="1">
            <a:off x="46243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4" name="Line 140"/>
          <p:cNvSpPr>
            <a:spLocks noChangeShapeType="1"/>
          </p:cNvSpPr>
          <p:nvPr/>
        </p:nvSpPr>
        <p:spPr bwMode="auto">
          <a:xfrm flipV="1">
            <a:off x="465137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5" name="Line 141"/>
          <p:cNvSpPr>
            <a:spLocks noChangeShapeType="1"/>
          </p:cNvSpPr>
          <p:nvPr/>
        </p:nvSpPr>
        <p:spPr bwMode="auto">
          <a:xfrm flipV="1">
            <a:off x="4681538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6" name="Line 142"/>
          <p:cNvSpPr>
            <a:spLocks noChangeShapeType="1"/>
          </p:cNvSpPr>
          <p:nvPr/>
        </p:nvSpPr>
        <p:spPr bwMode="auto">
          <a:xfrm flipV="1">
            <a:off x="471011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7" name="Line 143"/>
          <p:cNvSpPr>
            <a:spLocks noChangeShapeType="1"/>
          </p:cNvSpPr>
          <p:nvPr/>
        </p:nvSpPr>
        <p:spPr bwMode="auto">
          <a:xfrm flipV="1">
            <a:off x="473710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8" name="Line 144"/>
          <p:cNvSpPr>
            <a:spLocks noChangeShapeType="1"/>
          </p:cNvSpPr>
          <p:nvPr/>
        </p:nvSpPr>
        <p:spPr bwMode="auto">
          <a:xfrm flipV="1">
            <a:off x="476885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09" name="Line 145"/>
          <p:cNvSpPr>
            <a:spLocks noChangeShapeType="1"/>
          </p:cNvSpPr>
          <p:nvPr/>
        </p:nvSpPr>
        <p:spPr bwMode="auto">
          <a:xfrm flipV="1">
            <a:off x="478790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0" name="Line 146"/>
          <p:cNvSpPr>
            <a:spLocks noChangeShapeType="1"/>
          </p:cNvSpPr>
          <p:nvPr/>
        </p:nvSpPr>
        <p:spPr bwMode="auto">
          <a:xfrm flipV="1">
            <a:off x="481647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1" name="Line 147"/>
          <p:cNvSpPr>
            <a:spLocks noChangeShapeType="1"/>
          </p:cNvSpPr>
          <p:nvPr/>
        </p:nvSpPr>
        <p:spPr bwMode="auto">
          <a:xfrm flipV="1">
            <a:off x="4846638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2" name="Line 148"/>
          <p:cNvSpPr>
            <a:spLocks noChangeShapeType="1"/>
          </p:cNvSpPr>
          <p:nvPr/>
        </p:nvSpPr>
        <p:spPr bwMode="auto">
          <a:xfrm flipV="1">
            <a:off x="48736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3" name="Line 149"/>
          <p:cNvSpPr>
            <a:spLocks noChangeShapeType="1"/>
          </p:cNvSpPr>
          <p:nvPr/>
        </p:nvSpPr>
        <p:spPr bwMode="auto">
          <a:xfrm flipV="1">
            <a:off x="49037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4" name="Line 150"/>
          <p:cNvSpPr>
            <a:spLocks noChangeShapeType="1"/>
          </p:cNvSpPr>
          <p:nvPr/>
        </p:nvSpPr>
        <p:spPr bwMode="auto">
          <a:xfrm flipV="1">
            <a:off x="493236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5" name="Line 151"/>
          <p:cNvSpPr>
            <a:spLocks noChangeShapeType="1"/>
          </p:cNvSpPr>
          <p:nvPr/>
        </p:nvSpPr>
        <p:spPr bwMode="auto">
          <a:xfrm flipV="1">
            <a:off x="49625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6" name="Line 152"/>
          <p:cNvSpPr>
            <a:spLocks noChangeShapeType="1"/>
          </p:cNvSpPr>
          <p:nvPr/>
        </p:nvSpPr>
        <p:spPr bwMode="auto">
          <a:xfrm flipV="1">
            <a:off x="4991100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7" name="Line 153"/>
          <p:cNvSpPr>
            <a:spLocks noChangeShapeType="1"/>
          </p:cNvSpPr>
          <p:nvPr/>
        </p:nvSpPr>
        <p:spPr bwMode="auto">
          <a:xfrm flipV="1">
            <a:off x="5018088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8" name="Line 154"/>
          <p:cNvSpPr>
            <a:spLocks noChangeShapeType="1"/>
          </p:cNvSpPr>
          <p:nvPr/>
        </p:nvSpPr>
        <p:spPr bwMode="auto">
          <a:xfrm flipV="1">
            <a:off x="5038725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19" name="Line 155"/>
          <p:cNvSpPr>
            <a:spLocks noChangeShapeType="1"/>
          </p:cNvSpPr>
          <p:nvPr/>
        </p:nvSpPr>
        <p:spPr bwMode="auto">
          <a:xfrm flipV="1">
            <a:off x="506571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0" name="Line 156"/>
          <p:cNvSpPr>
            <a:spLocks noChangeShapeType="1"/>
          </p:cNvSpPr>
          <p:nvPr/>
        </p:nvSpPr>
        <p:spPr bwMode="auto">
          <a:xfrm flipV="1">
            <a:off x="509746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1" name="Line 157"/>
          <p:cNvSpPr>
            <a:spLocks noChangeShapeType="1"/>
          </p:cNvSpPr>
          <p:nvPr/>
        </p:nvSpPr>
        <p:spPr bwMode="auto">
          <a:xfrm flipV="1">
            <a:off x="51260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2" name="Line 158"/>
          <p:cNvSpPr>
            <a:spLocks noChangeShapeType="1"/>
          </p:cNvSpPr>
          <p:nvPr/>
        </p:nvSpPr>
        <p:spPr bwMode="auto">
          <a:xfrm flipV="1">
            <a:off x="515778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3" name="Line 159"/>
          <p:cNvSpPr>
            <a:spLocks noChangeShapeType="1"/>
          </p:cNvSpPr>
          <p:nvPr/>
        </p:nvSpPr>
        <p:spPr bwMode="auto">
          <a:xfrm flipV="1">
            <a:off x="518477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4" name="Line 160"/>
          <p:cNvSpPr>
            <a:spLocks noChangeShapeType="1"/>
          </p:cNvSpPr>
          <p:nvPr/>
        </p:nvSpPr>
        <p:spPr bwMode="auto">
          <a:xfrm flipV="1">
            <a:off x="5213350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5" name="Line 161"/>
          <p:cNvSpPr>
            <a:spLocks noChangeShapeType="1"/>
          </p:cNvSpPr>
          <p:nvPr/>
        </p:nvSpPr>
        <p:spPr bwMode="auto">
          <a:xfrm flipV="1">
            <a:off x="5243513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6" name="Line 162"/>
          <p:cNvSpPr>
            <a:spLocks noChangeShapeType="1"/>
          </p:cNvSpPr>
          <p:nvPr/>
        </p:nvSpPr>
        <p:spPr bwMode="auto">
          <a:xfrm flipV="1">
            <a:off x="5270500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7" name="Line 163"/>
          <p:cNvSpPr>
            <a:spLocks noChangeShapeType="1"/>
          </p:cNvSpPr>
          <p:nvPr/>
        </p:nvSpPr>
        <p:spPr bwMode="auto">
          <a:xfrm flipV="1">
            <a:off x="5291138" y="5713618"/>
            <a:ext cx="1587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8" name="Line 164"/>
          <p:cNvSpPr>
            <a:spLocks noChangeShapeType="1"/>
          </p:cNvSpPr>
          <p:nvPr/>
        </p:nvSpPr>
        <p:spPr bwMode="auto">
          <a:xfrm flipV="1">
            <a:off x="5319713" y="571361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29" name="Line 165"/>
          <p:cNvSpPr>
            <a:spLocks noChangeShapeType="1"/>
          </p:cNvSpPr>
          <p:nvPr/>
        </p:nvSpPr>
        <p:spPr bwMode="auto">
          <a:xfrm flipV="1">
            <a:off x="534987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30" name="Line 166"/>
          <p:cNvSpPr>
            <a:spLocks noChangeShapeType="1"/>
          </p:cNvSpPr>
          <p:nvPr/>
        </p:nvSpPr>
        <p:spPr bwMode="auto">
          <a:xfrm flipV="1">
            <a:off x="5380038" y="5713618"/>
            <a:ext cx="0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31" name="Line 167"/>
          <p:cNvSpPr>
            <a:spLocks noChangeShapeType="1"/>
          </p:cNvSpPr>
          <p:nvPr/>
        </p:nvSpPr>
        <p:spPr bwMode="auto">
          <a:xfrm flipV="1">
            <a:off x="5407025" y="571361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32" name="Freeform 168"/>
          <p:cNvSpPr>
            <a:spLocks/>
          </p:cNvSpPr>
          <p:nvPr/>
        </p:nvSpPr>
        <p:spPr bwMode="auto">
          <a:xfrm>
            <a:off x="1190625" y="3972130"/>
            <a:ext cx="4206875" cy="1782763"/>
          </a:xfrm>
          <a:custGeom>
            <a:avLst/>
            <a:gdLst>
              <a:gd name="T0" fmla="*/ 2147483647 w 434"/>
              <a:gd name="T1" fmla="*/ 2147483647 h 213"/>
              <a:gd name="T2" fmla="*/ 2147483647 w 434"/>
              <a:gd name="T3" fmla="*/ 2147483647 h 213"/>
              <a:gd name="T4" fmla="*/ 2147483647 w 434"/>
              <a:gd name="T5" fmla="*/ 2147483647 h 213"/>
              <a:gd name="T6" fmla="*/ 2147483647 w 434"/>
              <a:gd name="T7" fmla="*/ 2147483647 h 213"/>
              <a:gd name="T8" fmla="*/ 2147483647 w 434"/>
              <a:gd name="T9" fmla="*/ 2147483647 h 213"/>
              <a:gd name="T10" fmla="*/ 2147483647 w 434"/>
              <a:gd name="T11" fmla="*/ 2147483647 h 213"/>
              <a:gd name="T12" fmla="*/ 2147483647 w 434"/>
              <a:gd name="T13" fmla="*/ 2147483647 h 213"/>
              <a:gd name="T14" fmla="*/ 2147483647 w 434"/>
              <a:gd name="T15" fmla="*/ 2147483647 h 213"/>
              <a:gd name="T16" fmla="*/ 2147483647 w 434"/>
              <a:gd name="T17" fmla="*/ 2147483647 h 213"/>
              <a:gd name="T18" fmla="*/ 2147483647 w 434"/>
              <a:gd name="T19" fmla="*/ 2147483647 h 213"/>
              <a:gd name="T20" fmla="*/ 2147483647 w 434"/>
              <a:gd name="T21" fmla="*/ 0 h 213"/>
              <a:gd name="T22" fmla="*/ 2147483647 w 434"/>
              <a:gd name="T23" fmla="*/ 0 h 213"/>
              <a:gd name="T24" fmla="*/ 2147483647 w 434"/>
              <a:gd name="T25" fmla="*/ 2147483647 h 213"/>
              <a:gd name="T26" fmla="*/ 2147483647 w 434"/>
              <a:gd name="T27" fmla="*/ 2147483647 h 213"/>
              <a:gd name="T28" fmla="*/ 2147483647 w 434"/>
              <a:gd name="T29" fmla="*/ 2147483647 h 213"/>
              <a:gd name="T30" fmla="*/ 2147483647 w 434"/>
              <a:gd name="T31" fmla="*/ 2147483647 h 213"/>
              <a:gd name="T32" fmla="*/ 2147483647 w 434"/>
              <a:gd name="T33" fmla="*/ 2147483647 h 213"/>
              <a:gd name="T34" fmla="*/ 2147483647 w 434"/>
              <a:gd name="T35" fmla="*/ 2147483647 h 213"/>
              <a:gd name="T36" fmla="*/ 2147483647 w 434"/>
              <a:gd name="T37" fmla="*/ 2147483647 h 213"/>
              <a:gd name="T38" fmla="*/ 2147483647 w 434"/>
              <a:gd name="T39" fmla="*/ 2147483647 h 213"/>
              <a:gd name="T40" fmla="*/ 2147483647 w 434"/>
              <a:gd name="T41" fmla="*/ 2147483647 h 213"/>
              <a:gd name="T42" fmla="*/ 2147483647 w 434"/>
              <a:gd name="T43" fmla="*/ 2147483647 h 213"/>
              <a:gd name="T44" fmla="*/ 2147483647 w 434"/>
              <a:gd name="T45" fmla="*/ 2147483647 h 213"/>
              <a:gd name="T46" fmla="*/ 2147483647 w 434"/>
              <a:gd name="T47" fmla="*/ 2147483647 h 213"/>
              <a:gd name="T48" fmla="*/ 2147483647 w 434"/>
              <a:gd name="T49" fmla="*/ 2147483647 h 213"/>
              <a:gd name="T50" fmla="*/ 2147483647 w 434"/>
              <a:gd name="T51" fmla="*/ 2147483647 h 213"/>
              <a:gd name="T52" fmla="*/ 2147483647 w 434"/>
              <a:gd name="T53" fmla="*/ 2147483647 h 213"/>
              <a:gd name="T54" fmla="*/ 2147483647 w 434"/>
              <a:gd name="T55" fmla="*/ 2147483647 h 213"/>
              <a:gd name="T56" fmla="*/ 2147483647 w 434"/>
              <a:gd name="T57" fmla="*/ 2147483647 h 213"/>
              <a:gd name="T58" fmla="*/ 2147483647 w 434"/>
              <a:gd name="T59" fmla="*/ 2147483647 h 213"/>
              <a:gd name="T60" fmla="*/ 2147483647 w 434"/>
              <a:gd name="T61" fmla="*/ 2147483647 h 213"/>
              <a:gd name="T62" fmla="*/ 2147483647 w 434"/>
              <a:gd name="T63" fmla="*/ 2147483647 h 213"/>
              <a:gd name="T64" fmla="*/ 2147483647 w 434"/>
              <a:gd name="T65" fmla="*/ 2147483647 h 213"/>
              <a:gd name="T66" fmla="*/ 2147483647 w 434"/>
              <a:gd name="T67" fmla="*/ 2147483647 h 213"/>
              <a:gd name="T68" fmla="*/ 2147483647 w 434"/>
              <a:gd name="T69" fmla="*/ 2147483647 h 213"/>
              <a:gd name="T70" fmla="*/ 2147483647 w 434"/>
              <a:gd name="T71" fmla="*/ 2147483647 h 213"/>
              <a:gd name="T72" fmla="*/ 2147483647 w 434"/>
              <a:gd name="T73" fmla="*/ 2147483647 h 213"/>
              <a:gd name="T74" fmla="*/ 2147483647 w 434"/>
              <a:gd name="T75" fmla="*/ 2147483647 h 213"/>
              <a:gd name="T76" fmla="*/ 2147483647 w 434"/>
              <a:gd name="T77" fmla="*/ 2147483647 h 213"/>
              <a:gd name="T78" fmla="*/ 2147483647 w 434"/>
              <a:gd name="T79" fmla="*/ 2147483647 h 213"/>
              <a:gd name="T80" fmla="*/ 2147483647 w 434"/>
              <a:gd name="T81" fmla="*/ 2147483647 h 213"/>
              <a:gd name="T82" fmla="*/ 2147483647 w 434"/>
              <a:gd name="T83" fmla="*/ 2147483647 h 213"/>
              <a:gd name="T84" fmla="*/ 2147483647 w 434"/>
              <a:gd name="T85" fmla="*/ 2147483647 h 213"/>
              <a:gd name="T86" fmla="*/ 2147483647 w 434"/>
              <a:gd name="T87" fmla="*/ 2147483647 h 213"/>
              <a:gd name="T88" fmla="*/ 2147483647 w 434"/>
              <a:gd name="T89" fmla="*/ 2147483647 h 213"/>
              <a:gd name="T90" fmla="*/ 2147483647 w 434"/>
              <a:gd name="T91" fmla="*/ 2147483647 h 213"/>
              <a:gd name="T92" fmla="*/ 2147483647 w 434"/>
              <a:gd name="T93" fmla="*/ 2147483647 h 213"/>
              <a:gd name="T94" fmla="*/ 2147483647 w 434"/>
              <a:gd name="T95" fmla="*/ 2147483647 h 213"/>
              <a:gd name="T96" fmla="*/ 2147483647 w 434"/>
              <a:gd name="T97" fmla="*/ 2147483647 h 213"/>
              <a:gd name="T98" fmla="*/ 2147483647 w 434"/>
              <a:gd name="T99" fmla="*/ 2147483647 h 21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34"/>
              <a:gd name="T151" fmla="*/ 0 h 213"/>
              <a:gd name="T152" fmla="*/ 434 w 434"/>
              <a:gd name="T153" fmla="*/ 213 h 213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34" h="213">
                <a:moveTo>
                  <a:pt x="0" y="183"/>
                </a:moveTo>
                <a:lnTo>
                  <a:pt x="3" y="183"/>
                </a:lnTo>
                <a:lnTo>
                  <a:pt x="6" y="170"/>
                </a:lnTo>
                <a:lnTo>
                  <a:pt x="9" y="167"/>
                </a:lnTo>
                <a:lnTo>
                  <a:pt x="12" y="161"/>
                </a:lnTo>
                <a:lnTo>
                  <a:pt x="15" y="159"/>
                </a:lnTo>
                <a:lnTo>
                  <a:pt x="18" y="143"/>
                </a:lnTo>
                <a:lnTo>
                  <a:pt x="21" y="139"/>
                </a:lnTo>
                <a:lnTo>
                  <a:pt x="24" y="137"/>
                </a:lnTo>
                <a:lnTo>
                  <a:pt x="26" y="135"/>
                </a:lnTo>
                <a:lnTo>
                  <a:pt x="29" y="128"/>
                </a:lnTo>
                <a:lnTo>
                  <a:pt x="32" y="126"/>
                </a:lnTo>
                <a:lnTo>
                  <a:pt x="35" y="122"/>
                </a:lnTo>
                <a:lnTo>
                  <a:pt x="38" y="119"/>
                </a:lnTo>
                <a:lnTo>
                  <a:pt x="41" y="100"/>
                </a:lnTo>
                <a:lnTo>
                  <a:pt x="44" y="102"/>
                </a:lnTo>
                <a:lnTo>
                  <a:pt x="47" y="89"/>
                </a:lnTo>
                <a:lnTo>
                  <a:pt x="50" y="78"/>
                </a:lnTo>
                <a:lnTo>
                  <a:pt x="52" y="72"/>
                </a:lnTo>
                <a:lnTo>
                  <a:pt x="55" y="74"/>
                </a:lnTo>
                <a:lnTo>
                  <a:pt x="58" y="63"/>
                </a:lnTo>
                <a:lnTo>
                  <a:pt x="61" y="56"/>
                </a:lnTo>
                <a:lnTo>
                  <a:pt x="64" y="54"/>
                </a:lnTo>
                <a:lnTo>
                  <a:pt x="67" y="46"/>
                </a:lnTo>
                <a:lnTo>
                  <a:pt x="70" y="26"/>
                </a:lnTo>
                <a:lnTo>
                  <a:pt x="73" y="15"/>
                </a:lnTo>
                <a:lnTo>
                  <a:pt x="76" y="13"/>
                </a:lnTo>
                <a:lnTo>
                  <a:pt x="78" y="15"/>
                </a:lnTo>
                <a:lnTo>
                  <a:pt x="81" y="9"/>
                </a:lnTo>
                <a:lnTo>
                  <a:pt x="84" y="6"/>
                </a:lnTo>
                <a:lnTo>
                  <a:pt x="87" y="4"/>
                </a:lnTo>
                <a:lnTo>
                  <a:pt x="90" y="4"/>
                </a:lnTo>
                <a:lnTo>
                  <a:pt x="93" y="0"/>
                </a:lnTo>
                <a:lnTo>
                  <a:pt x="96" y="0"/>
                </a:lnTo>
                <a:lnTo>
                  <a:pt x="99" y="0"/>
                </a:lnTo>
                <a:lnTo>
                  <a:pt x="102" y="0"/>
                </a:lnTo>
                <a:lnTo>
                  <a:pt x="104" y="4"/>
                </a:lnTo>
                <a:lnTo>
                  <a:pt x="107" y="2"/>
                </a:lnTo>
                <a:lnTo>
                  <a:pt x="110" y="15"/>
                </a:lnTo>
                <a:lnTo>
                  <a:pt x="113" y="22"/>
                </a:lnTo>
                <a:lnTo>
                  <a:pt x="116" y="35"/>
                </a:lnTo>
                <a:lnTo>
                  <a:pt x="119" y="37"/>
                </a:lnTo>
                <a:lnTo>
                  <a:pt x="122" y="56"/>
                </a:lnTo>
                <a:lnTo>
                  <a:pt x="125" y="63"/>
                </a:lnTo>
                <a:lnTo>
                  <a:pt x="127" y="56"/>
                </a:lnTo>
                <a:lnTo>
                  <a:pt x="130" y="69"/>
                </a:lnTo>
                <a:lnTo>
                  <a:pt x="133" y="80"/>
                </a:lnTo>
                <a:lnTo>
                  <a:pt x="136" y="78"/>
                </a:lnTo>
                <a:lnTo>
                  <a:pt x="139" y="91"/>
                </a:lnTo>
                <a:lnTo>
                  <a:pt x="142" y="102"/>
                </a:lnTo>
                <a:lnTo>
                  <a:pt x="145" y="111"/>
                </a:lnTo>
                <a:lnTo>
                  <a:pt x="148" y="109"/>
                </a:lnTo>
                <a:lnTo>
                  <a:pt x="151" y="115"/>
                </a:lnTo>
                <a:lnTo>
                  <a:pt x="153" y="113"/>
                </a:lnTo>
                <a:lnTo>
                  <a:pt x="156" y="130"/>
                </a:lnTo>
                <a:lnTo>
                  <a:pt x="159" y="141"/>
                </a:lnTo>
                <a:lnTo>
                  <a:pt x="162" y="128"/>
                </a:lnTo>
                <a:lnTo>
                  <a:pt x="165" y="137"/>
                </a:lnTo>
                <a:lnTo>
                  <a:pt x="168" y="152"/>
                </a:lnTo>
                <a:lnTo>
                  <a:pt x="171" y="148"/>
                </a:lnTo>
                <a:lnTo>
                  <a:pt x="174" y="152"/>
                </a:lnTo>
                <a:lnTo>
                  <a:pt x="177" y="163"/>
                </a:lnTo>
                <a:lnTo>
                  <a:pt x="179" y="165"/>
                </a:lnTo>
                <a:lnTo>
                  <a:pt x="182" y="161"/>
                </a:lnTo>
                <a:lnTo>
                  <a:pt x="185" y="165"/>
                </a:lnTo>
                <a:lnTo>
                  <a:pt x="188" y="172"/>
                </a:lnTo>
                <a:lnTo>
                  <a:pt x="191" y="174"/>
                </a:lnTo>
                <a:lnTo>
                  <a:pt x="194" y="176"/>
                </a:lnTo>
                <a:lnTo>
                  <a:pt x="197" y="180"/>
                </a:lnTo>
                <a:lnTo>
                  <a:pt x="200" y="183"/>
                </a:lnTo>
                <a:lnTo>
                  <a:pt x="203" y="180"/>
                </a:lnTo>
                <a:lnTo>
                  <a:pt x="205" y="185"/>
                </a:lnTo>
                <a:lnTo>
                  <a:pt x="208" y="183"/>
                </a:lnTo>
                <a:lnTo>
                  <a:pt x="211" y="178"/>
                </a:lnTo>
                <a:lnTo>
                  <a:pt x="214" y="183"/>
                </a:lnTo>
                <a:lnTo>
                  <a:pt x="217" y="187"/>
                </a:lnTo>
                <a:lnTo>
                  <a:pt x="220" y="187"/>
                </a:lnTo>
                <a:lnTo>
                  <a:pt x="223" y="187"/>
                </a:lnTo>
                <a:lnTo>
                  <a:pt x="226" y="187"/>
                </a:lnTo>
                <a:lnTo>
                  <a:pt x="229" y="187"/>
                </a:lnTo>
                <a:lnTo>
                  <a:pt x="231" y="187"/>
                </a:lnTo>
                <a:lnTo>
                  <a:pt x="234" y="187"/>
                </a:lnTo>
                <a:lnTo>
                  <a:pt x="237" y="185"/>
                </a:lnTo>
                <a:lnTo>
                  <a:pt x="240" y="178"/>
                </a:lnTo>
                <a:lnTo>
                  <a:pt x="243" y="187"/>
                </a:lnTo>
                <a:lnTo>
                  <a:pt x="246" y="185"/>
                </a:lnTo>
                <a:lnTo>
                  <a:pt x="249" y="187"/>
                </a:lnTo>
                <a:lnTo>
                  <a:pt x="252" y="191"/>
                </a:lnTo>
                <a:lnTo>
                  <a:pt x="255" y="187"/>
                </a:lnTo>
                <a:lnTo>
                  <a:pt x="257" y="191"/>
                </a:lnTo>
                <a:lnTo>
                  <a:pt x="260" y="189"/>
                </a:lnTo>
                <a:lnTo>
                  <a:pt x="263" y="191"/>
                </a:lnTo>
                <a:lnTo>
                  <a:pt x="266" y="198"/>
                </a:lnTo>
                <a:lnTo>
                  <a:pt x="269" y="200"/>
                </a:lnTo>
                <a:lnTo>
                  <a:pt x="272" y="200"/>
                </a:lnTo>
                <a:lnTo>
                  <a:pt x="275" y="198"/>
                </a:lnTo>
                <a:lnTo>
                  <a:pt x="278" y="202"/>
                </a:lnTo>
                <a:lnTo>
                  <a:pt x="281" y="196"/>
                </a:lnTo>
                <a:lnTo>
                  <a:pt x="283" y="198"/>
                </a:lnTo>
                <a:lnTo>
                  <a:pt x="286" y="200"/>
                </a:lnTo>
                <a:lnTo>
                  <a:pt x="289" y="200"/>
                </a:lnTo>
                <a:lnTo>
                  <a:pt x="292" y="204"/>
                </a:lnTo>
                <a:lnTo>
                  <a:pt x="295" y="204"/>
                </a:lnTo>
                <a:lnTo>
                  <a:pt x="298" y="204"/>
                </a:lnTo>
                <a:lnTo>
                  <a:pt x="301" y="206"/>
                </a:lnTo>
                <a:lnTo>
                  <a:pt x="304" y="202"/>
                </a:lnTo>
                <a:lnTo>
                  <a:pt x="307" y="198"/>
                </a:lnTo>
                <a:lnTo>
                  <a:pt x="309" y="204"/>
                </a:lnTo>
                <a:lnTo>
                  <a:pt x="312" y="202"/>
                </a:lnTo>
                <a:lnTo>
                  <a:pt x="315" y="200"/>
                </a:lnTo>
                <a:lnTo>
                  <a:pt x="318" y="200"/>
                </a:lnTo>
                <a:lnTo>
                  <a:pt x="321" y="202"/>
                </a:lnTo>
                <a:lnTo>
                  <a:pt x="324" y="206"/>
                </a:lnTo>
                <a:lnTo>
                  <a:pt x="327" y="202"/>
                </a:lnTo>
                <a:lnTo>
                  <a:pt x="330" y="206"/>
                </a:lnTo>
                <a:lnTo>
                  <a:pt x="332" y="202"/>
                </a:lnTo>
                <a:lnTo>
                  <a:pt x="335" y="206"/>
                </a:lnTo>
                <a:lnTo>
                  <a:pt x="338" y="204"/>
                </a:lnTo>
                <a:lnTo>
                  <a:pt x="341" y="204"/>
                </a:lnTo>
                <a:lnTo>
                  <a:pt x="344" y="204"/>
                </a:lnTo>
                <a:lnTo>
                  <a:pt x="347" y="206"/>
                </a:lnTo>
                <a:lnTo>
                  <a:pt x="350" y="204"/>
                </a:lnTo>
                <a:lnTo>
                  <a:pt x="353" y="202"/>
                </a:lnTo>
                <a:lnTo>
                  <a:pt x="356" y="204"/>
                </a:lnTo>
                <a:lnTo>
                  <a:pt x="358" y="204"/>
                </a:lnTo>
                <a:lnTo>
                  <a:pt x="361" y="204"/>
                </a:lnTo>
                <a:lnTo>
                  <a:pt x="364" y="204"/>
                </a:lnTo>
                <a:lnTo>
                  <a:pt x="367" y="204"/>
                </a:lnTo>
                <a:lnTo>
                  <a:pt x="370" y="202"/>
                </a:lnTo>
                <a:lnTo>
                  <a:pt x="373" y="206"/>
                </a:lnTo>
                <a:lnTo>
                  <a:pt x="376" y="209"/>
                </a:lnTo>
                <a:lnTo>
                  <a:pt x="379" y="204"/>
                </a:lnTo>
                <a:lnTo>
                  <a:pt x="382" y="202"/>
                </a:lnTo>
                <a:lnTo>
                  <a:pt x="384" y="204"/>
                </a:lnTo>
                <a:lnTo>
                  <a:pt x="387" y="204"/>
                </a:lnTo>
                <a:lnTo>
                  <a:pt x="390" y="209"/>
                </a:lnTo>
                <a:lnTo>
                  <a:pt x="393" y="209"/>
                </a:lnTo>
                <a:lnTo>
                  <a:pt x="396" y="209"/>
                </a:lnTo>
                <a:lnTo>
                  <a:pt x="399" y="211"/>
                </a:lnTo>
                <a:lnTo>
                  <a:pt x="402" y="211"/>
                </a:lnTo>
                <a:lnTo>
                  <a:pt x="405" y="209"/>
                </a:lnTo>
                <a:lnTo>
                  <a:pt x="408" y="204"/>
                </a:lnTo>
                <a:lnTo>
                  <a:pt x="410" y="206"/>
                </a:lnTo>
                <a:lnTo>
                  <a:pt x="413" y="204"/>
                </a:lnTo>
                <a:lnTo>
                  <a:pt x="416" y="204"/>
                </a:lnTo>
                <a:lnTo>
                  <a:pt x="419" y="204"/>
                </a:lnTo>
                <a:lnTo>
                  <a:pt x="422" y="204"/>
                </a:lnTo>
                <a:lnTo>
                  <a:pt x="425" y="206"/>
                </a:lnTo>
                <a:lnTo>
                  <a:pt x="428" y="209"/>
                </a:lnTo>
                <a:lnTo>
                  <a:pt x="431" y="211"/>
                </a:lnTo>
                <a:lnTo>
                  <a:pt x="434" y="213"/>
                </a:lnTo>
              </a:path>
            </a:pathLst>
          </a:cu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33" name="Freeform 169"/>
          <p:cNvSpPr>
            <a:spLocks/>
          </p:cNvSpPr>
          <p:nvPr/>
        </p:nvSpPr>
        <p:spPr bwMode="auto">
          <a:xfrm>
            <a:off x="1162050" y="5480255"/>
            <a:ext cx="60325" cy="47625"/>
          </a:xfrm>
          <a:custGeom>
            <a:avLst/>
            <a:gdLst>
              <a:gd name="T0" fmla="*/ 2147483647 w 29"/>
              <a:gd name="T1" fmla="*/ 0 h 28"/>
              <a:gd name="T2" fmla="*/ 2147483647 w 29"/>
              <a:gd name="T3" fmla="*/ 2147483647 h 28"/>
              <a:gd name="T4" fmla="*/ 0 w 29"/>
              <a:gd name="T5" fmla="*/ 2147483647 h 28"/>
              <a:gd name="T6" fmla="*/ 2147483647 w 29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8"/>
              <a:gd name="T14" fmla="*/ 29 w 29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8">
                <a:moveTo>
                  <a:pt x="14" y="0"/>
                </a:moveTo>
                <a:lnTo>
                  <a:pt x="29" y="28"/>
                </a:lnTo>
                <a:lnTo>
                  <a:pt x="0" y="28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34" name="Freeform 170"/>
          <p:cNvSpPr>
            <a:spLocks/>
          </p:cNvSpPr>
          <p:nvPr/>
        </p:nvSpPr>
        <p:spPr bwMode="auto">
          <a:xfrm>
            <a:off x="1190625" y="5480255"/>
            <a:ext cx="58738" cy="47625"/>
          </a:xfrm>
          <a:custGeom>
            <a:avLst/>
            <a:gdLst>
              <a:gd name="T0" fmla="*/ 2147483647 w 29"/>
              <a:gd name="T1" fmla="*/ 0 h 28"/>
              <a:gd name="T2" fmla="*/ 2147483647 w 29"/>
              <a:gd name="T3" fmla="*/ 2147483647 h 28"/>
              <a:gd name="T4" fmla="*/ 0 w 29"/>
              <a:gd name="T5" fmla="*/ 2147483647 h 28"/>
              <a:gd name="T6" fmla="*/ 2147483647 w 29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8"/>
              <a:gd name="T14" fmla="*/ 29 w 29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8">
                <a:moveTo>
                  <a:pt x="15" y="0"/>
                </a:moveTo>
                <a:lnTo>
                  <a:pt x="29" y="28"/>
                </a:lnTo>
                <a:lnTo>
                  <a:pt x="0" y="28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35" name="Freeform 171"/>
          <p:cNvSpPr>
            <a:spLocks/>
          </p:cNvSpPr>
          <p:nvPr/>
        </p:nvSpPr>
        <p:spPr bwMode="auto">
          <a:xfrm>
            <a:off x="1222375" y="5370718"/>
            <a:ext cx="58738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36" name="Freeform 172"/>
          <p:cNvSpPr>
            <a:spLocks/>
          </p:cNvSpPr>
          <p:nvPr/>
        </p:nvSpPr>
        <p:spPr bwMode="auto">
          <a:xfrm>
            <a:off x="1249363" y="5345318"/>
            <a:ext cx="58737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5" y="0"/>
                </a:moveTo>
                <a:lnTo>
                  <a:pt x="29" y="29"/>
                </a:lnTo>
                <a:lnTo>
                  <a:pt x="0" y="29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37" name="Freeform 173"/>
          <p:cNvSpPr>
            <a:spLocks/>
          </p:cNvSpPr>
          <p:nvPr/>
        </p:nvSpPr>
        <p:spPr bwMode="auto">
          <a:xfrm>
            <a:off x="1281113" y="5294518"/>
            <a:ext cx="53975" cy="50800"/>
          </a:xfrm>
          <a:custGeom>
            <a:avLst/>
            <a:gdLst>
              <a:gd name="T0" fmla="*/ 2147483647 w 28"/>
              <a:gd name="T1" fmla="*/ 0 h 29"/>
              <a:gd name="T2" fmla="*/ 2147483647 w 28"/>
              <a:gd name="T3" fmla="*/ 2147483647 h 29"/>
              <a:gd name="T4" fmla="*/ 0 w 28"/>
              <a:gd name="T5" fmla="*/ 2147483647 h 29"/>
              <a:gd name="T6" fmla="*/ 2147483647 w 28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29"/>
              <a:gd name="T14" fmla="*/ 28 w 28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29">
                <a:moveTo>
                  <a:pt x="14" y="0"/>
                </a:moveTo>
                <a:lnTo>
                  <a:pt x="28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38" name="Freeform 174"/>
          <p:cNvSpPr>
            <a:spLocks/>
          </p:cNvSpPr>
          <p:nvPr/>
        </p:nvSpPr>
        <p:spPr bwMode="auto">
          <a:xfrm>
            <a:off x="1308100" y="5277055"/>
            <a:ext cx="58738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39" name="Freeform 175"/>
          <p:cNvSpPr>
            <a:spLocks/>
          </p:cNvSpPr>
          <p:nvPr/>
        </p:nvSpPr>
        <p:spPr bwMode="auto">
          <a:xfrm>
            <a:off x="1335088" y="5143705"/>
            <a:ext cx="58737" cy="49213"/>
          </a:xfrm>
          <a:custGeom>
            <a:avLst/>
            <a:gdLst>
              <a:gd name="T0" fmla="*/ 2147483647 w 29"/>
              <a:gd name="T1" fmla="*/ 0 h 28"/>
              <a:gd name="T2" fmla="*/ 2147483647 w 29"/>
              <a:gd name="T3" fmla="*/ 2147483647 h 28"/>
              <a:gd name="T4" fmla="*/ 0 w 29"/>
              <a:gd name="T5" fmla="*/ 2147483647 h 28"/>
              <a:gd name="T6" fmla="*/ 2147483647 w 29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8"/>
              <a:gd name="T14" fmla="*/ 29 w 29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8">
                <a:moveTo>
                  <a:pt x="15" y="0"/>
                </a:moveTo>
                <a:lnTo>
                  <a:pt x="29" y="28"/>
                </a:lnTo>
                <a:lnTo>
                  <a:pt x="0" y="28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0" name="Freeform 176"/>
          <p:cNvSpPr>
            <a:spLocks/>
          </p:cNvSpPr>
          <p:nvPr/>
        </p:nvSpPr>
        <p:spPr bwMode="auto">
          <a:xfrm>
            <a:off x="1366838" y="5110368"/>
            <a:ext cx="58737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1" name="Freeform 177"/>
          <p:cNvSpPr>
            <a:spLocks/>
          </p:cNvSpPr>
          <p:nvPr/>
        </p:nvSpPr>
        <p:spPr bwMode="auto">
          <a:xfrm>
            <a:off x="1393825" y="5094493"/>
            <a:ext cx="58738" cy="49212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5" y="0"/>
                </a:moveTo>
                <a:lnTo>
                  <a:pt x="29" y="29"/>
                </a:lnTo>
                <a:lnTo>
                  <a:pt x="0" y="29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2" name="Freeform 178"/>
          <p:cNvSpPr>
            <a:spLocks/>
          </p:cNvSpPr>
          <p:nvPr/>
        </p:nvSpPr>
        <p:spPr bwMode="auto">
          <a:xfrm>
            <a:off x="1414463" y="5075443"/>
            <a:ext cx="58737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3" name="Freeform 179"/>
          <p:cNvSpPr>
            <a:spLocks/>
          </p:cNvSpPr>
          <p:nvPr/>
        </p:nvSpPr>
        <p:spPr bwMode="auto">
          <a:xfrm>
            <a:off x="1444625" y="5018293"/>
            <a:ext cx="55563" cy="49212"/>
          </a:xfrm>
          <a:custGeom>
            <a:avLst/>
            <a:gdLst>
              <a:gd name="T0" fmla="*/ 2147483647 w 29"/>
              <a:gd name="T1" fmla="*/ 0 h 28"/>
              <a:gd name="T2" fmla="*/ 2147483647 w 29"/>
              <a:gd name="T3" fmla="*/ 2147483647 h 28"/>
              <a:gd name="T4" fmla="*/ 0 w 29"/>
              <a:gd name="T5" fmla="*/ 2147483647 h 28"/>
              <a:gd name="T6" fmla="*/ 2147483647 w 29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8"/>
              <a:gd name="T14" fmla="*/ 29 w 29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8">
                <a:moveTo>
                  <a:pt x="15" y="0"/>
                </a:moveTo>
                <a:lnTo>
                  <a:pt x="29" y="28"/>
                </a:lnTo>
                <a:lnTo>
                  <a:pt x="0" y="28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4" name="Freeform 180"/>
          <p:cNvSpPr>
            <a:spLocks/>
          </p:cNvSpPr>
          <p:nvPr/>
        </p:nvSpPr>
        <p:spPr bwMode="auto">
          <a:xfrm>
            <a:off x="1473200" y="5002418"/>
            <a:ext cx="57150" cy="49212"/>
          </a:xfrm>
          <a:custGeom>
            <a:avLst/>
            <a:gdLst>
              <a:gd name="T0" fmla="*/ 2147483647 w 28"/>
              <a:gd name="T1" fmla="*/ 0 h 29"/>
              <a:gd name="T2" fmla="*/ 2147483647 w 28"/>
              <a:gd name="T3" fmla="*/ 2147483647 h 29"/>
              <a:gd name="T4" fmla="*/ 0 w 28"/>
              <a:gd name="T5" fmla="*/ 2147483647 h 29"/>
              <a:gd name="T6" fmla="*/ 2147483647 w 28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29"/>
              <a:gd name="T14" fmla="*/ 28 w 28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29">
                <a:moveTo>
                  <a:pt x="14" y="0"/>
                </a:moveTo>
                <a:lnTo>
                  <a:pt x="28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5" name="Freeform 181"/>
          <p:cNvSpPr>
            <a:spLocks/>
          </p:cNvSpPr>
          <p:nvPr/>
        </p:nvSpPr>
        <p:spPr bwMode="auto">
          <a:xfrm>
            <a:off x="1500188" y="4967493"/>
            <a:ext cx="58737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6" name="Freeform 182"/>
          <p:cNvSpPr>
            <a:spLocks/>
          </p:cNvSpPr>
          <p:nvPr/>
        </p:nvSpPr>
        <p:spPr bwMode="auto">
          <a:xfrm>
            <a:off x="1530350" y="4942093"/>
            <a:ext cx="58738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5" y="0"/>
                </a:moveTo>
                <a:lnTo>
                  <a:pt x="29" y="29"/>
                </a:lnTo>
                <a:lnTo>
                  <a:pt x="0" y="29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7" name="Freeform 183"/>
          <p:cNvSpPr>
            <a:spLocks/>
          </p:cNvSpPr>
          <p:nvPr/>
        </p:nvSpPr>
        <p:spPr bwMode="auto">
          <a:xfrm>
            <a:off x="1558925" y="4783343"/>
            <a:ext cx="60325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8" name="Freeform 184"/>
          <p:cNvSpPr>
            <a:spLocks/>
          </p:cNvSpPr>
          <p:nvPr/>
        </p:nvSpPr>
        <p:spPr bwMode="auto">
          <a:xfrm>
            <a:off x="1589088" y="4800805"/>
            <a:ext cx="58737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5" y="0"/>
                </a:moveTo>
                <a:lnTo>
                  <a:pt x="29" y="29"/>
                </a:lnTo>
                <a:lnTo>
                  <a:pt x="0" y="29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49" name="Freeform 185"/>
          <p:cNvSpPr>
            <a:spLocks/>
          </p:cNvSpPr>
          <p:nvPr/>
        </p:nvSpPr>
        <p:spPr bwMode="auto">
          <a:xfrm>
            <a:off x="1619250" y="4691268"/>
            <a:ext cx="55563" cy="50800"/>
          </a:xfrm>
          <a:custGeom>
            <a:avLst/>
            <a:gdLst>
              <a:gd name="T0" fmla="*/ 2147483647 w 28"/>
              <a:gd name="T1" fmla="*/ 0 h 29"/>
              <a:gd name="T2" fmla="*/ 2147483647 w 28"/>
              <a:gd name="T3" fmla="*/ 2147483647 h 29"/>
              <a:gd name="T4" fmla="*/ 0 w 28"/>
              <a:gd name="T5" fmla="*/ 2147483647 h 29"/>
              <a:gd name="T6" fmla="*/ 2147483647 w 28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29"/>
              <a:gd name="T14" fmla="*/ 28 w 28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29">
                <a:moveTo>
                  <a:pt x="14" y="0"/>
                </a:moveTo>
                <a:lnTo>
                  <a:pt x="28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0" name="Freeform 186"/>
          <p:cNvSpPr>
            <a:spLocks/>
          </p:cNvSpPr>
          <p:nvPr/>
        </p:nvSpPr>
        <p:spPr bwMode="auto">
          <a:xfrm>
            <a:off x="1647825" y="4599193"/>
            <a:ext cx="57150" cy="49212"/>
          </a:xfrm>
          <a:custGeom>
            <a:avLst/>
            <a:gdLst>
              <a:gd name="T0" fmla="*/ 2147483647 w 29"/>
              <a:gd name="T1" fmla="*/ 0 h 28"/>
              <a:gd name="T2" fmla="*/ 2147483647 w 29"/>
              <a:gd name="T3" fmla="*/ 2147483647 h 28"/>
              <a:gd name="T4" fmla="*/ 0 w 29"/>
              <a:gd name="T5" fmla="*/ 2147483647 h 28"/>
              <a:gd name="T6" fmla="*/ 2147483647 w 29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8"/>
              <a:gd name="T14" fmla="*/ 29 w 29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8">
                <a:moveTo>
                  <a:pt x="14" y="0"/>
                </a:moveTo>
                <a:lnTo>
                  <a:pt x="29" y="28"/>
                </a:lnTo>
                <a:lnTo>
                  <a:pt x="0" y="28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1" name="Freeform 187"/>
          <p:cNvSpPr>
            <a:spLocks/>
          </p:cNvSpPr>
          <p:nvPr/>
        </p:nvSpPr>
        <p:spPr bwMode="auto">
          <a:xfrm>
            <a:off x="1666875" y="4548393"/>
            <a:ext cx="55563" cy="50800"/>
          </a:xfrm>
          <a:custGeom>
            <a:avLst/>
            <a:gdLst>
              <a:gd name="T0" fmla="*/ 2147483647 w 28"/>
              <a:gd name="T1" fmla="*/ 0 h 29"/>
              <a:gd name="T2" fmla="*/ 2147483647 w 28"/>
              <a:gd name="T3" fmla="*/ 2147483647 h 29"/>
              <a:gd name="T4" fmla="*/ 0 w 28"/>
              <a:gd name="T5" fmla="*/ 2147483647 h 29"/>
              <a:gd name="T6" fmla="*/ 2147483647 w 28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29"/>
              <a:gd name="T14" fmla="*/ 28 w 28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29">
                <a:moveTo>
                  <a:pt x="14" y="0"/>
                </a:moveTo>
                <a:lnTo>
                  <a:pt x="28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2" name="Freeform 188"/>
          <p:cNvSpPr>
            <a:spLocks/>
          </p:cNvSpPr>
          <p:nvPr/>
        </p:nvSpPr>
        <p:spPr bwMode="auto">
          <a:xfrm>
            <a:off x="1695450" y="4564268"/>
            <a:ext cx="58738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3" name="Freeform 189"/>
          <p:cNvSpPr>
            <a:spLocks/>
          </p:cNvSpPr>
          <p:nvPr/>
        </p:nvSpPr>
        <p:spPr bwMode="auto">
          <a:xfrm>
            <a:off x="1722438" y="4473780"/>
            <a:ext cx="58737" cy="49213"/>
          </a:xfrm>
          <a:custGeom>
            <a:avLst/>
            <a:gdLst>
              <a:gd name="T0" fmla="*/ 2147483647 w 29"/>
              <a:gd name="T1" fmla="*/ 0 h 28"/>
              <a:gd name="T2" fmla="*/ 2147483647 w 29"/>
              <a:gd name="T3" fmla="*/ 2147483647 h 28"/>
              <a:gd name="T4" fmla="*/ 0 w 29"/>
              <a:gd name="T5" fmla="*/ 2147483647 h 28"/>
              <a:gd name="T6" fmla="*/ 2147483647 w 29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8"/>
              <a:gd name="T14" fmla="*/ 29 w 29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8">
                <a:moveTo>
                  <a:pt x="15" y="0"/>
                </a:moveTo>
                <a:lnTo>
                  <a:pt x="29" y="28"/>
                </a:lnTo>
                <a:lnTo>
                  <a:pt x="0" y="28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4" name="Freeform 190"/>
          <p:cNvSpPr>
            <a:spLocks/>
          </p:cNvSpPr>
          <p:nvPr/>
        </p:nvSpPr>
        <p:spPr bwMode="auto">
          <a:xfrm>
            <a:off x="1754188" y="4415043"/>
            <a:ext cx="58737" cy="50800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5" name="Freeform 191"/>
          <p:cNvSpPr>
            <a:spLocks/>
          </p:cNvSpPr>
          <p:nvPr/>
        </p:nvSpPr>
        <p:spPr bwMode="auto">
          <a:xfrm>
            <a:off x="1781175" y="4397580"/>
            <a:ext cx="60325" cy="49213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5" y="0"/>
                </a:moveTo>
                <a:lnTo>
                  <a:pt x="29" y="29"/>
                </a:lnTo>
                <a:lnTo>
                  <a:pt x="0" y="29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6" name="Freeform 192"/>
          <p:cNvSpPr>
            <a:spLocks/>
          </p:cNvSpPr>
          <p:nvPr/>
        </p:nvSpPr>
        <p:spPr bwMode="auto">
          <a:xfrm>
            <a:off x="1812925" y="4329318"/>
            <a:ext cx="55563" cy="52387"/>
          </a:xfrm>
          <a:custGeom>
            <a:avLst/>
            <a:gdLst>
              <a:gd name="T0" fmla="*/ 2147483647 w 28"/>
              <a:gd name="T1" fmla="*/ 0 h 29"/>
              <a:gd name="T2" fmla="*/ 2147483647 w 28"/>
              <a:gd name="T3" fmla="*/ 2147483647 h 29"/>
              <a:gd name="T4" fmla="*/ 0 w 28"/>
              <a:gd name="T5" fmla="*/ 2147483647 h 29"/>
              <a:gd name="T6" fmla="*/ 2147483647 w 28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29"/>
              <a:gd name="T14" fmla="*/ 28 w 28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29">
                <a:moveTo>
                  <a:pt x="14" y="0"/>
                </a:moveTo>
                <a:lnTo>
                  <a:pt x="28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7" name="Freeform 193"/>
          <p:cNvSpPr>
            <a:spLocks/>
          </p:cNvSpPr>
          <p:nvPr/>
        </p:nvSpPr>
        <p:spPr bwMode="auto">
          <a:xfrm>
            <a:off x="1841500" y="4164218"/>
            <a:ext cx="58738" cy="49212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8" name="Freeform 194"/>
          <p:cNvSpPr>
            <a:spLocks/>
          </p:cNvSpPr>
          <p:nvPr/>
        </p:nvSpPr>
        <p:spPr bwMode="auto">
          <a:xfrm>
            <a:off x="1868488" y="4072143"/>
            <a:ext cx="58737" cy="47625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5" y="0"/>
                </a:moveTo>
                <a:lnTo>
                  <a:pt x="29" y="29"/>
                </a:lnTo>
                <a:lnTo>
                  <a:pt x="0" y="29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59" name="Freeform 195"/>
          <p:cNvSpPr>
            <a:spLocks/>
          </p:cNvSpPr>
          <p:nvPr/>
        </p:nvSpPr>
        <p:spPr bwMode="auto">
          <a:xfrm>
            <a:off x="1900238" y="4054680"/>
            <a:ext cx="58737" cy="49213"/>
          </a:xfrm>
          <a:custGeom>
            <a:avLst/>
            <a:gdLst>
              <a:gd name="T0" fmla="*/ 2147483647 w 29"/>
              <a:gd name="T1" fmla="*/ 0 h 28"/>
              <a:gd name="T2" fmla="*/ 2147483647 w 29"/>
              <a:gd name="T3" fmla="*/ 2147483647 h 28"/>
              <a:gd name="T4" fmla="*/ 0 w 29"/>
              <a:gd name="T5" fmla="*/ 2147483647 h 28"/>
              <a:gd name="T6" fmla="*/ 2147483647 w 29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8"/>
              <a:gd name="T14" fmla="*/ 29 w 29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8">
                <a:moveTo>
                  <a:pt x="14" y="0"/>
                </a:moveTo>
                <a:lnTo>
                  <a:pt x="29" y="28"/>
                </a:lnTo>
                <a:lnTo>
                  <a:pt x="0" y="28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0" name="Freeform 196"/>
          <p:cNvSpPr>
            <a:spLocks/>
          </p:cNvSpPr>
          <p:nvPr/>
        </p:nvSpPr>
        <p:spPr bwMode="auto">
          <a:xfrm>
            <a:off x="1917700" y="4072143"/>
            <a:ext cx="58738" cy="47625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5" y="0"/>
                </a:moveTo>
                <a:lnTo>
                  <a:pt x="29" y="29"/>
                </a:lnTo>
                <a:lnTo>
                  <a:pt x="0" y="29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61" name="Freeform 197"/>
          <p:cNvSpPr>
            <a:spLocks/>
          </p:cNvSpPr>
          <p:nvPr/>
        </p:nvSpPr>
        <p:spPr bwMode="auto">
          <a:xfrm>
            <a:off x="1947863" y="4019755"/>
            <a:ext cx="58737" cy="52388"/>
          </a:xfrm>
          <a:custGeom>
            <a:avLst/>
            <a:gdLst>
              <a:gd name="T0" fmla="*/ 2147483647 w 29"/>
              <a:gd name="T1" fmla="*/ 0 h 29"/>
              <a:gd name="T2" fmla="*/ 2147483647 w 29"/>
              <a:gd name="T3" fmla="*/ 2147483647 h 29"/>
              <a:gd name="T4" fmla="*/ 0 w 29"/>
              <a:gd name="T5" fmla="*/ 2147483647 h 29"/>
              <a:gd name="T6" fmla="*/ 2147483647 w 29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29"/>
              <a:gd name="T14" fmla="*/ 29 w 29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29">
                <a:moveTo>
                  <a:pt x="14" y="0"/>
                </a:moveTo>
                <a:lnTo>
                  <a:pt x="29" y="29"/>
                </a:lnTo>
                <a:lnTo>
                  <a:pt x="0" y="29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462" name="Group 198"/>
          <p:cNvGrpSpPr>
            <a:grpSpLocks/>
          </p:cNvGrpSpPr>
          <p:nvPr/>
        </p:nvGrpSpPr>
        <p:grpSpPr bwMode="auto">
          <a:xfrm>
            <a:off x="1162050" y="3567318"/>
            <a:ext cx="4265613" cy="2212975"/>
            <a:chOff x="879" y="3043"/>
            <a:chExt cx="2112" cy="1267"/>
          </a:xfrm>
        </p:grpSpPr>
        <p:sp>
          <p:nvSpPr>
            <p:cNvPr id="11692" name="Freeform 199"/>
            <p:cNvSpPr>
              <a:spLocks/>
            </p:cNvSpPr>
            <p:nvPr/>
          </p:nvSpPr>
          <p:spPr bwMode="auto">
            <a:xfrm>
              <a:off x="1282" y="328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3" name="Freeform 200"/>
            <p:cNvSpPr>
              <a:spLocks/>
            </p:cNvSpPr>
            <p:nvPr/>
          </p:nvSpPr>
          <p:spPr bwMode="auto">
            <a:xfrm>
              <a:off x="1297" y="327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4" name="Freeform 201"/>
            <p:cNvSpPr>
              <a:spLocks/>
            </p:cNvSpPr>
            <p:nvPr/>
          </p:nvSpPr>
          <p:spPr bwMode="auto">
            <a:xfrm>
              <a:off x="1311" y="327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5" name="Freeform 202"/>
            <p:cNvSpPr>
              <a:spLocks/>
            </p:cNvSpPr>
            <p:nvPr/>
          </p:nvSpPr>
          <p:spPr bwMode="auto">
            <a:xfrm>
              <a:off x="1325" y="325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6" name="Freeform 203"/>
            <p:cNvSpPr>
              <a:spLocks/>
            </p:cNvSpPr>
            <p:nvPr/>
          </p:nvSpPr>
          <p:spPr bwMode="auto">
            <a:xfrm>
              <a:off x="1340" y="3259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7" name="Freeform 204"/>
            <p:cNvSpPr>
              <a:spLocks/>
            </p:cNvSpPr>
            <p:nvPr/>
          </p:nvSpPr>
          <p:spPr bwMode="auto">
            <a:xfrm>
              <a:off x="1354" y="325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8" name="Freeform 205"/>
            <p:cNvSpPr>
              <a:spLocks/>
            </p:cNvSpPr>
            <p:nvPr/>
          </p:nvSpPr>
          <p:spPr bwMode="auto">
            <a:xfrm>
              <a:off x="1369" y="3259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9" name="Freeform 206"/>
            <p:cNvSpPr>
              <a:spLocks/>
            </p:cNvSpPr>
            <p:nvPr/>
          </p:nvSpPr>
          <p:spPr bwMode="auto">
            <a:xfrm>
              <a:off x="1378" y="327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0" name="Freeform 207"/>
            <p:cNvSpPr>
              <a:spLocks/>
            </p:cNvSpPr>
            <p:nvPr/>
          </p:nvSpPr>
          <p:spPr bwMode="auto">
            <a:xfrm>
              <a:off x="1393" y="3269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1" name="Freeform 208"/>
            <p:cNvSpPr>
              <a:spLocks/>
            </p:cNvSpPr>
            <p:nvPr/>
          </p:nvSpPr>
          <p:spPr bwMode="auto">
            <a:xfrm>
              <a:off x="1407" y="3331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2" name="Freeform 209"/>
            <p:cNvSpPr>
              <a:spLocks/>
            </p:cNvSpPr>
            <p:nvPr/>
          </p:nvSpPr>
          <p:spPr bwMode="auto">
            <a:xfrm>
              <a:off x="1421" y="3365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3" name="Freeform 210"/>
            <p:cNvSpPr>
              <a:spLocks/>
            </p:cNvSpPr>
            <p:nvPr/>
          </p:nvSpPr>
          <p:spPr bwMode="auto">
            <a:xfrm>
              <a:off x="1436" y="3427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4" name="Freeform 211"/>
            <p:cNvSpPr>
              <a:spLocks/>
            </p:cNvSpPr>
            <p:nvPr/>
          </p:nvSpPr>
          <p:spPr bwMode="auto">
            <a:xfrm>
              <a:off x="1450" y="3437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5" name="Freeform 212"/>
            <p:cNvSpPr>
              <a:spLocks/>
            </p:cNvSpPr>
            <p:nvPr/>
          </p:nvSpPr>
          <p:spPr bwMode="auto">
            <a:xfrm>
              <a:off x="1465" y="352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6" name="Freeform 213"/>
            <p:cNvSpPr>
              <a:spLocks/>
            </p:cNvSpPr>
            <p:nvPr/>
          </p:nvSpPr>
          <p:spPr bwMode="auto">
            <a:xfrm>
              <a:off x="1479" y="3562"/>
              <a:ext cx="29" cy="28"/>
            </a:xfrm>
            <a:custGeom>
              <a:avLst/>
              <a:gdLst>
                <a:gd name="T0" fmla="*/ 14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4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4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7" name="Freeform 214"/>
            <p:cNvSpPr>
              <a:spLocks/>
            </p:cNvSpPr>
            <p:nvPr/>
          </p:nvSpPr>
          <p:spPr bwMode="auto">
            <a:xfrm>
              <a:off x="1489" y="352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8" name="Freeform 215"/>
            <p:cNvSpPr>
              <a:spLocks/>
            </p:cNvSpPr>
            <p:nvPr/>
          </p:nvSpPr>
          <p:spPr bwMode="auto">
            <a:xfrm>
              <a:off x="1503" y="3590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9" name="Freeform 216"/>
            <p:cNvSpPr>
              <a:spLocks/>
            </p:cNvSpPr>
            <p:nvPr/>
          </p:nvSpPr>
          <p:spPr bwMode="auto">
            <a:xfrm>
              <a:off x="1517" y="3643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0" name="Freeform 217"/>
            <p:cNvSpPr>
              <a:spLocks/>
            </p:cNvSpPr>
            <p:nvPr/>
          </p:nvSpPr>
          <p:spPr bwMode="auto">
            <a:xfrm>
              <a:off x="1532" y="3634"/>
              <a:ext cx="29" cy="28"/>
            </a:xfrm>
            <a:custGeom>
              <a:avLst/>
              <a:gdLst>
                <a:gd name="T0" fmla="*/ 14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4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4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1" name="Freeform 218"/>
            <p:cNvSpPr>
              <a:spLocks/>
            </p:cNvSpPr>
            <p:nvPr/>
          </p:nvSpPr>
          <p:spPr bwMode="auto">
            <a:xfrm>
              <a:off x="1546" y="3696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2" name="Freeform 219"/>
            <p:cNvSpPr>
              <a:spLocks/>
            </p:cNvSpPr>
            <p:nvPr/>
          </p:nvSpPr>
          <p:spPr bwMode="auto">
            <a:xfrm>
              <a:off x="1561" y="3749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3" name="Freeform 220"/>
            <p:cNvSpPr>
              <a:spLocks/>
            </p:cNvSpPr>
            <p:nvPr/>
          </p:nvSpPr>
          <p:spPr bwMode="auto">
            <a:xfrm>
              <a:off x="1575" y="3792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4" name="Freeform 221"/>
            <p:cNvSpPr>
              <a:spLocks/>
            </p:cNvSpPr>
            <p:nvPr/>
          </p:nvSpPr>
          <p:spPr bwMode="auto">
            <a:xfrm>
              <a:off x="1589" y="3782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5" name="Freeform 222"/>
            <p:cNvSpPr>
              <a:spLocks/>
            </p:cNvSpPr>
            <p:nvPr/>
          </p:nvSpPr>
          <p:spPr bwMode="auto">
            <a:xfrm>
              <a:off x="1604" y="3811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6" name="Freeform 223"/>
            <p:cNvSpPr>
              <a:spLocks/>
            </p:cNvSpPr>
            <p:nvPr/>
          </p:nvSpPr>
          <p:spPr bwMode="auto">
            <a:xfrm>
              <a:off x="1613" y="3802"/>
              <a:ext cx="29" cy="28"/>
            </a:xfrm>
            <a:custGeom>
              <a:avLst/>
              <a:gdLst>
                <a:gd name="T0" fmla="*/ 15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5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5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7" name="Freeform 224"/>
            <p:cNvSpPr>
              <a:spLocks/>
            </p:cNvSpPr>
            <p:nvPr/>
          </p:nvSpPr>
          <p:spPr bwMode="auto">
            <a:xfrm>
              <a:off x="1628" y="3883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8" name="Freeform 225"/>
            <p:cNvSpPr>
              <a:spLocks/>
            </p:cNvSpPr>
            <p:nvPr/>
          </p:nvSpPr>
          <p:spPr bwMode="auto">
            <a:xfrm>
              <a:off x="1642" y="3936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9" name="Freeform 226"/>
            <p:cNvSpPr>
              <a:spLocks/>
            </p:cNvSpPr>
            <p:nvPr/>
          </p:nvSpPr>
          <p:spPr bwMode="auto">
            <a:xfrm>
              <a:off x="1657" y="3874"/>
              <a:ext cx="28" cy="28"/>
            </a:xfrm>
            <a:custGeom>
              <a:avLst/>
              <a:gdLst>
                <a:gd name="T0" fmla="*/ 14 w 28"/>
                <a:gd name="T1" fmla="*/ 0 h 28"/>
                <a:gd name="T2" fmla="*/ 28 w 28"/>
                <a:gd name="T3" fmla="*/ 28 h 28"/>
                <a:gd name="T4" fmla="*/ 0 w 28"/>
                <a:gd name="T5" fmla="*/ 28 h 28"/>
                <a:gd name="T6" fmla="*/ 14 w 28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8"/>
                <a:gd name="T14" fmla="*/ 28 w 28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8">
                  <a:moveTo>
                    <a:pt x="14" y="0"/>
                  </a:moveTo>
                  <a:lnTo>
                    <a:pt x="28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0" name="Freeform 227"/>
            <p:cNvSpPr>
              <a:spLocks/>
            </p:cNvSpPr>
            <p:nvPr/>
          </p:nvSpPr>
          <p:spPr bwMode="auto">
            <a:xfrm>
              <a:off x="1671" y="3917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1" name="Freeform 228"/>
            <p:cNvSpPr>
              <a:spLocks/>
            </p:cNvSpPr>
            <p:nvPr/>
          </p:nvSpPr>
          <p:spPr bwMode="auto">
            <a:xfrm>
              <a:off x="1685" y="398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2" name="Freeform 229"/>
            <p:cNvSpPr>
              <a:spLocks/>
            </p:cNvSpPr>
            <p:nvPr/>
          </p:nvSpPr>
          <p:spPr bwMode="auto">
            <a:xfrm>
              <a:off x="1700" y="3970"/>
              <a:ext cx="29" cy="28"/>
            </a:xfrm>
            <a:custGeom>
              <a:avLst/>
              <a:gdLst>
                <a:gd name="T0" fmla="*/ 14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4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4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3" name="Freeform 230"/>
            <p:cNvSpPr>
              <a:spLocks/>
            </p:cNvSpPr>
            <p:nvPr/>
          </p:nvSpPr>
          <p:spPr bwMode="auto">
            <a:xfrm>
              <a:off x="1714" y="398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4" name="Freeform 231"/>
            <p:cNvSpPr>
              <a:spLocks/>
            </p:cNvSpPr>
            <p:nvPr/>
          </p:nvSpPr>
          <p:spPr bwMode="auto">
            <a:xfrm>
              <a:off x="1729" y="4042"/>
              <a:ext cx="28" cy="28"/>
            </a:xfrm>
            <a:custGeom>
              <a:avLst/>
              <a:gdLst>
                <a:gd name="T0" fmla="*/ 14 w 28"/>
                <a:gd name="T1" fmla="*/ 0 h 28"/>
                <a:gd name="T2" fmla="*/ 28 w 28"/>
                <a:gd name="T3" fmla="*/ 28 h 28"/>
                <a:gd name="T4" fmla="*/ 0 w 28"/>
                <a:gd name="T5" fmla="*/ 28 h 28"/>
                <a:gd name="T6" fmla="*/ 14 w 28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8"/>
                <a:gd name="T14" fmla="*/ 28 w 28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8">
                  <a:moveTo>
                    <a:pt x="14" y="0"/>
                  </a:moveTo>
                  <a:lnTo>
                    <a:pt x="28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5" name="Freeform 232"/>
            <p:cNvSpPr>
              <a:spLocks/>
            </p:cNvSpPr>
            <p:nvPr/>
          </p:nvSpPr>
          <p:spPr bwMode="auto">
            <a:xfrm>
              <a:off x="1738" y="4051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6" name="Freeform 233"/>
            <p:cNvSpPr>
              <a:spLocks/>
            </p:cNvSpPr>
            <p:nvPr/>
          </p:nvSpPr>
          <p:spPr bwMode="auto">
            <a:xfrm>
              <a:off x="1753" y="4032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7" name="Freeform 234"/>
            <p:cNvSpPr>
              <a:spLocks/>
            </p:cNvSpPr>
            <p:nvPr/>
          </p:nvSpPr>
          <p:spPr bwMode="auto">
            <a:xfrm>
              <a:off x="1767" y="4051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8" name="Freeform 235"/>
            <p:cNvSpPr>
              <a:spLocks/>
            </p:cNvSpPr>
            <p:nvPr/>
          </p:nvSpPr>
          <p:spPr bwMode="auto">
            <a:xfrm>
              <a:off x="1781" y="4085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9" name="Freeform 236"/>
            <p:cNvSpPr>
              <a:spLocks/>
            </p:cNvSpPr>
            <p:nvPr/>
          </p:nvSpPr>
          <p:spPr bwMode="auto">
            <a:xfrm>
              <a:off x="1796" y="4094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0" name="Freeform 237"/>
            <p:cNvSpPr>
              <a:spLocks/>
            </p:cNvSpPr>
            <p:nvPr/>
          </p:nvSpPr>
          <p:spPr bwMode="auto">
            <a:xfrm>
              <a:off x="1810" y="4104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1" name="Freeform 238"/>
            <p:cNvSpPr>
              <a:spLocks/>
            </p:cNvSpPr>
            <p:nvPr/>
          </p:nvSpPr>
          <p:spPr bwMode="auto">
            <a:xfrm>
              <a:off x="1825" y="4123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2" name="Freeform 239"/>
            <p:cNvSpPr>
              <a:spLocks/>
            </p:cNvSpPr>
            <p:nvPr/>
          </p:nvSpPr>
          <p:spPr bwMode="auto">
            <a:xfrm>
              <a:off x="1839" y="4138"/>
              <a:ext cx="29" cy="28"/>
            </a:xfrm>
            <a:custGeom>
              <a:avLst/>
              <a:gdLst>
                <a:gd name="T0" fmla="*/ 14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4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4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3" name="Freeform 240"/>
            <p:cNvSpPr>
              <a:spLocks/>
            </p:cNvSpPr>
            <p:nvPr/>
          </p:nvSpPr>
          <p:spPr bwMode="auto">
            <a:xfrm>
              <a:off x="1853" y="4123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4" name="Freeform 241"/>
            <p:cNvSpPr>
              <a:spLocks/>
            </p:cNvSpPr>
            <p:nvPr/>
          </p:nvSpPr>
          <p:spPr bwMode="auto">
            <a:xfrm>
              <a:off x="1863" y="4147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5" name="Freeform 242"/>
            <p:cNvSpPr>
              <a:spLocks/>
            </p:cNvSpPr>
            <p:nvPr/>
          </p:nvSpPr>
          <p:spPr bwMode="auto">
            <a:xfrm>
              <a:off x="1877" y="4138"/>
              <a:ext cx="29" cy="28"/>
            </a:xfrm>
            <a:custGeom>
              <a:avLst/>
              <a:gdLst>
                <a:gd name="T0" fmla="*/ 15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5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5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6" name="Freeform 243"/>
            <p:cNvSpPr>
              <a:spLocks/>
            </p:cNvSpPr>
            <p:nvPr/>
          </p:nvSpPr>
          <p:spPr bwMode="auto">
            <a:xfrm>
              <a:off x="1892" y="4114"/>
              <a:ext cx="29" cy="28"/>
            </a:xfrm>
            <a:custGeom>
              <a:avLst/>
              <a:gdLst>
                <a:gd name="T0" fmla="*/ 14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4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4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7" name="Freeform 244"/>
            <p:cNvSpPr>
              <a:spLocks/>
            </p:cNvSpPr>
            <p:nvPr/>
          </p:nvSpPr>
          <p:spPr bwMode="auto">
            <a:xfrm>
              <a:off x="1906" y="4138"/>
              <a:ext cx="29" cy="28"/>
            </a:xfrm>
            <a:custGeom>
              <a:avLst/>
              <a:gdLst>
                <a:gd name="T0" fmla="*/ 15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5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5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8" name="Freeform 245"/>
            <p:cNvSpPr>
              <a:spLocks/>
            </p:cNvSpPr>
            <p:nvPr/>
          </p:nvSpPr>
          <p:spPr bwMode="auto">
            <a:xfrm>
              <a:off x="1921" y="415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9" name="Freeform 246"/>
            <p:cNvSpPr>
              <a:spLocks/>
            </p:cNvSpPr>
            <p:nvPr/>
          </p:nvSpPr>
          <p:spPr bwMode="auto">
            <a:xfrm>
              <a:off x="1935" y="4157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0" name="Freeform 247"/>
            <p:cNvSpPr>
              <a:spLocks/>
            </p:cNvSpPr>
            <p:nvPr/>
          </p:nvSpPr>
          <p:spPr bwMode="auto">
            <a:xfrm>
              <a:off x="1949" y="4157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1" name="Freeform 248"/>
            <p:cNvSpPr>
              <a:spLocks/>
            </p:cNvSpPr>
            <p:nvPr/>
          </p:nvSpPr>
          <p:spPr bwMode="auto">
            <a:xfrm>
              <a:off x="1964" y="4157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2" name="Freeform 249"/>
            <p:cNvSpPr>
              <a:spLocks/>
            </p:cNvSpPr>
            <p:nvPr/>
          </p:nvSpPr>
          <p:spPr bwMode="auto">
            <a:xfrm>
              <a:off x="1978" y="4157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3" name="Freeform 250"/>
            <p:cNvSpPr>
              <a:spLocks/>
            </p:cNvSpPr>
            <p:nvPr/>
          </p:nvSpPr>
          <p:spPr bwMode="auto">
            <a:xfrm>
              <a:off x="1988" y="4157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4" name="Freeform 251"/>
            <p:cNvSpPr>
              <a:spLocks/>
            </p:cNvSpPr>
            <p:nvPr/>
          </p:nvSpPr>
          <p:spPr bwMode="auto">
            <a:xfrm>
              <a:off x="2002" y="4157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5" name="Freeform 252"/>
            <p:cNvSpPr>
              <a:spLocks/>
            </p:cNvSpPr>
            <p:nvPr/>
          </p:nvSpPr>
          <p:spPr bwMode="auto">
            <a:xfrm>
              <a:off x="2017" y="414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6" name="Freeform 253"/>
            <p:cNvSpPr>
              <a:spLocks/>
            </p:cNvSpPr>
            <p:nvPr/>
          </p:nvSpPr>
          <p:spPr bwMode="auto">
            <a:xfrm>
              <a:off x="2031" y="4114"/>
              <a:ext cx="29" cy="28"/>
            </a:xfrm>
            <a:custGeom>
              <a:avLst/>
              <a:gdLst>
                <a:gd name="T0" fmla="*/ 14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4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4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7" name="Freeform 254"/>
            <p:cNvSpPr>
              <a:spLocks/>
            </p:cNvSpPr>
            <p:nvPr/>
          </p:nvSpPr>
          <p:spPr bwMode="auto">
            <a:xfrm>
              <a:off x="2045" y="4157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8" name="Freeform 255"/>
            <p:cNvSpPr>
              <a:spLocks/>
            </p:cNvSpPr>
            <p:nvPr/>
          </p:nvSpPr>
          <p:spPr bwMode="auto">
            <a:xfrm>
              <a:off x="2060" y="4147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9" name="Freeform 256"/>
            <p:cNvSpPr>
              <a:spLocks/>
            </p:cNvSpPr>
            <p:nvPr/>
          </p:nvSpPr>
          <p:spPr bwMode="auto">
            <a:xfrm>
              <a:off x="2074" y="4157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0" name="Freeform 257"/>
            <p:cNvSpPr>
              <a:spLocks/>
            </p:cNvSpPr>
            <p:nvPr/>
          </p:nvSpPr>
          <p:spPr bwMode="auto">
            <a:xfrm>
              <a:off x="2089" y="4176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1" name="Freeform 258"/>
            <p:cNvSpPr>
              <a:spLocks/>
            </p:cNvSpPr>
            <p:nvPr/>
          </p:nvSpPr>
          <p:spPr bwMode="auto">
            <a:xfrm>
              <a:off x="2103" y="4157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2" name="Freeform 259"/>
            <p:cNvSpPr>
              <a:spLocks/>
            </p:cNvSpPr>
            <p:nvPr/>
          </p:nvSpPr>
          <p:spPr bwMode="auto">
            <a:xfrm>
              <a:off x="2113" y="4176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3" name="Freeform 260"/>
            <p:cNvSpPr>
              <a:spLocks/>
            </p:cNvSpPr>
            <p:nvPr/>
          </p:nvSpPr>
          <p:spPr bwMode="auto">
            <a:xfrm>
              <a:off x="2127" y="4166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4" name="Freeform 261"/>
            <p:cNvSpPr>
              <a:spLocks/>
            </p:cNvSpPr>
            <p:nvPr/>
          </p:nvSpPr>
          <p:spPr bwMode="auto">
            <a:xfrm>
              <a:off x="2141" y="4176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5" name="Freeform 262"/>
            <p:cNvSpPr>
              <a:spLocks/>
            </p:cNvSpPr>
            <p:nvPr/>
          </p:nvSpPr>
          <p:spPr bwMode="auto">
            <a:xfrm>
              <a:off x="2156" y="4210"/>
              <a:ext cx="29" cy="28"/>
            </a:xfrm>
            <a:custGeom>
              <a:avLst/>
              <a:gdLst>
                <a:gd name="T0" fmla="*/ 14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4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4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6" name="Freeform 263"/>
            <p:cNvSpPr>
              <a:spLocks/>
            </p:cNvSpPr>
            <p:nvPr/>
          </p:nvSpPr>
          <p:spPr bwMode="auto">
            <a:xfrm>
              <a:off x="2170" y="421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7" name="Freeform 264"/>
            <p:cNvSpPr>
              <a:spLocks/>
            </p:cNvSpPr>
            <p:nvPr/>
          </p:nvSpPr>
          <p:spPr bwMode="auto">
            <a:xfrm>
              <a:off x="2185" y="4219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8" name="Freeform 265"/>
            <p:cNvSpPr>
              <a:spLocks/>
            </p:cNvSpPr>
            <p:nvPr/>
          </p:nvSpPr>
          <p:spPr bwMode="auto">
            <a:xfrm>
              <a:off x="2199" y="4210"/>
              <a:ext cx="29" cy="28"/>
            </a:xfrm>
            <a:custGeom>
              <a:avLst/>
              <a:gdLst>
                <a:gd name="T0" fmla="*/ 14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4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4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9" name="Freeform 266"/>
            <p:cNvSpPr>
              <a:spLocks/>
            </p:cNvSpPr>
            <p:nvPr/>
          </p:nvSpPr>
          <p:spPr bwMode="auto">
            <a:xfrm>
              <a:off x="2213" y="422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0" name="Freeform 267"/>
            <p:cNvSpPr>
              <a:spLocks/>
            </p:cNvSpPr>
            <p:nvPr/>
          </p:nvSpPr>
          <p:spPr bwMode="auto">
            <a:xfrm>
              <a:off x="2228" y="4200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1" name="Freeform 268"/>
            <p:cNvSpPr>
              <a:spLocks/>
            </p:cNvSpPr>
            <p:nvPr/>
          </p:nvSpPr>
          <p:spPr bwMode="auto">
            <a:xfrm>
              <a:off x="2237" y="4210"/>
              <a:ext cx="29" cy="28"/>
            </a:xfrm>
            <a:custGeom>
              <a:avLst/>
              <a:gdLst>
                <a:gd name="T0" fmla="*/ 15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5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5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2" name="Freeform 269"/>
            <p:cNvSpPr>
              <a:spLocks/>
            </p:cNvSpPr>
            <p:nvPr/>
          </p:nvSpPr>
          <p:spPr bwMode="auto">
            <a:xfrm>
              <a:off x="2252" y="4219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3" name="Freeform 270"/>
            <p:cNvSpPr>
              <a:spLocks/>
            </p:cNvSpPr>
            <p:nvPr/>
          </p:nvSpPr>
          <p:spPr bwMode="auto">
            <a:xfrm>
              <a:off x="2266" y="421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4" name="Freeform 271"/>
            <p:cNvSpPr>
              <a:spLocks/>
            </p:cNvSpPr>
            <p:nvPr/>
          </p:nvSpPr>
          <p:spPr bwMode="auto">
            <a:xfrm>
              <a:off x="2281" y="423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5" name="Freeform 272"/>
            <p:cNvSpPr>
              <a:spLocks/>
            </p:cNvSpPr>
            <p:nvPr/>
          </p:nvSpPr>
          <p:spPr bwMode="auto">
            <a:xfrm>
              <a:off x="2295" y="423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6" name="Freeform 273"/>
            <p:cNvSpPr>
              <a:spLocks/>
            </p:cNvSpPr>
            <p:nvPr/>
          </p:nvSpPr>
          <p:spPr bwMode="auto">
            <a:xfrm>
              <a:off x="2309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7" name="Freeform 274"/>
            <p:cNvSpPr>
              <a:spLocks/>
            </p:cNvSpPr>
            <p:nvPr/>
          </p:nvSpPr>
          <p:spPr bwMode="auto">
            <a:xfrm>
              <a:off x="2324" y="424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8" name="Freeform 275"/>
            <p:cNvSpPr>
              <a:spLocks/>
            </p:cNvSpPr>
            <p:nvPr/>
          </p:nvSpPr>
          <p:spPr bwMode="auto">
            <a:xfrm>
              <a:off x="2338" y="422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9" name="Freeform 276"/>
            <p:cNvSpPr>
              <a:spLocks/>
            </p:cNvSpPr>
            <p:nvPr/>
          </p:nvSpPr>
          <p:spPr bwMode="auto">
            <a:xfrm>
              <a:off x="2353" y="4210"/>
              <a:ext cx="28" cy="28"/>
            </a:xfrm>
            <a:custGeom>
              <a:avLst/>
              <a:gdLst>
                <a:gd name="T0" fmla="*/ 14 w 28"/>
                <a:gd name="T1" fmla="*/ 0 h 28"/>
                <a:gd name="T2" fmla="*/ 28 w 28"/>
                <a:gd name="T3" fmla="*/ 28 h 28"/>
                <a:gd name="T4" fmla="*/ 0 w 28"/>
                <a:gd name="T5" fmla="*/ 28 h 28"/>
                <a:gd name="T6" fmla="*/ 14 w 28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8"/>
                <a:gd name="T14" fmla="*/ 28 w 28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8">
                  <a:moveTo>
                    <a:pt x="14" y="0"/>
                  </a:moveTo>
                  <a:lnTo>
                    <a:pt x="28" y="28"/>
                  </a:lnTo>
                  <a:lnTo>
                    <a:pt x="0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0" name="Freeform 277"/>
            <p:cNvSpPr>
              <a:spLocks/>
            </p:cNvSpPr>
            <p:nvPr/>
          </p:nvSpPr>
          <p:spPr bwMode="auto">
            <a:xfrm>
              <a:off x="2362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1" name="Freeform 278"/>
            <p:cNvSpPr>
              <a:spLocks/>
            </p:cNvSpPr>
            <p:nvPr/>
          </p:nvSpPr>
          <p:spPr bwMode="auto">
            <a:xfrm>
              <a:off x="2377" y="4229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2" name="Freeform 279"/>
            <p:cNvSpPr>
              <a:spLocks/>
            </p:cNvSpPr>
            <p:nvPr/>
          </p:nvSpPr>
          <p:spPr bwMode="auto">
            <a:xfrm>
              <a:off x="2391" y="4219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3" name="Freeform 280"/>
            <p:cNvSpPr>
              <a:spLocks/>
            </p:cNvSpPr>
            <p:nvPr/>
          </p:nvSpPr>
          <p:spPr bwMode="auto">
            <a:xfrm>
              <a:off x="2405" y="421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4" name="Freeform 281"/>
            <p:cNvSpPr>
              <a:spLocks/>
            </p:cNvSpPr>
            <p:nvPr/>
          </p:nvSpPr>
          <p:spPr bwMode="auto">
            <a:xfrm>
              <a:off x="2420" y="4229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5" name="Freeform 282"/>
            <p:cNvSpPr>
              <a:spLocks/>
            </p:cNvSpPr>
            <p:nvPr/>
          </p:nvSpPr>
          <p:spPr bwMode="auto">
            <a:xfrm>
              <a:off x="2434" y="424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6" name="Freeform 283"/>
            <p:cNvSpPr>
              <a:spLocks/>
            </p:cNvSpPr>
            <p:nvPr/>
          </p:nvSpPr>
          <p:spPr bwMode="auto">
            <a:xfrm>
              <a:off x="2449" y="4229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7" name="Freeform 284"/>
            <p:cNvSpPr>
              <a:spLocks/>
            </p:cNvSpPr>
            <p:nvPr/>
          </p:nvSpPr>
          <p:spPr bwMode="auto">
            <a:xfrm>
              <a:off x="2463" y="424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8" name="Freeform 285"/>
            <p:cNvSpPr>
              <a:spLocks/>
            </p:cNvSpPr>
            <p:nvPr/>
          </p:nvSpPr>
          <p:spPr bwMode="auto">
            <a:xfrm>
              <a:off x="2473" y="4229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9" name="Freeform 286"/>
            <p:cNvSpPr>
              <a:spLocks/>
            </p:cNvSpPr>
            <p:nvPr/>
          </p:nvSpPr>
          <p:spPr bwMode="auto">
            <a:xfrm>
              <a:off x="2487" y="424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0" name="Freeform 287"/>
            <p:cNvSpPr>
              <a:spLocks/>
            </p:cNvSpPr>
            <p:nvPr/>
          </p:nvSpPr>
          <p:spPr bwMode="auto">
            <a:xfrm>
              <a:off x="2501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1" name="Freeform 288"/>
            <p:cNvSpPr>
              <a:spLocks/>
            </p:cNvSpPr>
            <p:nvPr/>
          </p:nvSpPr>
          <p:spPr bwMode="auto">
            <a:xfrm>
              <a:off x="2516" y="423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2" name="Freeform 289"/>
            <p:cNvSpPr>
              <a:spLocks/>
            </p:cNvSpPr>
            <p:nvPr/>
          </p:nvSpPr>
          <p:spPr bwMode="auto">
            <a:xfrm>
              <a:off x="2530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3" name="Freeform 290"/>
            <p:cNvSpPr>
              <a:spLocks/>
            </p:cNvSpPr>
            <p:nvPr/>
          </p:nvSpPr>
          <p:spPr bwMode="auto">
            <a:xfrm>
              <a:off x="2545" y="424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4" name="Freeform 291"/>
            <p:cNvSpPr>
              <a:spLocks/>
            </p:cNvSpPr>
            <p:nvPr/>
          </p:nvSpPr>
          <p:spPr bwMode="auto">
            <a:xfrm>
              <a:off x="2559" y="423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5" name="Freeform 292"/>
            <p:cNvSpPr>
              <a:spLocks/>
            </p:cNvSpPr>
            <p:nvPr/>
          </p:nvSpPr>
          <p:spPr bwMode="auto">
            <a:xfrm>
              <a:off x="2573" y="4229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6" name="Freeform 293"/>
            <p:cNvSpPr>
              <a:spLocks/>
            </p:cNvSpPr>
            <p:nvPr/>
          </p:nvSpPr>
          <p:spPr bwMode="auto">
            <a:xfrm>
              <a:off x="2588" y="423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7" name="Freeform 294"/>
            <p:cNvSpPr>
              <a:spLocks/>
            </p:cNvSpPr>
            <p:nvPr/>
          </p:nvSpPr>
          <p:spPr bwMode="auto">
            <a:xfrm>
              <a:off x="2597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8" name="Freeform 295"/>
            <p:cNvSpPr>
              <a:spLocks/>
            </p:cNvSpPr>
            <p:nvPr/>
          </p:nvSpPr>
          <p:spPr bwMode="auto">
            <a:xfrm>
              <a:off x="2612" y="423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9" name="Freeform 296"/>
            <p:cNvSpPr>
              <a:spLocks/>
            </p:cNvSpPr>
            <p:nvPr/>
          </p:nvSpPr>
          <p:spPr bwMode="auto">
            <a:xfrm>
              <a:off x="2626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0" name="Freeform 297"/>
            <p:cNvSpPr>
              <a:spLocks/>
            </p:cNvSpPr>
            <p:nvPr/>
          </p:nvSpPr>
          <p:spPr bwMode="auto">
            <a:xfrm>
              <a:off x="2641" y="423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1" name="Freeform 298"/>
            <p:cNvSpPr>
              <a:spLocks/>
            </p:cNvSpPr>
            <p:nvPr/>
          </p:nvSpPr>
          <p:spPr bwMode="auto">
            <a:xfrm>
              <a:off x="2655" y="4229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2" name="Freeform 299"/>
            <p:cNvSpPr>
              <a:spLocks/>
            </p:cNvSpPr>
            <p:nvPr/>
          </p:nvSpPr>
          <p:spPr bwMode="auto">
            <a:xfrm>
              <a:off x="2669" y="424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3" name="Freeform 300"/>
            <p:cNvSpPr>
              <a:spLocks/>
            </p:cNvSpPr>
            <p:nvPr/>
          </p:nvSpPr>
          <p:spPr bwMode="auto">
            <a:xfrm>
              <a:off x="2684" y="4262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4" name="Freeform 301"/>
            <p:cNvSpPr>
              <a:spLocks/>
            </p:cNvSpPr>
            <p:nvPr/>
          </p:nvSpPr>
          <p:spPr bwMode="auto">
            <a:xfrm>
              <a:off x="2698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5" name="Freeform 302"/>
            <p:cNvSpPr>
              <a:spLocks/>
            </p:cNvSpPr>
            <p:nvPr/>
          </p:nvSpPr>
          <p:spPr bwMode="auto">
            <a:xfrm>
              <a:off x="2713" y="4229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6" name="Freeform 303"/>
            <p:cNvSpPr>
              <a:spLocks/>
            </p:cNvSpPr>
            <p:nvPr/>
          </p:nvSpPr>
          <p:spPr bwMode="auto">
            <a:xfrm>
              <a:off x="2722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7" name="Freeform 304"/>
            <p:cNvSpPr>
              <a:spLocks/>
            </p:cNvSpPr>
            <p:nvPr/>
          </p:nvSpPr>
          <p:spPr bwMode="auto">
            <a:xfrm>
              <a:off x="2737" y="423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8" name="Freeform 305"/>
            <p:cNvSpPr>
              <a:spLocks/>
            </p:cNvSpPr>
            <p:nvPr/>
          </p:nvSpPr>
          <p:spPr bwMode="auto">
            <a:xfrm>
              <a:off x="2751" y="4262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9" name="Freeform 306"/>
            <p:cNvSpPr>
              <a:spLocks/>
            </p:cNvSpPr>
            <p:nvPr/>
          </p:nvSpPr>
          <p:spPr bwMode="auto">
            <a:xfrm>
              <a:off x="2765" y="4262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0" name="Freeform 307"/>
            <p:cNvSpPr>
              <a:spLocks/>
            </p:cNvSpPr>
            <p:nvPr/>
          </p:nvSpPr>
          <p:spPr bwMode="auto">
            <a:xfrm>
              <a:off x="2780" y="4262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1" name="Freeform 308"/>
            <p:cNvSpPr>
              <a:spLocks/>
            </p:cNvSpPr>
            <p:nvPr/>
          </p:nvSpPr>
          <p:spPr bwMode="auto">
            <a:xfrm>
              <a:off x="2794" y="4272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2" name="Freeform 309"/>
            <p:cNvSpPr>
              <a:spLocks/>
            </p:cNvSpPr>
            <p:nvPr/>
          </p:nvSpPr>
          <p:spPr bwMode="auto">
            <a:xfrm>
              <a:off x="2809" y="4272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3" name="Freeform 310"/>
            <p:cNvSpPr>
              <a:spLocks/>
            </p:cNvSpPr>
            <p:nvPr/>
          </p:nvSpPr>
          <p:spPr bwMode="auto">
            <a:xfrm>
              <a:off x="2823" y="4262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4" name="Freeform 311"/>
            <p:cNvSpPr>
              <a:spLocks/>
            </p:cNvSpPr>
            <p:nvPr/>
          </p:nvSpPr>
          <p:spPr bwMode="auto">
            <a:xfrm>
              <a:off x="2837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5" name="Freeform 312"/>
            <p:cNvSpPr>
              <a:spLocks/>
            </p:cNvSpPr>
            <p:nvPr/>
          </p:nvSpPr>
          <p:spPr bwMode="auto">
            <a:xfrm>
              <a:off x="2847" y="424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6" name="Freeform 313"/>
            <p:cNvSpPr>
              <a:spLocks/>
            </p:cNvSpPr>
            <p:nvPr/>
          </p:nvSpPr>
          <p:spPr bwMode="auto">
            <a:xfrm>
              <a:off x="2861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7" name="Freeform 314"/>
            <p:cNvSpPr>
              <a:spLocks/>
            </p:cNvSpPr>
            <p:nvPr/>
          </p:nvSpPr>
          <p:spPr bwMode="auto">
            <a:xfrm>
              <a:off x="2876" y="423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8" name="Freeform 315"/>
            <p:cNvSpPr>
              <a:spLocks/>
            </p:cNvSpPr>
            <p:nvPr/>
          </p:nvSpPr>
          <p:spPr bwMode="auto">
            <a:xfrm>
              <a:off x="2890" y="4238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9" name="Freeform 316"/>
            <p:cNvSpPr>
              <a:spLocks/>
            </p:cNvSpPr>
            <p:nvPr/>
          </p:nvSpPr>
          <p:spPr bwMode="auto">
            <a:xfrm>
              <a:off x="2905" y="423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29 h 29"/>
                <a:gd name="T4" fmla="*/ 0 w 28"/>
                <a:gd name="T5" fmla="*/ 29 h 29"/>
                <a:gd name="T6" fmla="*/ 14 w 28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9"/>
                <a:gd name="T14" fmla="*/ 28 w 28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9">
                  <a:moveTo>
                    <a:pt x="14" y="0"/>
                  </a:moveTo>
                  <a:lnTo>
                    <a:pt x="28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0" name="Freeform 317"/>
            <p:cNvSpPr>
              <a:spLocks/>
            </p:cNvSpPr>
            <p:nvPr/>
          </p:nvSpPr>
          <p:spPr bwMode="auto">
            <a:xfrm>
              <a:off x="2919" y="4248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1" name="Freeform 318"/>
            <p:cNvSpPr>
              <a:spLocks/>
            </p:cNvSpPr>
            <p:nvPr/>
          </p:nvSpPr>
          <p:spPr bwMode="auto">
            <a:xfrm>
              <a:off x="2933" y="4262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5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5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2" name="Freeform 319"/>
            <p:cNvSpPr>
              <a:spLocks/>
            </p:cNvSpPr>
            <p:nvPr/>
          </p:nvSpPr>
          <p:spPr bwMode="auto">
            <a:xfrm>
              <a:off x="2948" y="4272"/>
              <a:ext cx="29" cy="29"/>
            </a:xfrm>
            <a:custGeom>
              <a:avLst/>
              <a:gdLst>
                <a:gd name="T0" fmla="*/ 14 w 29"/>
                <a:gd name="T1" fmla="*/ 0 h 29"/>
                <a:gd name="T2" fmla="*/ 29 w 29"/>
                <a:gd name="T3" fmla="*/ 29 h 29"/>
                <a:gd name="T4" fmla="*/ 0 w 29"/>
                <a:gd name="T5" fmla="*/ 29 h 29"/>
                <a:gd name="T6" fmla="*/ 14 w 29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14" y="0"/>
                  </a:moveTo>
                  <a:lnTo>
                    <a:pt x="29" y="29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3" name="Freeform 320"/>
            <p:cNvSpPr>
              <a:spLocks/>
            </p:cNvSpPr>
            <p:nvPr/>
          </p:nvSpPr>
          <p:spPr bwMode="auto">
            <a:xfrm>
              <a:off x="2962" y="4282"/>
              <a:ext cx="29" cy="28"/>
            </a:xfrm>
            <a:custGeom>
              <a:avLst/>
              <a:gdLst>
                <a:gd name="T0" fmla="*/ 15 w 29"/>
                <a:gd name="T1" fmla="*/ 0 h 28"/>
                <a:gd name="T2" fmla="*/ 29 w 29"/>
                <a:gd name="T3" fmla="*/ 28 h 28"/>
                <a:gd name="T4" fmla="*/ 0 w 29"/>
                <a:gd name="T5" fmla="*/ 28 h 28"/>
                <a:gd name="T6" fmla="*/ 15 w 2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8"/>
                <a:gd name="T14" fmla="*/ 29 w 2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8">
                  <a:moveTo>
                    <a:pt x="15" y="0"/>
                  </a:moveTo>
                  <a:lnTo>
                    <a:pt x="29" y="28"/>
                  </a:lnTo>
                  <a:lnTo>
                    <a:pt x="0" y="2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4" name="Line 321"/>
            <p:cNvSpPr>
              <a:spLocks noChangeShapeType="1"/>
            </p:cNvSpPr>
            <p:nvPr/>
          </p:nvSpPr>
          <p:spPr bwMode="auto">
            <a:xfrm>
              <a:off x="2981" y="3043"/>
              <a:ext cx="1" cy="12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5" name="Line 322"/>
            <p:cNvSpPr>
              <a:spLocks noChangeShapeType="1"/>
            </p:cNvSpPr>
            <p:nvPr/>
          </p:nvSpPr>
          <p:spPr bwMode="auto">
            <a:xfrm>
              <a:off x="2957" y="429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6" name="Line 323"/>
            <p:cNvSpPr>
              <a:spLocks noChangeShapeType="1"/>
            </p:cNvSpPr>
            <p:nvPr/>
          </p:nvSpPr>
          <p:spPr bwMode="auto">
            <a:xfrm>
              <a:off x="2957" y="4090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7" name="Line 324"/>
            <p:cNvSpPr>
              <a:spLocks noChangeShapeType="1"/>
            </p:cNvSpPr>
            <p:nvPr/>
          </p:nvSpPr>
          <p:spPr bwMode="auto">
            <a:xfrm>
              <a:off x="2957" y="3878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8" name="Line 325"/>
            <p:cNvSpPr>
              <a:spLocks noChangeShapeType="1"/>
            </p:cNvSpPr>
            <p:nvPr/>
          </p:nvSpPr>
          <p:spPr bwMode="auto">
            <a:xfrm>
              <a:off x="2957" y="3672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9" name="Line 326"/>
            <p:cNvSpPr>
              <a:spLocks noChangeShapeType="1"/>
            </p:cNvSpPr>
            <p:nvPr/>
          </p:nvSpPr>
          <p:spPr bwMode="auto">
            <a:xfrm>
              <a:off x="2957" y="3461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0" name="Line 327"/>
            <p:cNvSpPr>
              <a:spLocks noChangeShapeType="1"/>
            </p:cNvSpPr>
            <p:nvPr/>
          </p:nvSpPr>
          <p:spPr bwMode="auto">
            <a:xfrm>
              <a:off x="2957" y="3254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1" name="Line 328"/>
            <p:cNvSpPr>
              <a:spLocks noChangeShapeType="1"/>
            </p:cNvSpPr>
            <p:nvPr/>
          </p:nvSpPr>
          <p:spPr bwMode="auto">
            <a:xfrm>
              <a:off x="2957" y="3043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2" name="Freeform 329"/>
            <p:cNvSpPr>
              <a:spLocks/>
            </p:cNvSpPr>
            <p:nvPr/>
          </p:nvSpPr>
          <p:spPr bwMode="auto">
            <a:xfrm>
              <a:off x="893" y="3216"/>
              <a:ext cx="2084" cy="1027"/>
            </a:xfrm>
            <a:custGeom>
              <a:avLst/>
              <a:gdLst>
                <a:gd name="T0" fmla="*/ 2147483647 w 434"/>
                <a:gd name="T1" fmla="*/ 2147483647 h 214"/>
                <a:gd name="T2" fmla="*/ 2147483647 w 434"/>
                <a:gd name="T3" fmla="*/ 2147483647 h 214"/>
                <a:gd name="T4" fmla="*/ 2147483647 w 434"/>
                <a:gd name="T5" fmla="*/ 2147483647 h 214"/>
                <a:gd name="T6" fmla="*/ 2147483647 w 434"/>
                <a:gd name="T7" fmla="*/ 2147483647 h 214"/>
                <a:gd name="T8" fmla="*/ 2147483647 w 434"/>
                <a:gd name="T9" fmla="*/ 2147483647 h 214"/>
                <a:gd name="T10" fmla="*/ 2147483647 w 434"/>
                <a:gd name="T11" fmla="*/ 2147483647 h 214"/>
                <a:gd name="T12" fmla="*/ 2147483647 w 434"/>
                <a:gd name="T13" fmla="*/ 2147483647 h 214"/>
                <a:gd name="T14" fmla="*/ 2147483647 w 434"/>
                <a:gd name="T15" fmla="*/ 2147483647 h 214"/>
                <a:gd name="T16" fmla="*/ 2147483647 w 434"/>
                <a:gd name="T17" fmla="*/ 2147483647 h 214"/>
                <a:gd name="T18" fmla="*/ 2147483647 w 434"/>
                <a:gd name="T19" fmla="*/ 2147483647 h 214"/>
                <a:gd name="T20" fmla="*/ 2147483647 w 434"/>
                <a:gd name="T21" fmla="*/ 2147483647 h 214"/>
                <a:gd name="T22" fmla="*/ 2147483647 w 434"/>
                <a:gd name="T23" fmla="*/ 2147483647 h 214"/>
                <a:gd name="T24" fmla="*/ 2147483647 w 434"/>
                <a:gd name="T25" fmla="*/ 2147483647 h 214"/>
                <a:gd name="T26" fmla="*/ 2147483647 w 434"/>
                <a:gd name="T27" fmla="*/ 2147483647 h 214"/>
                <a:gd name="T28" fmla="*/ 2147483647 w 434"/>
                <a:gd name="T29" fmla="*/ 2147483647 h 214"/>
                <a:gd name="T30" fmla="*/ 2147483647 w 434"/>
                <a:gd name="T31" fmla="*/ 2147483647 h 214"/>
                <a:gd name="T32" fmla="*/ 2147483647 w 434"/>
                <a:gd name="T33" fmla="*/ 2147483647 h 214"/>
                <a:gd name="T34" fmla="*/ 2147483647 w 434"/>
                <a:gd name="T35" fmla="*/ 2147483647 h 214"/>
                <a:gd name="T36" fmla="*/ 2147483647 w 434"/>
                <a:gd name="T37" fmla="*/ 2147483647 h 214"/>
                <a:gd name="T38" fmla="*/ 2147483647 w 434"/>
                <a:gd name="T39" fmla="*/ 2147483647 h 214"/>
                <a:gd name="T40" fmla="*/ 2147483647 w 434"/>
                <a:gd name="T41" fmla="*/ 2147483647 h 214"/>
                <a:gd name="T42" fmla="*/ 2147483647 w 434"/>
                <a:gd name="T43" fmla="*/ 2147483647 h 214"/>
                <a:gd name="T44" fmla="*/ 2147483647 w 434"/>
                <a:gd name="T45" fmla="*/ 2147483647 h 214"/>
                <a:gd name="T46" fmla="*/ 2147483647 w 434"/>
                <a:gd name="T47" fmla="*/ 2147483647 h 214"/>
                <a:gd name="T48" fmla="*/ 2147483647 w 434"/>
                <a:gd name="T49" fmla="*/ 2147483647 h 214"/>
                <a:gd name="T50" fmla="*/ 2147483647 w 434"/>
                <a:gd name="T51" fmla="*/ 2147483647 h 214"/>
                <a:gd name="T52" fmla="*/ 2147483647 w 434"/>
                <a:gd name="T53" fmla="*/ 2147483647 h 214"/>
                <a:gd name="T54" fmla="*/ 2147483647 w 434"/>
                <a:gd name="T55" fmla="*/ 2147483647 h 214"/>
                <a:gd name="T56" fmla="*/ 2147483647 w 434"/>
                <a:gd name="T57" fmla="*/ 2147483647 h 214"/>
                <a:gd name="T58" fmla="*/ 2147483647 w 434"/>
                <a:gd name="T59" fmla="*/ 2147483647 h 214"/>
                <a:gd name="T60" fmla="*/ 2147483647 w 434"/>
                <a:gd name="T61" fmla="*/ 2147483647 h 214"/>
                <a:gd name="T62" fmla="*/ 2147483647 w 434"/>
                <a:gd name="T63" fmla="*/ 2147483647 h 214"/>
                <a:gd name="T64" fmla="*/ 2147483647 w 434"/>
                <a:gd name="T65" fmla="*/ 2147483647 h 214"/>
                <a:gd name="T66" fmla="*/ 2147483647 w 434"/>
                <a:gd name="T67" fmla="*/ 2147483647 h 214"/>
                <a:gd name="T68" fmla="*/ 2147483647 w 434"/>
                <a:gd name="T69" fmla="*/ 2147483647 h 214"/>
                <a:gd name="T70" fmla="*/ 2147483647 w 434"/>
                <a:gd name="T71" fmla="*/ 2147483647 h 214"/>
                <a:gd name="T72" fmla="*/ 2147483647 w 434"/>
                <a:gd name="T73" fmla="*/ 2147483647 h 214"/>
                <a:gd name="T74" fmla="*/ 2147483647 w 434"/>
                <a:gd name="T75" fmla="*/ 2147483647 h 214"/>
                <a:gd name="T76" fmla="*/ 2147483647 w 434"/>
                <a:gd name="T77" fmla="*/ 2147483647 h 214"/>
                <a:gd name="T78" fmla="*/ 2147483647 w 434"/>
                <a:gd name="T79" fmla="*/ 2147483647 h 214"/>
                <a:gd name="T80" fmla="*/ 2147483647 w 434"/>
                <a:gd name="T81" fmla="*/ 2147483647 h 214"/>
                <a:gd name="T82" fmla="*/ 2147483647 w 434"/>
                <a:gd name="T83" fmla="*/ 2147483647 h 214"/>
                <a:gd name="T84" fmla="*/ 2147483647 w 434"/>
                <a:gd name="T85" fmla="*/ 2147483647 h 214"/>
                <a:gd name="T86" fmla="*/ 2147483647 w 434"/>
                <a:gd name="T87" fmla="*/ 2147483647 h 214"/>
                <a:gd name="T88" fmla="*/ 2147483647 w 434"/>
                <a:gd name="T89" fmla="*/ 2147483647 h 214"/>
                <a:gd name="T90" fmla="*/ 2147483647 w 434"/>
                <a:gd name="T91" fmla="*/ 2147483647 h 214"/>
                <a:gd name="T92" fmla="*/ 2147483647 w 434"/>
                <a:gd name="T93" fmla="*/ 2147483647 h 214"/>
                <a:gd name="T94" fmla="*/ 2147483647 w 434"/>
                <a:gd name="T95" fmla="*/ 2147483647 h 214"/>
                <a:gd name="T96" fmla="*/ 2147483647 w 434"/>
                <a:gd name="T97" fmla="*/ 2147483647 h 214"/>
                <a:gd name="T98" fmla="*/ 2147483647 w 434"/>
                <a:gd name="T99" fmla="*/ 2147483647 h 21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34"/>
                <a:gd name="T151" fmla="*/ 0 h 214"/>
                <a:gd name="T152" fmla="*/ 434 w 434"/>
                <a:gd name="T153" fmla="*/ 214 h 21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34" h="214">
                  <a:moveTo>
                    <a:pt x="0" y="193"/>
                  </a:moveTo>
                  <a:lnTo>
                    <a:pt x="3" y="191"/>
                  </a:lnTo>
                  <a:lnTo>
                    <a:pt x="6" y="188"/>
                  </a:lnTo>
                  <a:lnTo>
                    <a:pt x="9" y="185"/>
                  </a:lnTo>
                  <a:lnTo>
                    <a:pt x="12" y="183"/>
                  </a:lnTo>
                  <a:lnTo>
                    <a:pt x="15" y="181"/>
                  </a:lnTo>
                  <a:lnTo>
                    <a:pt x="18" y="178"/>
                  </a:lnTo>
                  <a:lnTo>
                    <a:pt x="21" y="179"/>
                  </a:lnTo>
                  <a:lnTo>
                    <a:pt x="24" y="177"/>
                  </a:lnTo>
                  <a:lnTo>
                    <a:pt x="26" y="174"/>
                  </a:lnTo>
                  <a:lnTo>
                    <a:pt x="29" y="171"/>
                  </a:lnTo>
                  <a:lnTo>
                    <a:pt x="32" y="170"/>
                  </a:lnTo>
                  <a:lnTo>
                    <a:pt x="35" y="167"/>
                  </a:lnTo>
                  <a:lnTo>
                    <a:pt x="38" y="163"/>
                  </a:lnTo>
                  <a:lnTo>
                    <a:pt x="41" y="157"/>
                  </a:lnTo>
                  <a:lnTo>
                    <a:pt x="44" y="155"/>
                  </a:lnTo>
                  <a:lnTo>
                    <a:pt x="47" y="152"/>
                  </a:lnTo>
                  <a:lnTo>
                    <a:pt x="50" y="145"/>
                  </a:lnTo>
                  <a:lnTo>
                    <a:pt x="52" y="142"/>
                  </a:lnTo>
                  <a:lnTo>
                    <a:pt x="55" y="140"/>
                  </a:lnTo>
                  <a:lnTo>
                    <a:pt x="58" y="136"/>
                  </a:lnTo>
                  <a:lnTo>
                    <a:pt x="61" y="131"/>
                  </a:lnTo>
                  <a:lnTo>
                    <a:pt x="64" y="123"/>
                  </a:lnTo>
                  <a:lnTo>
                    <a:pt x="67" y="114"/>
                  </a:lnTo>
                  <a:lnTo>
                    <a:pt x="70" y="106"/>
                  </a:lnTo>
                  <a:lnTo>
                    <a:pt x="73" y="97"/>
                  </a:lnTo>
                  <a:lnTo>
                    <a:pt x="76" y="88"/>
                  </a:lnTo>
                  <a:lnTo>
                    <a:pt x="78" y="79"/>
                  </a:lnTo>
                  <a:lnTo>
                    <a:pt x="81" y="71"/>
                  </a:lnTo>
                  <a:lnTo>
                    <a:pt x="84" y="61"/>
                  </a:lnTo>
                  <a:lnTo>
                    <a:pt x="87" y="46"/>
                  </a:lnTo>
                  <a:lnTo>
                    <a:pt x="90" y="31"/>
                  </a:lnTo>
                  <a:lnTo>
                    <a:pt x="93" y="15"/>
                  </a:lnTo>
                  <a:lnTo>
                    <a:pt x="96" y="0"/>
                  </a:lnTo>
                  <a:lnTo>
                    <a:pt x="99" y="20"/>
                  </a:lnTo>
                  <a:lnTo>
                    <a:pt x="102" y="37"/>
                  </a:lnTo>
                  <a:lnTo>
                    <a:pt x="104" y="51"/>
                  </a:lnTo>
                  <a:lnTo>
                    <a:pt x="107" y="67"/>
                  </a:lnTo>
                  <a:lnTo>
                    <a:pt x="110" y="78"/>
                  </a:lnTo>
                  <a:lnTo>
                    <a:pt x="113" y="89"/>
                  </a:lnTo>
                  <a:lnTo>
                    <a:pt x="116" y="100"/>
                  </a:lnTo>
                  <a:lnTo>
                    <a:pt x="119" y="108"/>
                  </a:lnTo>
                  <a:lnTo>
                    <a:pt x="122" y="117"/>
                  </a:lnTo>
                  <a:lnTo>
                    <a:pt x="125" y="122"/>
                  </a:lnTo>
                  <a:lnTo>
                    <a:pt x="127" y="128"/>
                  </a:lnTo>
                  <a:lnTo>
                    <a:pt x="130" y="134"/>
                  </a:lnTo>
                  <a:lnTo>
                    <a:pt x="133" y="141"/>
                  </a:lnTo>
                  <a:lnTo>
                    <a:pt x="136" y="146"/>
                  </a:lnTo>
                  <a:lnTo>
                    <a:pt x="139" y="149"/>
                  </a:lnTo>
                  <a:lnTo>
                    <a:pt x="142" y="153"/>
                  </a:lnTo>
                  <a:lnTo>
                    <a:pt x="145" y="156"/>
                  </a:lnTo>
                  <a:lnTo>
                    <a:pt x="148" y="161"/>
                  </a:lnTo>
                  <a:lnTo>
                    <a:pt x="151" y="164"/>
                  </a:lnTo>
                  <a:lnTo>
                    <a:pt x="153" y="166"/>
                  </a:lnTo>
                  <a:lnTo>
                    <a:pt x="156" y="171"/>
                  </a:lnTo>
                  <a:lnTo>
                    <a:pt x="159" y="175"/>
                  </a:lnTo>
                  <a:lnTo>
                    <a:pt x="162" y="176"/>
                  </a:lnTo>
                  <a:lnTo>
                    <a:pt x="165" y="177"/>
                  </a:lnTo>
                  <a:lnTo>
                    <a:pt x="168" y="179"/>
                  </a:lnTo>
                  <a:lnTo>
                    <a:pt x="171" y="180"/>
                  </a:lnTo>
                  <a:lnTo>
                    <a:pt x="174" y="182"/>
                  </a:lnTo>
                  <a:lnTo>
                    <a:pt x="177" y="184"/>
                  </a:lnTo>
                  <a:lnTo>
                    <a:pt x="179" y="187"/>
                  </a:lnTo>
                  <a:lnTo>
                    <a:pt x="182" y="190"/>
                  </a:lnTo>
                  <a:lnTo>
                    <a:pt x="185" y="191"/>
                  </a:lnTo>
                  <a:lnTo>
                    <a:pt x="188" y="194"/>
                  </a:lnTo>
                  <a:lnTo>
                    <a:pt x="191" y="196"/>
                  </a:lnTo>
                  <a:lnTo>
                    <a:pt x="194" y="197"/>
                  </a:lnTo>
                  <a:lnTo>
                    <a:pt x="197" y="198"/>
                  </a:lnTo>
                  <a:lnTo>
                    <a:pt x="200" y="198"/>
                  </a:lnTo>
                  <a:lnTo>
                    <a:pt x="203" y="198"/>
                  </a:lnTo>
                  <a:lnTo>
                    <a:pt x="205" y="198"/>
                  </a:lnTo>
                  <a:lnTo>
                    <a:pt x="208" y="197"/>
                  </a:lnTo>
                  <a:lnTo>
                    <a:pt x="211" y="197"/>
                  </a:lnTo>
                  <a:lnTo>
                    <a:pt x="214" y="198"/>
                  </a:lnTo>
                  <a:lnTo>
                    <a:pt x="217" y="199"/>
                  </a:lnTo>
                  <a:lnTo>
                    <a:pt x="220" y="200"/>
                  </a:lnTo>
                  <a:lnTo>
                    <a:pt x="223" y="200"/>
                  </a:lnTo>
                  <a:lnTo>
                    <a:pt x="226" y="201"/>
                  </a:lnTo>
                  <a:lnTo>
                    <a:pt x="229" y="202"/>
                  </a:lnTo>
                  <a:lnTo>
                    <a:pt x="231" y="201"/>
                  </a:lnTo>
                  <a:lnTo>
                    <a:pt x="234" y="202"/>
                  </a:lnTo>
                  <a:lnTo>
                    <a:pt x="237" y="202"/>
                  </a:lnTo>
                  <a:lnTo>
                    <a:pt x="240" y="201"/>
                  </a:lnTo>
                  <a:lnTo>
                    <a:pt x="243" y="202"/>
                  </a:lnTo>
                  <a:lnTo>
                    <a:pt x="246" y="202"/>
                  </a:lnTo>
                  <a:lnTo>
                    <a:pt x="249" y="203"/>
                  </a:lnTo>
                  <a:lnTo>
                    <a:pt x="252" y="205"/>
                  </a:lnTo>
                  <a:lnTo>
                    <a:pt x="255" y="204"/>
                  </a:lnTo>
                  <a:lnTo>
                    <a:pt x="257" y="204"/>
                  </a:lnTo>
                  <a:lnTo>
                    <a:pt x="260" y="205"/>
                  </a:lnTo>
                  <a:lnTo>
                    <a:pt x="263" y="207"/>
                  </a:lnTo>
                  <a:lnTo>
                    <a:pt x="266" y="207"/>
                  </a:lnTo>
                  <a:lnTo>
                    <a:pt x="269" y="208"/>
                  </a:lnTo>
                  <a:lnTo>
                    <a:pt x="272" y="209"/>
                  </a:lnTo>
                  <a:lnTo>
                    <a:pt x="275" y="209"/>
                  </a:lnTo>
                  <a:lnTo>
                    <a:pt x="278" y="210"/>
                  </a:lnTo>
                  <a:lnTo>
                    <a:pt x="281" y="209"/>
                  </a:lnTo>
                  <a:lnTo>
                    <a:pt x="283" y="209"/>
                  </a:lnTo>
                  <a:lnTo>
                    <a:pt x="286" y="210"/>
                  </a:lnTo>
                  <a:lnTo>
                    <a:pt x="289" y="210"/>
                  </a:lnTo>
                  <a:lnTo>
                    <a:pt x="292" y="212"/>
                  </a:lnTo>
                  <a:lnTo>
                    <a:pt x="295" y="211"/>
                  </a:lnTo>
                  <a:lnTo>
                    <a:pt x="298" y="211"/>
                  </a:lnTo>
                  <a:lnTo>
                    <a:pt x="301" y="210"/>
                  </a:lnTo>
                  <a:lnTo>
                    <a:pt x="304" y="209"/>
                  </a:lnTo>
                  <a:lnTo>
                    <a:pt x="307" y="208"/>
                  </a:lnTo>
                  <a:lnTo>
                    <a:pt x="309" y="208"/>
                  </a:lnTo>
                  <a:lnTo>
                    <a:pt x="312" y="209"/>
                  </a:lnTo>
                  <a:lnTo>
                    <a:pt x="315" y="210"/>
                  </a:lnTo>
                  <a:lnTo>
                    <a:pt x="318" y="211"/>
                  </a:lnTo>
                  <a:lnTo>
                    <a:pt x="321" y="212"/>
                  </a:lnTo>
                  <a:lnTo>
                    <a:pt x="324" y="212"/>
                  </a:lnTo>
                  <a:lnTo>
                    <a:pt x="327" y="212"/>
                  </a:lnTo>
                  <a:lnTo>
                    <a:pt x="330" y="212"/>
                  </a:lnTo>
                  <a:lnTo>
                    <a:pt x="332" y="213"/>
                  </a:lnTo>
                  <a:lnTo>
                    <a:pt x="335" y="213"/>
                  </a:lnTo>
                  <a:lnTo>
                    <a:pt x="338" y="213"/>
                  </a:lnTo>
                  <a:lnTo>
                    <a:pt x="341" y="213"/>
                  </a:lnTo>
                  <a:lnTo>
                    <a:pt x="344" y="214"/>
                  </a:lnTo>
                  <a:lnTo>
                    <a:pt x="347" y="214"/>
                  </a:lnTo>
                  <a:lnTo>
                    <a:pt x="350" y="213"/>
                  </a:lnTo>
                  <a:lnTo>
                    <a:pt x="353" y="212"/>
                  </a:lnTo>
                  <a:lnTo>
                    <a:pt x="356" y="213"/>
                  </a:lnTo>
                  <a:lnTo>
                    <a:pt x="358" y="212"/>
                  </a:lnTo>
                  <a:lnTo>
                    <a:pt x="361" y="212"/>
                  </a:lnTo>
                  <a:lnTo>
                    <a:pt x="364" y="213"/>
                  </a:lnTo>
                  <a:lnTo>
                    <a:pt x="367" y="213"/>
                  </a:lnTo>
                  <a:lnTo>
                    <a:pt x="370" y="213"/>
                  </a:lnTo>
                  <a:lnTo>
                    <a:pt x="373" y="213"/>
                  </a:lnTo>
                  <a:lnTo>
                    <a:pt x="376" y="213"/>
                  </a:lnTo>
                  <a:lnTo>
                    <a:pt x="379" y="213"/>
                  </a:lnTo>
                  <a:lnTo>
                    <a:pt x="382" y="213"/>
                  </a:lnTo>
                  <a:lnTo>
                    <a:pt x="384" y="213"/>
                  </a:lnTo>
                  <a:lnTo>
                    <a:pt x="387" y="213"/>
                  </a:lnTo>
                  <a:lnTo>
                    <a:pt x="390" y="214"/>
                  </a:lnTo>
                  <a:lnTo>
                    <a:pt x="393" y="214"/>
                  </a:lnTo>
                  <a:lnTo>
                    <a:pt x="396" y="214"/>
                  </a:lnTo>
                  <a:lnTo>
                    <a:pt x="399" y="214"/>
                  </a:lnTo>
                  <a:lnTo>
                    <a:pt x="402" y="213"/>
                  </a:lnTo>
                  <a:lnTo>
                    <a:pt x="405" y="212"/>
                  </a:lnTo>
                  <a:lnTo>
                    <a:pt x="408" y="212"/>
                  </a:lnTo>
                  <a:lnTo>
                    <a:pt x="410" y="213"/>
                  </a:lnTo>
                  <a:lnTo>
                    <a:pt x="413" y="213"/>
                  </a:lnTo>
                  <a:lnTo>
                    <a:pt x="416" y="213"/>
                  </a:lnTo>
                  <a:lnTo>
                    <a:pt x="419" y="212"/>
                  </a:lnTo>
                  <a:lnTo>
                    <a:pt x="422" y="212"/>
                  </a:lnTo>
                  <a:lnTo>
                    <a:pt x="425" y="213"/>
                  </a:lnTo>
                  <a:lnTo>
                    <a:pt x="428" y="213"/>
                  </a:lnTo>
                  <a:lnTo>
                    <a:pt x="431" y="213"/>
                  </a:lnTo>
                  <a:lnTo>
                    <a:pt x="434" y="214"/>
                  </a:lnTo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3" name="Rectangle 330"/>
            <p:cNvSpPr>
              <a:spLocks noChangeArrowheads="1"/>
            </p:cNvSpPr>
            <p:nvPr/>
          </p:nvSpPr>
          <p:spPr bwMode="auto">
            <a:xfrm>
              <a:off x="879" y="4128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24" name="Rectangle 331"/>
            <p:cNvSpPr>
              <a:spLocks noChangeArrowheads="1"/>
            </p:cNvSpPr>
            <p:nvPr/>
          </p:nvSpPr>
          <p:spPr bwMode="auto">
            <a:xfrm>
              <a:off x="893" y="4118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25" name="Rectangle 332"/>
            <p:cNvSpPr>
              <a:spLocks noChangeArrowheads="1"/>
            </p:cNvSpPr>
            <p:nvPr/>
          </p:nvSpPr>
          <p:spPr bwMode="auto">
            <a:xfrm>
              <a:off x="908" y="4104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26" name="Rectangle 333"/>
            <p:cNvSpPr>
              <a:spLocks noChangeArrowheads="1"/>
            </p:cNvSpPr>
            <p:nvPr/>
          </p:nvSpPr>
          <p:spPr bwMode="auto">
            <a:xfrm>
              <a:off x="922" y="4090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27" name="Rectangle 334"/>
            <p:cNvSpPr>
              <a:spLocks noChangeArrowheads="1"/>
            </p:cNvSpPr>
            <p:nvPr/>
          </p:nvSpPr>
          <p:spPr bwMode="auto">
            <a:xfrm>
              <a:off x="937" y="4080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28" name="Rectangle 335"/>
            <p:cNvSpPr>
              <a:spLocks noChangeArrowheads="1"/>
            </p:cNvSpPr>
            <p:nvPr/>
          </p:nvSpPr>
          <p:spPr bwMode="auto">
            <a:xfrm>
              <a:off x="951" y="4070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29" name="Rectangle 336"/>
            <p:cNvSpPr>
              <a:spLocks noChangeArrowheads="1"/>
            </p:cNvSpPr>
            <p:nvPr/>
          </p:nvSpPr>
          <p:spPr bwMode="auto">
            <a:xfrm>
              <a:off x="965" y="4056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0" name="Rectangle 337"/>
            <p:cNvSpPr>
              <a:spLocks noChangeArrowheads="1"/>
            </p:cNvSpPr>
            <p:nvPr/>
          </p:nvSpPr>
          <p:spPr bwMode="auto">
            <a:xfrm>
              <a:off x="980" y="4061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1" name="Rectangle 338"/>
            <p:cNvSpPr>
              <a:spLocks noChangeArrowheads="1"/>
            </p:cNvSpPr>
            <p:nvPr/>
          </p:nvSpPr>
          <p:spPr bwMode="auto">
            <a:xfrm>
              <a:off x="994" y="4051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2" name="Rectangle 339"/>
            <p:cNvSpPr>
              <a:spLocks noChangeArrowheads="1"/>
            </p:cNvSpPr>
            <p:nvPr/>
          </p:nvSpPr>
          <p:spPr bwMode="auto">
            <a:xfrm>
              <a:off x="1004" y="4037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3" name="Rectangle 340"/>
            <p:cNvSpPr>
              <a:spLocks noChangeArrowheads="1"/>
            </p:cNvSpPr>
            <p:nvPr/>
          </p:nvSpPr>
          <p:spPr bwMode="auto">
            <a:xfrm>
              <a:off x="1018" y="402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4" name="Rectangle 341"/>
            <p:cNvSpPr>
              <a:spLocks noChangeArrowheads="1"/>
            </p:cNvSpPr>
            <p:nvPr/>
          </p:nvSpPr>
          <p:spPr bwMode="auto">
            <a:xfrm>
              <a:off x="1033" y="4018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5" name="Rectangle 342"/>
            <p:cNvSpPr>
              <a:spLocks noChangeArrowheads="1"/>
            </p:cNvSpPr>
            <p:nvPr/>
          </p:nvSpPr>
          <p:spPr bwMode="auto">
            <a:xfrm>
              <a:off x="1047" y="4003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6" name="Rectangle 343"/>
            <p:cNvSpPr>
              <a:spLocks noChangeArrowheads="1"/>
            </p:cNvSpPr>
            <p:nvPr/>
          </p:nvSpPr>
          <p:spPr bwMode="auto">
            <a:xfrm>
              <a:off x="1061" y="3984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7" name="Rectangle 344"/>
            <p:cNvSpPr>
              <a:spLocks noChangeArrowheads="1"/>
            </p:cNvSpPr>
            <p:nvPr/>
          </p:nvSpPr>
          <p:spPr bwMode="auto">
            <a:xfrm>
              <a:off x="1076" y="3955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8" name="Rectangle 345"/>
            <p:cNvSpPr>
              <a:spLocks noChangeArrowheads="1"/>
            </p:cNvSpPr>
            <p:nvPr/>
          </p:nvSpPr>
          <p:spPr bwMode="auto">
            <a:xfrm>
              <a:off x="1090" y="3946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39" name="Rectangle 346"/>
            <p:cNvSpPr>
              <a:spLocks noChangeArrowheads="1"/>
            </p:cNvSpPr>
            <p:nvPr/>
          </p:nvSpPr>
          <p:spPr bwMode="auto">
            <a:xfrm>
              <a:off x="1105" y="3931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0" name="Rectangle 347"/>
            <p:cNvSpPr>
              <a:spLocks noChangeArrowheads="1"/>
            </p:cNvSpPr>
            <p:nvPr/>
          </p:nvSpPr>
          <p:spPr bwMode="auto">
            <a:xfrm>
              <a:off x="1119" y="3898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1" name="Rectangle 348"/>
            <p:cNvSpPr>
              <a:spLocks noChangeArrowheads="1"/>
            </p:cNvSpPr>
            <p:nvPr/>
          </p:nvSpPr>
          <p:spPr bwMode="auto">
            <a:xfrm>
              <a:off x="1129" y="3883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2" name="Rectangle 349"/>
            <p:cNvSpPr>
              <a:spLocks noChangeArrowheads="1"/>
            </p:cNvSpPr>
            <p:nvPr/>
          </p:nvSpPr>
          <p:spPr bwMode="auto">
            <a:xfrm>
              <a:off x="1143" y="3874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3" name="Rectangle 350"/>
            <p:cNvSpPr>
              <a:spLocks noChangeArrowheads="1"/>
            </p:cNvSpPr>
            <p:nvPr/>
          </p:nvSpPr>
          <p:spPr bwMode="auto">
            <a:xfrm>
              <a:off x="1157" y="3854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4" name="Rectangle 351"/>
            <p:cNvSpPr>
              <a:spLocks noChangeArrowheads="1"/>
            </p:cNvSpPr>
            <p:nvPr/>
          </p:nvSpPr>
          <p:spPr bwMode="auto">
            <a:xfrm>
              <a:off x="1172" y="3830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5" name="Rectangle 352"/>
            <p:cNvSpPr>
              <a:spLocks noChangeArrowheads="1"/>
            </p:cNvSpPr>
            <p:nvPr/>
          </p:nvSpPr>
          <p:spPr bwMode="auto">
            <a:xfrm>
              <a:off x="1186" y="379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6" name="Rectangle 353"/>
            <p:cNvSpPr>
              <a:spLocks noChangeArrowheads="1"/>
            </p:cNvSpPr>
            <p:nvPr/>
          </p:nvSpPr>
          <p:spPr bwMode="auto">
            <a:xfrm>
              <a:off x="1201" y="3749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7" name="Rectangle 354"/>
            <p:cNvSpPr>
              <a:spLocks noChangeArrowheads="1"/>
            </p:cNvSpPr>
            <p:nvPr/>
          </p:nvSpPr>
          <p:spPr bwMode="auto">
            <a:xfrm>
              <a:off x="1215" y="3710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8" name="Rectangle 355"/>
            <p:cNvSpPr>
              <a:spLocks noChangeArrowheads="1"/>
            </p:cNvSpPr>
            <p:nvPr/>
          </p:nvSpPr>
          <p:spPr bwMode="auto">
            <a:xfrm>
              <a:off x="1229" y="3667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49" name="Rectangle 356"/>
            <p:cNvSpPr>
              <a:spLocks noChangeArrowheads="1"/>
            </p:cNvSpPr>
            <p:nvPr/>
          </p:nvSpPr>
          <p:spPr bwMode="auto">
            <a:xfrm>
              <a:off x="1244" y="3624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0" name="Rectangle 357"/>
            <p:cNvSpPr>
              <a:spLocks noChangeArrowheads="1"/>
            </p:cNvSpPr>
            <p:nvPr/>
          </p:nvSpPr>
          <p:spPr bwMode="auto">
            <a:xfrm>
              <a:off x="1253" y="3581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1" name="Rectangle 358"/>
            <p:cNvSpPr>
              <a:spLocks noChangeArrowheads="1"/>
            </p:cNvSpPr>
            <p:nvPr/>
          </p:nvSpPr>
          <p:spPr bwMode="auto">
            <a:xfrm>
              <a:off x="1268" y="354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2" name="Rectangle 359"/>
            <p:cNvSpPr>
              <a:spLocks noChangeArrowheads="1"/>
            </p:cNvSpPr>
            <p:nvPr/>
          </p:nvSpPr>
          <p:spPr bwMode="auto">
            <a:xfrm>
              <a:off x="1282" y="3494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3" name="Rectangle 360"/>
            <p:cNvSpPr>
              <a:spLocks noChangeArrowheads="1"/>
            </p:cNvSpPr>
            <p:nvPr/>
          </p:nvSpPr>
          <p:spPr bwMode="auto">
            <a:xfrm>
              <a:off x="1297" y="342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4" name="Rectangle 361"/>
            <p:cNvSpPr>
              <a:spLocks noChangeArrowheads="1"/>
            </p:cNvSpPr>
            <p:nvPr/>
          </p:nvSpPr>
          <p:spPr bwMode="auto">
            <a:xfrm>
              <a:off x="1311" y="3350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5" name="Rectangle 362"/>
            <p:cNvSpPr>
              <a:spLocks noChangeArrowheads="1"/>
            </p:cNvSpPr>
            <p:nvPr/>
          </p:nvSpPr>
          <p:spPr bwMode="auto">
            <a:xfrm>
              <a:off x="1325" y="3274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6" name="Rectangle 363"/>
            <p:cNvSpPr>
              <a:spLocks noChangeArrowheads="1"/>
            </p:cNvSpPr>
            <p:nvPr/>
          </p:nvSpPr>
          <p:spPr bwMode="auto">
            <a:xfrm>
              <a:off x="1340" y="320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7" name="Rectangle 364"/>
            <p:cNvSpPr>
              <a:spLocks noChangeArrowheads="1"/>
            </p:cNvSpPr>
            <p:nvPr/>
          </p:nvSpPr>
          <p:spPr bwMode="auto">
            <a:xfrm>
              <a:off x="1354" y="3298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8" name="Rectangle 365"/>
            <p:cNvSpPr>
              <a:spLocks noChangeArrowheads="1"/>
            </p:cNvSpPr>
            <p:nvPr/>
          </p:nvSpPr>
          <p:spPr bwMode="auto">
            <a:xfrm>
              <a:off x="1369" y="3379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59" name="Rectangle 366"/>
            <p:cNvSpPr>
              <a:spLocks noChangeArrowheads="1"/>
            </p:cNvSpPr>
            <p:nvPr/>
          </p:nvSpPr>
          <p:spPr bwMode="auto">
            <a:xfrm>
              <a:off x="1378" y="3446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0" name="Rectangle 367"/>
            <p:cNvSpPr>
              <a:spLocks noChangeArrowheads="1"/>
            </p:cNvSpPr>
            <p:nvPr/>
          </p:nvSpPr>
          <p:spPr bwMode="auto">
            <a:xfrm>
              <a:off x="1393" y="3523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1" name="Rectangle 368"/>
            <p:cNvSpPr>
              <a:spLocks noChangeArrowheads="1"/>
            </p:cNvSpPr>
            <p:nvPr/>
          </p:nvSpPr>
          <p:spPr bwMode="auto">
            <a:xfrm>
              <a:off x="1407" y="3576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2" name="Rectangle 369"/>
            <p:cNvSpPr>
              <a:spLocks noChangeArrowheads="1"/>
            </p:cNvSpPr>
            <p:nvPr/>
          </p:nvSpPr>
          <p:spPr bwMode="auto">
            <a:xfrm>
              <a:off x="1421" y="3629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3" name="Rectangle 370"/>
            <p:cNvSpPr>
              <a:spLocks noChangeArrowheads="1"/>
            </p:cNvSpPr>
            <p:nvPr/>
          </p:nvSpPr>
          <p:spPr bwMode="auto">
            <a:xfrm>
              <a:off x="1436" y="368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4" name="Rectangle 371"/>
            <p:cNvSpPr>
              <a:spLocks noChangeArrowheads="1"/>
            </p:cNvSpPr>
            <p:nvPr/>
          </p:nvSpPr>
          <p:spPr bwMode="auto">
            <a:xfrm>
              <a:off x="1450" y="3720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5" name="Rectangle 372"/>
            <p:cNvSpPr>
              <a:spLocks noChangeArrowheads="1"/>
            </p:cNvSpPr>
            <p:nvPr/>
          </p:nvSpPr>
          <p:spPr bwMode="auto">
            <a:xfrm>
              <a:off x="1465" y="3763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6" name="Rectangle 373"/>
            <p:cNvSpPr>
              <a:spLocks noChangeArrowheads="1"/>
            </p:cNvSpPr>
            <p:nvPr/>
          </p:nvSpPr>
          <p:spPr bwMode="auto">
            <a:xfrm>
              <a:off x="1479" y="3787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7" name="Rectangle 374"/>
            <p:cNvSpPr>
              <a:spLocks noChangeArrowheads="1"/>
            </p:cNvSpPr>
            <p:nvPr/>
          </p:nvSpPr>
          <p:spPr bwMode="auto">
            <a:xfrm>
              <a:off x="1489" y="3816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8" name="Rectangle 375"/>
            <p:cNvSpPr>
              <a:spLocks noChangeArrowheads="1"/>
            </p:cNvSpPr>
            <p:nvPr/>
          </p:nvSpPr>
          <p:spPr bwMode="auto">
            <a:xfrm>
              <a:off x="1503" y="3845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69" name="Rectangle 376"/>
            <p:cNvSpPr>
              <a:spLocks noChangeArrowheads="1"/>
            </p:cNvSpPr>
            <p:nvPr/>
          </p:nvSpPr>
          <p:spPr bwMode="auto">
            <a:xfrm>
              <a:off x="1517" y="3878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0" name="Rectangle 377"/>
            <p:cNvSpPr>
              <a:spLocks noChangeArrowheads="1"/>
            </p:cNvSpPr>
            <p:nvPr/>
          </p:nvSpPr>
          <p:spPr bwMode="auto">
            <a:xfrm>
              <a:off x="1532" y="390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1" name="Rectangle 378"/>
            <p:cNvSpPr>
              <a:spLocks noChangeArrowheads="1"/>
            </p:cNvSpPr>
            <p:nvPr/>
          </p:nvSpPr>
          <p:spPr bwMode="auto">
            <a:xfrm>
              <a:off x="1546" y="3917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2" name="Rectangle 379"/>
            <p:cNvSpPr>
              <a:spLocks noChangeArrowheads="1"/>
            </p:cNvSpPr>
            <p:nvPr/>
          </p:nvSpPr>
          <p:spPr bwMode="auto">
            <a:xfrm>
              <a:off x="1561" y="3936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3" name="Rectangle 380"/>
            <p:cNvSpPr>
              <a:spLocks noChangeArrowheads="1"/>
            </p:cNvSpPr>
            <p:nvPr/>
          </p:nvSpPr>
          <p:spPr bwMode="auto">
            <a:xfrm>
              <a:off x="1575" y="3950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4" name="Rectangle 381"/>
            <p:cNvSpPr>
              <a:spLocks noChangeArrowheads="1"/>
            </p:cNvSpPr>
            <p:nvPr/>
          </p:nvSpPr>
          <p:spPr bwMode="auto">
            <a:xfrm>
              <a:off x="1589" y="3974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5" name="Rectangle 382"/>
            <p:cNvSpPr>
              <a:spLocks noChangeArrowheads="1"/>
            </p:cNvSpPr>
            <p:nvPr/>
          </p:nvSpPr>
          <p:spPr bwMode="auto">
            <a:xfrm>
              <a:off x="1604" y="3989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6" name="Rectangle 383"/>
            <p:cNvSpPr>
              <a:spLocks noChangeArrowheads="1"/>
            </p:cNvSpPr>
            <p:nvPr/>
          </p:nvSpPr>
          <p:spPr bwMode="auto">
            <a:xfrm>
              <a:off x="1613" y="3998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7" name="Rectangle 384"/>
            <p:cNvSpPr>
              <a:spLocks noChangeArrowheads="1"/>
            </p:cNvSpPr>
            <p:nvPr/>
          </p:nvSpPr>
          <p:spPr bwMode="auto">
            <a:xfrm>
              <a:off x="1628" y="402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8" name="Rectangle 385"/>
            <p:cNvSpPr>
              <a:spLocks noChangeArrowheads="1"/>
            </p:cNvSpPr>
            <p:nvPr/>
          </p:nvSpPr>
          <p:spPr bwMode="auto">
            <a:xfrm>
              <a:off x="1642" y="404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79" name="Rectangle 386"/>
            <p:cNvSpPr>
              <a:spLocks noChangeArrowheads="1"/>
            </p:cNvSpPr>
            <p:nvPr/>
          </p:nvSpPr>
          <p:spPr bwMode="auto">
            <a:xfrm>
              <a:off x="1657" y="4046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0" name="Rectangle 387"/>
            <p:cNvSpPr>
              <a:spLocks noChangeArrowheads="1"/>
            </p:cNvSpPr>
            <p:nvPr/>
          </p:nvSpPr>
          <p:spPr bwMode="auto">
            <a:xfrm>
              <a:off x="1671" y="4051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1" name="Rectangle 388"/>
            <p:cNvSpPr>
              <a:spLocks noChangeArrowheads="1"/>
            </p:cNvSpPr>
            <p:nvPr/>
          </p:nvSpPr>
          <p:spPr bwMode="auto">
            <a:xfrm>
              <a:off x="1685" y="4061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2" name="Rectangle 389"/>
            <p:cNvSpPr>
              <a:spLocks noChangeArrowheads="1"/>
            </p:cNvSpPr>
            <p:nvPr/>
          </p:nvSpPr>
          <p:spPr bwMode="auto">
            <a:xfrm>
              <a:off x="1700" y="4066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3" name="Rectangle 390"/>
            <p:cNvSpPr>
              <a:spLocks noChangeArrowheads="1"/>
            </p:cNvSpPr>
            <p:nvPr/>
          </p:nvSpPr>
          <p:spPr bwMode="auto">
            <a:xfrm>
              <a:off x="1714" y="4075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4" name="Rectangle 391"/>
            <p:cNvSpPr>
              <a:spLocks noChangeArrowheads="1"/>
            </p:cNvSpPr>
            <p:nvPr/>
          </p:nvSpPr>
          <p:spPr bwMode="auto">
            <a:xfrm>
              <a:off x="1729" y="4085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5" name="Rectangle 392"/>
            <p:cNvSpPr>
              <a:spLocks noChangeArrowheads="1"/>
            </p:cNvSpPr>
            <p:nvPr/>
          </p:nvSpPr>
          <p:spPr bwMode="auto">
            <a:xfrm>
              <a:off x="1738" y="4099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6" name="Rectangle 393"/>
            <p:cNvSpPr>
              <a:spLocks noChangeArrowheads="1"/>
            </p:cNvSpPr>
            <p:nvPr/>
          </p:nvSpPr>
          <p:spPr bwMode="auto">
            <a:xfrm>
              <a:off x="1753" y="4114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7" name="Rectangle 394"/>
            <p:cNvSpPr>
              <a:spLocks noChangeArrowheads="1"/>
            </p:cNvSpPr>
            <p:nvPr/>
          </p:nvSpPr>
          <p:spPr bwMode="auto">
            <a:xfrm>
              <a:off x="1767" y="4118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8" name="Rectangle 395"/>
            <p:cNvSpPr>
              <a:spLocks noChangeArrowheads="1"/>
            </p:cNvSpPr>
            <p:nvPr/>
          </p:nvSpPr>
          <p:spPr bwMode="auto">
            <a:xfrm>
              <a:off x="1781" y="4133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89" name="Rectangle 396"/>
            <p:cNvSpPr>
              <a:spLocks noChangeArrowheads="1"/>
            </p:cNvSpPr>
            <p:nvPr/>
          </p:nvSpPr>
          <p:spPr bwMode="auto">
            <a:xfrm>
              <a:off x="1796" y="414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90" name="Rectangle 397"/>
            <p:cNvSpPr>
              <a:spLocks noChangeArrowheads="1"/>
            </p:cNvSpPr>
            <p:nvPr/>
          </p:nvSpPr>
          <p:spPr bwMode="auto">
            <a:xfrm>
              <a:off x="1810" y="4147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891" name="Rectangle 398"/>
            <p:cNvSpPr>
              <a:spLocks noChangeArrowheads="1"/>
            </p:cNvSpPr>
            <p:nvPr/>
          </p:nvSpPr>
          <p:spPr bwMode="auto">
            <a:xfrm>
              <a:off x="1825" y="4152"/>
              <a:ext cx="24" cy="2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</p:grpSp>
      <p:sp>
        <p:nvSpPr>
          <p:cNvPr id="11463" name="Rectangle 399"/>
          <p:cNvSpPr>
            <a:spLocks noChangeArrowheads="1"/>
          </p:cNvSpPr>
          <p:nvPr/>
        </p:nvSpPr>
        <p:spPr bwMode="auto">
          <a:xfrm>
            <a:off x="3100388" y="5504068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64" name="Rectangle 400"/>
          <p:cNvSpPr>
            <a:spLocks noChangeArrowheads="1"/>
          </p:cNvSpPr>
          <p:nvPr/>
        </p:nvSpPr>
        <p:spPr bwMode="auto">
          <a:xfrm>
            <a:off x="3128963" y="5504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65" name="Rectangle 401"/>
          <p:cNvSpPr>
            <a:spLocks noChangeArrowheads="1"/>
          </p:cNvSpPr>
          <p:nvPr/>
        </p:nvSpPr>
        <p:spPr bwMode="auto">
          <a:xfrm>
            <a:off x="3149600" y="5504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66" name="Rectangle 402"/>
          <p:cNvSpPr>
            <a:spLocks noChangeArrowheads="1"/>
          </p:cNvSpPr>
          <p:nvPr/>
        </p:nvSpPr>
        <p:spPr bwMode="auto">
          <a:xfrm>
            <a:off x="3176588" y="5494543"/>
            <a:ext cx="50800" cy="4286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67" name="Rectangle 403"/>
          <p:cNvSpPr>
            <a:spLocks noChangeArrowheads="1"/>
          </p:cNvSpPr>
          <p:nvPr/>
        </p:nvSpPr>
        <p:spPr bwMode="auto">
          <a:xfrm>
            <a:off x="3208338" y="5494543"/>
            <a:ext cx="47625" cy="4286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68" name="Rectangle 404"/>
          <p:cNvSpPr>
            <a:spLocks noChangeArrowheads="1"/>
          </p:cNvSpPr>
          <p:nvPr/>
        </p:nvSpPr>
        <p:spPr bwMode="auto">
          <a:xfrm>
            <a:off x="3235325" y="5504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69" name="Rectangle 405"/>
          <p:cNvSpPr>
            <a:spLocks noChangeArrowheads="1"/>
          </p:cNvSpPr>
          <p:nvPr/>
        </p:nvSpPr>
        <p:spPr bwMode="auto">
          <a:xfrm>
            <a:off x="3265488" y="5513593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0" name="Rectangle 406"/>
          <p:cNvSpPr>
            <a:spLocks noChangeArrowheads="1"/>
          </p:cNvSpPr>
          <p:nvPr/>
        </p:nvSpPr>
        <p:spPr bwMode="auto">
          <a:xfrm>
            <a:off x="3295650" y="5521530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1" name="Rectangle 407"/>
          <p:cNvSpPr>
            <a:spLocks noChangeArrowheads="1"/>
          </p:cNvSpPr>
          <p:nvPr/>
        </p:nvSpPr>
        <p:spPr bwMode="auto">
          <a:xfrm>
            <a:off x="3322638" y="5521530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2" name="Rectangle 408"/>
          <p:cNvSpPr>
            <a:spLocks noChangeArrowheads="1"/>
          </p:cNvSpPr>
          <p:nvPr/>
        </p:nvSpPr>
        <p:spPr bwMode="auto">
          <a:xfrm>
            <a:off x="3354388" y="5527880"/>
            <a:ext cx="47625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3" name="Rectangle 409"/>
          <p:cNvSpPr>
            <a:spLocks noChangeArrowheads="1"/>
          </p:cNvSpPr>
          <p:nvPr/>
        </p:nvSpPr>
        <p:spPr bwMode="auto">
          <a:xfrm>
            <a:off x="3381375" y="5537405"/>
            <a:ext cx="49213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4" name="Rectangle 410"/>
          <p:cNvSpPr>
            <a:spLocks noChangeArrowheads="1"/>
          </p:cNvSpPr>
          <p:nvPr/>
        </p:nvSpPr>
        <p:spPr bwMode="auto">
          <a:xfrm>
            <a:off x="3402013" y="5527880"/>
            <a:ext cx="47625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5" name="Rectangle 411"/>
          <p:cNvSpPr>
            <a:spLocks noChangeArrowheads="1"/>
          </p:cNvSpPr>
          <p:nvPr/>
        </p:nvSpPr>
        <p:spPr bwMode="auto">
          <a:xfrm>
            <a:off x="3430588" y="5537405"/>
            <a:ext cx="47625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6" name="Rectangle 412"/>
          <p:cNvSpPr>
            <a:spLocks noChangeArrowheads="1"/>
          </p:cNvSpPr>
          <p:nvPr/>
        </p:nvSpPr>
        <p:spPr bwMode="auto">
          <a:xfrm>
            <a:off x="3460750" y="5537405"/>
            <a:ext cx="47625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7" name="Rectangle 413"/>
          <p:cNvSpPr>
            <a:spLocks noChangeArrowheads="1"/>
          </p:cNvSpPr>
          <p:nvPr/>
        </p:nvSpPr>
        <p:spPr bwMode="auto">
          <a:xfrm>
            <a:off x="3487738" y="5527880"/>
            <a:ext cx="49212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8" name="Rectangle 414"/>
          <p:cNvSpPr>
            <a:spLocks noChangeArrowheads="1"/>
          </p:cNvSpPr>
          <p:nvPr/>
        </p:nvSpPr>
        <p:spPr bwMode="auto">
          <a:xfrm>
            <a:off x="3517900" y="5537405"/>
            <a:ext cx="47625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79" name="Rectangle 415"/>
          <p:cNvSpPr>
            <a:spLocks noChangeArrowheads="1"/>
          </p:cNvSpPr>
          <p:nvPr/>
        </p:nvSpPr>
        <p:spPr bwMode="auto">
          <a:xfrm>
            <a:off x="3546475" y="5537405"/>
            <a:ext cx="50800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0" name="Rectangle 416"/>
          <p:cNvSpPr>
            <a:spLocks noChangeArrowheads="1"/>
          </p:cNvSpPr>
          <p:nvPr/>
        </p:nvSpPr>
        <p:spPr bwMode="auto">
          <a:xfrm>
            <a:off x="3576638" y="55453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1" name="Rectangle 417"/>
          <p:cNvSpPr>
            <a:spLocks noChangeArrowheads="1"/>
          </p:cNvSpPr>
          <p:nvPr/>
        </p:nvSpPr>
        <p:spPr bwMode="auto">
          <a:xfrm>
            <a:off x="3605213" y="5562805"/>
            <a:ext cx="47625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2" name="Rectangle 418"/>
          <p:cNvSpPr>
            <a:spLocks noChangeArrowheads="1"/>
          </p:cNvSpPr>
          <p:nvPr/>
        </p:nvSpPr>
        <p:spPr bwMode="auto">
          <a:xfrm>
            <a:off x="3632200" y="5554868"/>
            <a:ext cx="50800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3" name="Rectangle 419"/>
          <p:cNvSpPr>
            <a:spLocks noChangeArrowheads="1"/>
          </p:cNvSpPr>
          <p:nvPr/>
        </p:nvSpPr>
        <p:spPr bwMode="auto">
          <a:xfrm>
            <a:off x="3652838" y="5554868"/>
            <a:ext cx="50800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4" name="Rectangle 420"/>
          <p:cNvSpPr>
            <a:spLocks noChangeArrowheads="1"/>
          </p:cNvSpPr>
          <p:nvPr/>
        </p:nvSpPr>
        <p:spPr bwMode="auto">
          <a:xfrm>
            <a:off x="3683000" y="5562805"/>
            <a:ext cx="47625" cy="4286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5" name="Rectangle 421"/>
          <p:cNvSpPr>
            <a:spLocks noChangeArrowheads="1"/>
          </p:cNvSpPr>
          <p:nvPr/>
        </p:nvSpPr>
        <p:spPr bwMode="auto">
          <a:xfrm>
            <a:off x="3709988" y="5580268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6" name="Rectangle 422"/>
          <p:cNvSpPr>
            <a:spLocks noChangeArrowheads="1"/>
          </p:cNvSpPr>
          <p:nvPr/>
        </p:nvSpPr>
        <p:spPr bwMode="auto">
          <a:xfrm>
            <a:off x="3741738" y="55802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7" name="Rectangle 423"/>
          <p:cNvSpPr>
            <a:spLocks noChangeArrowheads="1"/>
          </p:cNvSpPr>
          <p:nvPr/>
        </p:nvSpPr>
        <p:spPr bwMode="auto">
          <a:xfrm>
            <a:off x="3768725" y="5586618"/>
            <a:ext cx="47625" cy="44450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8" name="Rectangle 424"/>
          <p:cNvSpPr>
            <a:spLocks noChangeArrowheads="1"/>
          </p:cNvSpPr>
          <p:nvPr/>
        </p:nvSpPr>
        <p:spPr bwMode="auto">
          <a:xfrm>
            <a:off x="3798888" y="5596143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89" name="Rectangle 425"/>
          <p:cNvSpPr>
            <a:spLocks noChangeArrowheads="1"/>
          </p:cNvSpPr>
          <p:nvPr/>
        </p:nvSpPr>
        <p:spPr bwMode="auto">
          <a:xfrm>
            <a:off x="3827463" y="55961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0" name="Rectangle 426"/>
          <p:cNvSpPr>
            <a:spLocks noChangeArrowheads="1"/>
          </p:cNvSpPr>
          <p:nvPr/>
        </p:nvSpPr>
        <p:spPr bwMode="auto">
          <a:xfrm>
            <a:off x="3854450" y="5605668"/>
            <a:ext cx="50800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1" name="Rectangle 427"/>
          <p:cNvSpPr>
            <a:spLocks noChangeArrowheads="1"/>
          </p:cNvSpPr>
          <p:nvPr/>
        </p:nvSpPr>
        <p:spPr bwMode="auto">
          <a:xfrm>
            <a:off x="3886200" y="55961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2" name="Rectangle 428"/>
          <p:cNvSpPr>
            <a:spLocks noChangeArrowheads="1"/>
          </p:cNvSpPr>
          <p:nvPr/>
        </p:nvSpPr>
        <p:spPr bwMode="auto">
          <a:xfrm>
            <a:off x="3905250" y="55961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3" name="Rectangle 429"/>
          <p:cNvSpPr>
            <a:spLocks noChangeArrowheads="1"/>
          </p:cNvSpPr>
          <p:nvPr/>
        </p:nvSpPr>
        <p:spPr bwMode="auto">
          <a:xfrm>
            <a:off x="3933825" y="56056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4" name="Rectangle 430"/>
          <p:cNvSpPr>
            <a:spLocks noChangeArrowheads="1"/>
          </p:cNvSpPr>
          <p:nvPr/>
        </p:nvSpPr>
        <p:spPr bwMode="auto">
          <a:xfrm>
            <a:off x="3963988" y="56056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5" name="Rectangle 431"/>
          <p:cNvSpPr>
            <a:spLocks noChangeArrowheads="1"/>
          </p:cNvSpPr>
          <p:nvPr/>
        </p:nvSpPr>
        <p:spPr bwMode="auto">
          <a:xfrm>
            <a:off x="3994150" y="56215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6" name="Rectangle 432"/>
          <p:cNvSpPr>
            <a:spLocks noChangeArrowheads="1"/>
          </p:cNvSpPr>
          <p:nvPr/>
        </p:nvSpPr>
        <p:spPr bwMode="auto">
          <a:xfrm>
            <a:off x="4021138" y="5612018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7" name="Rectangle 433"/>
          <p:cNvSpPr>
            <a:spLocks noChangeArrowheads="1"/>
          </p:cNvSpPr>
          <p:nvPr/>
        </p:nvSpPr>
        <p:spPr bwMode="auto">
          <a:xfrm>
            <a:off x="4049713" y="561201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8" name="Rectangle 434"/>
          <p:cNvSpPr>
            <a:spLocks noChangeArrowheads="1"/>
          </p:cNvSpPr>
          <p:nvPr/>
        </p:nvSpPr>
        <p:spPr bwMode="auto">
          <a:xfrm>
            <a:off x="4079875" y="5605668"/>
            <a:ext cx="49213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499" name="Rectangle 435"/>
          <p:cNvSpPr>
            <a:spLocks noChangeArrowheads="1"/>
          </p:cNvSpPr>
          <p:nvPr/>
        </p:nvSpPr>
        <p:spPr bwMode="auto">
          <a:xfrm>
            <a:off x="4108450" y="55961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0" name="Rectangle 436"/>
          <p:cNvSpPr>
            <a:spLocks noChangeArrowheads="1"/>
          </p:cNvSpPr>
          <p:nvPr/>
        </p:nvSpPr>
        <p:spPr bwMode="auto">
          <a:xfrm>
            <a:off x="4138613" y="5586618"/>
            <a:ext cx="47625" cy="44450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1" name="Rectangle 437"/>
          <p:cNvSpPr>
            <a:spLocks noChangeArrowheads="1"/>
          </p:cNvSpPr>
          <p:nvPr/>
        </p:nvSpPr>
        <p:spPr bwMode="auto">
          <a:xfrm>
            <a:off x="4156075" y="5586618"/>
            <a:ext cx="47625" cy="44450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2" name="Rectangle 438"/>
          <p:cNvSpPr>
            <a:spLocks noChangeArrowheads="1"/>
          </p:cNvSpPr>
          <p:nvPr/>
        </p:nvSpPr>
        <p:spPr bwMode="auto">
          <a:xfrm>
            <a:off x="4186238" y="5596143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3" name="Rectangle 439"/>
          <p:cNvSpPr>
            <a:spLocks noChangeArrowheads="1"/>
          </p:cNvSpPr>
          <p:nvPr/>
        </p:nvSpPr>
        <p:spPr bwMode="auto">
          <a:xfrm>
            <a:off x="4216400" y="56056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4" name="Rectangle 440"/>
          <p:cNvSpPr>
            <a:spLocks noChangeArrowheads="1"/>
          </p:cNvSpPr>
          <p:nvPr/>
        </p:nvSpPr>
        <p:spPr bwMode="auto">
          <a:xfrm>
            <a:off x="4243388" y="5612018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5" name="Rectangle 441"/>
          <p:cNvSpPr>
            <a:spLocks noChangeArrowheads="1"/>
          </p:cNvSpPr>
          <p:nvPr/>
        </p:nvSpPr>
        <p:spPr bwMode="auto">
          <a:xfrm>
            <a:off x="4275138" y="56215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6" name="Rectangle 442"/>
          <p:cNvSpPr>
            <a:spLocks noChangeArrowheads="1"/>
          </p:cNvSpPr>
          <p:nvPr/>
        </p:nvSpPr>
        <p:spPr bwMode="auto">
          <a:xfrm>
            <a:off x="4302125" y="56215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7" name="Rectangle 443"/>
          <p:cNvSpPr>
            <a:spLocks noChangeArrowheads="1"/>
          </p:cNvSpPr>
          <p:nvPr/>
        </p:nvSpPr>
        <p:spPr bwMode="auto">
          <a:xfrm>
            <a:off x="4332288" y="5621543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8" name="Rectangle 444"/>
          <p:cNvSpPr>
            <a:spLocks noChangeArrowheads="1"/>
          </p:cNvSpPr>
          <p:nvPr/>
        </p:nvSpPr>
        <p:spPr bwMode="auto">
          <a:xfrm>
            <a:off x="4360863" y="56215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09" name="Rectangle 445"/>
          <p:cNvSpPr>
            <a:spLocks noChangeArrowheads="1"/>
          </p:cNvSpPr>
          <p:nvPr/>
        </p:nvSpPr>
        <p:spPr bwMode="auto">
          <a:xfrm>
            <a:off x="4381500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0" name="Rectangle 446"/>
          <p:cNvSpPr>
            <a:spLocks noChangeArrowheads="1"/>
          </p:cNvSpPr>
          <p:nvPr/>
        </p:nvSpPr>
        <p:spPr bwMode="auto">
          <a:xfrm>
            <a:off x="4408488" y="5631068"/>
            <a:ext cx="50800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1" name="Rectangle 447"/>
          <p:cNvSpPr>
            <a:spLocks noChangeArrowheads="1"/>
          </p:cNvSpPr>
          <p:nvPr/>
        </p:nvSpPr>
        <p:spPr bwMode="auto">
          <a:xfrm>
            <a:off x="4438650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2" name="Rectangle 448"/>
          <p:cNvSpPr>
            <a:spLocks noChangeArrowheads="1"/>
          </p:cNvSpPr>
          <p:nvPr/>
        </p:nvSpPr>
        <p:spPr bwMode="auto">
          <a:xfrm>
            <a:off x="4467225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3" name="Rectangle 449"/>
          <p:cNvSpPr>
            <a:spLocks noChangeArrowheads="1"/>
          </p:cNvSpPr>
          <p:nvPr/>
        </p:nvSpPr>
        <p:spPr bwMode="auto">
          <a:xfrm>
            <a:off x="4497388" y="5637418"/>
            <a:ext cx="47625" cy="4286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4" name="Rectangle 450"/>
          <p:cNvSpPr>
            <a:spLocks noChangeArrowheads="1"/>
          </p:cNvSpPr>
          <p:nvPr/>
        </p:nvSpPr>
        <p:spPr bwMode="auto">
          <a:xfrm>
            <a:off x="4525963" y="5637418"/>
            <a:ext cx="47625" cy="4286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5" name="Rectangle 451"/>
          <p:cNvSpPr>
            <a:spLocks noChangeArrowheads="1"/>
          </p:cNvSpPr>
          <p:nvPr/>
        </p:nvSpPr>
        <p:spPr bwMode="auto">
          <a:xfrm>
            <a:off x="4554538" y="5631068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6" name="Rectangle 452"/>
          <p:cNvSpPr>
            <a:spLocks noChangeArrowheads="1"/>
          </p:cNvSpPr>
          <p:nvPr/>
        </p:nvSpPr>
        <p:spPr bwMode="auto">
          <a:xfrm>
            <a:off x="4583113" y="56215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7" name="Rectangle 453"/>
          <p:cNvSpPr>
            <a:spLocks noChangeArrowheads="1"/>
          </p:cNvSpPr>
          <p:nvPr/>
        </p:nvSpPr>
        <p:spPr bwMode="auto">
          <a:xfrm>
            <a:off x="4613275" y="5631068"/>
            <a:ext cx="49213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8" name="Rectangle 454"/>
          <p:cNvSpPr>
            <a:spLocks noChangeArrowheads="1"/>
          </p:cNvSpPr>
          <p:nvPr/>
        </p:nvSpPr>
        <p:spPr bwMode="auto">
          <a:xfrm>
            <a:off x="4630738" y="5621543"/>
            <a:ext cx="50800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19" name="Rectangle 455"/>
          <p:cNvSpPr>
            <a:spLocks noChangeArrowheads="1"/>
          </p:cNvSpPr>
          <p:nvPr/>
        </p:nvSpPr>
        <p:spPr bwMode="auto">
          <a:xfrm>
            <a:off x="4662488" y="56215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0" name="Rectangle 456"/>
          <p:cNvSpPr>
            <a:spLocks noChangeArrowheads="1"/>
          </p:cNvSpPr>
          <p:nvPr/>
        </p:nvSpPr>
        <p:spPr bwMode="auto">
          <a:xfrm>
            <a:off x="4689475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1" name="Rectangle 457"/>
          <p:cNvSpPr>
            <a:spLocks noChangeArrowheads="1"/>
          </p:cNvSpPr>
          <p:nvPr/>
        </p:nvSpPr>
        <p:spPr bwMode="auto">
          <a:xfrm>
            <a:off x="4719638" y="5631068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2" name="Rectangle 458"/>
          <p:cNvSpPr>
            <a:spLocks noChangeArrowheads="1"/>
          </p:cNvSpPr>
          <p:nvPr/>
        </p:nvSpPr>
        <p:spPr bwMode="auto">
          <a:xfrm>
            <a:off x="4748213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3" name="Rectangle 459"/>
          <p:cNvSpPr>
            <a:spLocks noChangeArrowheads="1"/>
          </p:cNvSpPr>
          <p:nvPr/>
        </p:nvSpPr>
        <p:spPr bwMode="auto">
          <a:xfrm>
            <a:off x="4776788" y="5631068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4" name="Rectangle 460"/>
          <p:cNvSpPr>
            <a:spLocks noChangeArrowheads="1"/>
          </p:cNvSpPr>
          <p:nvPr/>
        </p:nvSpPr>
        <p:spPr bwMode="auto">
          <a:xfrm>
            <a:off x="4808538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5" name="Rectangle 461"/>
          <p:cNvSpPr>
            <a:spLocks noChangeArrowheads="1"/>
          </p:cNvSpPr>
          <p:nvPr/>
        </p:nvSpPr>
        <p:spPr bwMode="auto">
          <a:xfrm>
            <a:off x="4835525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6" name="Rectangle 462"/>
          <p:cNvSpPr>
            <a:spLocks noChangeArrowheads="1"/>
          </p:cNvSpPr>
          <p:nvPr/>
        </p:nvSpPr>
        <p:spPr bwMode="auto">
          <a:xfrm>
            <a:off x="4864100" y="5631068"/>
            <a:ext cx="50800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7" name="Rectangle 463"/>
          <p:cNvSpPr>
            <a:spLocks noChangeArrowheads="1"/>
          </p:cNvSpPr>
          <p:nvPr/>
        </p:nvSpPr>
        <p:spPr bwMode="auto">
          <a:xfrm>
            <a:off x="4883150" y="5631068"/>
            <a:ext cx="49213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8" name="Rectangle 464"/>
          <p:cNvSpPr>
            <a:spLocks noChangeArrowheads="1"/>
          </p:cNvSpPr>
          <p:nvPr/>
        </p:nvSpPr>
        <p:spPr bwMode="auto">
          <a:xfrm>
            <a:off x="4914900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29" name="Rectangle 465"/>
          <p:cNvSpPr>
            <a:spLocks noChangeArrowheads="1"/>
          </p:cNvSpPr>
          <p:nvPr/>
        </p:nvSpPr>
        <p:spPr bwMode="auto">
          <a:xfrm>
            <a:off x="4941888" y="5637418"/>
            <a:ext cx="49212" cy="4286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0" name="Rectangle 466"/>
          <p:cNvSpPr>
            <a:spLocks noChangeArrowheads="1"/>
          </p:cNvSpPr>
          <p:nvPr/>
        </p:nvSpPr>
        <p:spPr bwMode="auto">
          <a:xfrm>
            <a:off x="4970463" y="5637418"/>
            <a:ext cx="47625" cy="4286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1" name="Rectangle 467"/>
          <p:cNvSpPr>
            <a:spLocks noChangeArrowheads="1"/>
          </p:cNvSpPr>
          <p:nvPr/>
        </p:nvSpPr>
        <p:spPr bwMode="auto">
          <a:xfrm>
            <a:off x="5000625" y="5637418"/>
            <a:ext cx="47625" cy="4286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2" name="Rectangle 468"/>
          <p:cNvSpPr>
            <a:spLocks noChangeArrowheads="1"/>
          </p:cNvSpPr>
          <p:nvPr/>
        </p:nvSpPr>
        <p:spPr bwMode="auto">
          <a:xfrm>
            <a:off x="5030788" y="5637418"/>
            <a:ext cx="47625" cy="4286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3" name="Rectangle 469"/>
          <p:cNvSpPr>
            <a:spLocks noChangeArrowheads="1"/>
          </p:cNvSpPr>
          <p:nvPr/>
        </p:nvSpPr>
        <p:spPr bwMode="auto">
          <a:xfrm>
            <a:off x="5059363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4" name="Rectangle 470"/>
          <p:cNvSpPr>
            <a:spLocks noChangeArrowheads="1"/>
          </p:cNvSpPr>
          <p:nvPr/>
        </p:nvSpPr>
        <p:spPr bwMode="auto">
          <a:xfrm>
            <a:off x="5086350" y="5621543"/>
            <a:ext cx="50800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5" name="Rectangle 471"/>
          <p:cNvSpPr>
            <a:spLocks noChangeArrowheads="1"/>
          </p:cNvSpPr>
          <p:nvPr/>
        </p:nvSpPr>
        <p:spPr bwMode="auto">
          <a:xfrm>
            <a:off x="5116513" y="56215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6" name="Rectangle 472"/>
          <p:cNvSpPr>
            <a:spLocks noChangeArrowheads="1"/>
          </p:cNvSpPr>
          <p:nvPr/>
        </p:nvSpPr>
        <p:spPr bwMode="auto">
          <a:xfrm>
            <a:off x="5137150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7" name="Rectangle 473"/>
          <p:cNvSpPr>
            <a:spLocks noChangeArrowheads="1"/>
          </p:cNvSpPr>
          <p:nvPr/>
        </p:nvSpPr>
        <p:spPr bwMode="auto">
          <a:xfrm>
            <a:off x="5164138" y="5631068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8" name="Rectangle 474"/>
          <p:cNvSpPr>
            <a:spLocks noChangeArrowheads="1"/>
          </p:cNvSpPr>
          <p:nvPr/>
        </p:nvSpPr>
        <p:spPr bwMode="auto">
          <a:xfrm>
            <a:off x="5195888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39" name="Rectangle 475"/>
          <p:cNvSpPr>
            <a:spLocks noChangeArrowheads="1"/>
          </p:cNvSpPr>
          <p:nvPr/>
        </p:nvSpPr>
        <p:spPr bwMode="auto">
          <a:xfrm>
            <a:off x="5222875" y="5621543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40" name="Rectangle 476"/>
          <p:cNvSpPr>
            <a:spLocks noChangeArrowheads="1"/>
          </p:cNvSpPr>
          <p:nvPr/>
        </p:nvSpPr>
        <p:spPr bwMode="auto">
          <a:xfrm>
            <a:off x="5253038" y="5621543"/>
            <a:ext cx="49212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41" name="Rectangle 477"/>
          <p:cNvSpPr>
            <a:spLocks noChangeArrowheads="1"/>
          </p:cNvSpPr>
          <p:nvPr/>
        </p:nvSpPr>
        <p:spPr bwMode="auto">
          <a:xfrm>
            <a:off x="5281613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42" name="Rectangle 478"/>
          <p:cNvSpPr>
            <a:spLocks noChangeArrowheads="1"/>
          </p:cNvSpPr>
          <p:nvPr/>
        </p:nvSpPr>
        <p:spPr bwMode="auto">
          <a:xfrm>
            <a:off x="5308600" y="5631068"/>
            <a:ext cx="50800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43" name="Rectangle 479"/>
          <p:cNvSpPr>
            <a:spLocks noChangeArrowheads="1"/>
          </p:cNvSpPr>
          <p:nvPr/>
        </p:nvSpPr>
        <p:spPr bwMode="auto">
          <a:xfrm>
            <a:off x="5340350" y="5631068"/>
            <a:ext cx="47625" cy="4127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44" name="Rectangle 480"/>
          <p:cNvSpPr>
            <a:spLocks noChangeArrowheads="1"/>
          </p:cNvSpPr>
          <p:nvPr/>
        </p:nvSpPr>
        <p:spPr bwMode="auto">
          <a:xfrm>
            <a:off x="5367338" y="5637418"/>
            <a:ext cx="47625" cy="4286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45" name="Rectangle 481"/>
          <p:cNvSpPr>
            <a:spLocks noChangeArrowheads="1"/>
          </p:cNvSpPr>
          <p:nvPr/>
        </p:nvSpPr>
        <p:spPr bwMode="auto">
          <a:xfrm>
            <a:off x="1069975" y="5656468"/>
            <a:ext cx="762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46" name="Rectangle 482"/>
          <p:cNvSpPr>
            <a:spLocks noChangeArrowheads="1"/>
          </p:cNvSpPr>
          <p:nvPr/>
        </p:nvSpPr>
        <p:spPr bwMode="auto">
          <a:xfrm>
            <a:off x="990600" y="5335793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47" name="Rectangle 483"/>
          <p:cNvSpPr>
            <a:spLocks noChangeArrowheads="1"/>
          </p:cNvSpPr>
          <p:nvPr/>
        </p:nvSpPr>
        <p:spPr bwMode="auto">
          <a:xfrm>
            <a:off x="990600" y="4967493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40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48" name="Rectangle 484"/>
          <p:cNvSpPr>
            <a:spLocks noChangeArrowheads="1"/>
          </p:cNvSpPr>
          <p:nvPr/>
        </p:nvSpPr>
        <p:spPr bwMode="auto">
          <a:xfrm>
            <a:off x="990600" y="4607130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60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49" name="Rectangle 485"/>
          <p:cNvSpPr>
            <a:spLocks noChangeArrowheads="1"/>
          </p:cNvSpPr>
          <p:nvPr/>
        </p:nvSpPr>
        <p:spPr bwMode="auto">
          <a:xfrm>
            <a:off x="990600" y="4237243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80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0" name="Rectangle 486"/>
          <p:cNvSpPr>
            <a:spLocks noChangeArrowheads="1"/>
          </p:cNvSpPr>
          <p:nvPr/>
        </p:nvSpPr>
        <p:spPr bwMode="auto">
          <a:xfrm>
            <a:off x="912813" y="3878468"/>
            <a:ext cx="230187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1" name="Rectangle 487"/>
          <p:cNvSpPr>
            <a:spLocks noChangeArrowheads="1"/>
          </p:cNvSpPr>
          <p:nvPr/>
        </p:nvSpPr>
        <p:spPr bwMode="auto">
          <a:xfrm>
            <a:off x="912813" y="3508580"/>
            <a:ext cx="230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120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2" name="Rectangle 488"/>
          <p:cNvSpPr>
            <a:spLocks noChangeArrowheads="1"/>
          </p:cNvSpPr>
          <p:nvPr/>
        </p:nvSpPr>
        <p:spPr bwMode="auto">
          <a:xfrm>
            <a:off x="1150938" y="5819980"/>
            <a:ext cx="746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3" name="Rectangle 489"/>
          <p:cNvSpPr>
            <a:spLocks noChangeArrowheads="1"/>
          </p:cNvSpPr>
          <p:nvPr/>
        </p:nvSpPr>
        <p:spPr bwMode="auto">
          <a:xfrm>
            <a:off x="1393825" y="5819980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4" name="Rectangle 490"/>
          <p:cNvSpPr>
            <a:spLocks noChangeArrowheads="1"/>
          </p:cNvSpPr>
          <p:nvPr/>
        </p:nvSpPr>
        <p:spPr bwMode="auto">
          <a:xfrm>
            <a:off x="1674813" y="5819980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5" name="Rectangle 491"/>
          <p:cNvSpPr>
            <a:spLocks noChangeArrowheads="1"/>
          </p:cNvSpPr>
          <p:nvPr/>
        </p:nvSpPr>
        <p:spPr bwMode="auto">
          <a:xfrm>
            <a:off x="1958975" y="5819980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6" name="Rectangle 492"/>
          <p:cNvSpPr>
            <a:spLocks noChangeArrowheads="1"/>
          </p:cNvSpPr>
          <p:nvPr/>
        </p:nvSpPr>
        <p:spPr bwMode="auto">
          <a:xfrm>
            <a:off x="2238375" y="5819980"/>
            <a:ext cx="1508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40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7" name="Rectangle 493"/>
          <p:cNvSpPr>
            <a:spLocks noChangeArrowheads="1"/>
          </p:cNvSpPr>
          <p:nvPr/>
        </p:nvSpPr>
        <p:spPr bwMode="auto">
          <a:xfrm>
            <a:off x="2519363" y="5819980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8" name="Rectangle 494"/>
          <p:cNvSpPr>
            <a:spLocks noChangeArrowheads="1"/>
          </p:cNvSpPr>
          <p:nvPr/>
        </p:nvSpPr>
        <p:spPr bwMode="auto">
          <a:xfrm>
            <a:off x="2800350" y="5819980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60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59" name="Rectangle 495"/>
          <p:cNvSpPr>
            <a:spLocks noChangeArrowheads="1"/>
          </p:cNvSpPr>
          <p:nvPr/>
        </p:nvSpPr>
        <p:spPr bwMode="auto">
          <a:xfrm>
            <a:off x="3081338" y="5819980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70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0" name="Rectangle 496"/>
          <p:cNvSpPr>
            <a:spLocks noChangeArrowheads="1"/>
          </p:cNvSpPr>
          <p:nvPr/>
        </p:nvSpPr>
        <p:spPr bwMode="auto">
          <a:xfrm>
            <a:off x="3354388" y="5819980"/>
            <a:ext cx="1508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80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1" name="Rectangle 497"/>
          <p:cNvSpPr>
            <a:spLocks noChangeArrowheads="1"/>
          </p:cNvSpPr>
          <p:nvPr/>
        </p:nvSpPr>
        <p:spPr bwMode="auto">
          <a:xfrm>
            <a:off x="3632200" y="5819980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90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2" name="Rectangle 498"/>
          <p:cNvSpPr>
            <a:spLocks noChangeArrowheads="1"/>
          </p:cNvSpPr>
          <p:nvPr/>
        </p:nvSpPr>
        <p:spPr bwMode="auto">
          <a:xfrm>
            <a:off x="3875088" y="5819980"/>
            <a:ext cx="2270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3" name="Rectangle 499"/>
          <p:cNvSpPr>
            <a:spLocks noChangeArrowheads="1"/>
          </p:cNvSpPr>
          <p:nvPr/>
        </p:nvSpPr>
        <p:spPr bwMode="auto">
          <a:xfrm>
            <a:off x="4156075" y="5819980"/>
            <a:ext cx="2301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110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4" name="Rectangle 500"/>
          <p:cNvSpPr>
            <a:spLocks noChangeArrowheads="1"/>
          </p:cNvSpPr>
          <p:nvPr/>
        </p:nvSpPr>
        <p:spPr bwMode="auto">
          <a:xfrm>
            <a:off x="4438650" y="5819980"/>
            <a:ext cx="228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120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5" name="Rectangle 501"/>
          <p:cNvSpPr>
            <a:spLocks noChangeArrowheads="1"/>
          </p:cNvSpPr>
          <p:nvPr/>
        </p:nvSpPr>
        <p:spPr bwMode="auto">
          <a:xfrm>
            <a:off x="4719638" y="5819980"/>
            <a:ext cx="228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130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6" name="Rectangle 502"/>
          <p:cNvSpPr>
            <a:spLocks noChangeArrowheads="1"/>
          </p:cNvSpPr>
          <p:nvPr/>
        </p:nvSpPr>
        <p:spPr bwMode="auto">
          <a:xfrm>
            <a:off x="5000625" y="5819980"/>
            <a:ext cx="228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140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7" name="Rectangle 503"/>
          <p:cNvSpPr>
            <a:spLocks noChangeArrowheads="1"/>
          </p:cNvSpPr>
          <p:nvPr/>
        </p:nvSpPr>
        <p:spPr bwMode="auto">
          <a:xfrm>
            <a:off x="5281613" y="5819980"/>
            <a:ext cx="2270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8" name="Rectangle 504"/>
          <p:cNvSpPr>
            <a:spLocks noChangeArrowheads="1"/>
          </p:cNvSpPr>
          <p:nvPr/>
        </p:nvSpPr>
        <p:spPr bwMode="auto">
          <a:xfrm>
            <a:off x="5481638" y="5696155"/>
            <a:ext cx="746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69" name="Rectangle 505"/>
          <p:cNvSpPr>
            <a:spLocks noChangeArrowheads="1"/>
          </p:cNvSpPr>
          <p:nvPr/>
        </p:nvSpPr>
        <p:spPr bwMode="auto">
          <a:xfrm>
            <a:off x="5481638" y="5335793"/>
            <a:ext cx="746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70" name="Rectangle 506"/>
          <p:cNvSpPr>
            <a:spLocks noChangeArrowheads="1"/>
          </p:cNvSpPr>
          <p:nvPr/>
        </p:nvSpPr>
        <p:spPr bwMode="auto">
          <a:xfrm>
            <a:off x="5481638" y="4967493"/>
            <a:ext cx="746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71" name="Rectangle 507"/>
          <p:cNvSpPr>
            <a:spLocks noChangeArrowheads="1"/>
          </p:cNvSpPr>
          <p:nvPr/>
        </p:nvSpPr>
        <p:spPr bwMode="auto">
          <a:xfrm>
            <a:off x="5481638" y="4607130"/>
            <a:ext cx="746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6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72" name="Rectangle 508"/>
          <p:cNvSpPr>
            <a:spLocks noChangeArrowheads="1"/>
          </p:cNvSpPr>
          <p:nvPr/>
        </p:nvSpPr>
        <p:spPr bwMode="auto">
          <a:xfrm>
            <a:off x="5481638" y="4237243"/>
            <a:ext cx="746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8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73" name="Rectangle 509"/>
          <p:cNvSpPr>
            <a:spLocks noChangeArrowheads="1"/>
          </p:cNvSpPr>
          <p:nvPr/>
        </p:nvSpPr>
        <p:spPr bwMode="auto">
          <a:xfrm>
            <a:off x="5481638" y="3878468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74" name="Rectangle 510"/>
          <p:cNvSpPr>
            <a:spLocks noChangeArrowheads="1"/>
          </p:cNvSpPr>
          <p:nvPr/>
        </p:nvSpPr>
        <p:spPr bwMode="auto">
          <a:xfrm>
            <a:off x="5481638" y="3508580"/>
            <a:ext cx="1524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12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575" name="Line 511"/>
          <p:cNvSpPr>
            <a:spLocks noChangeShapeType="1"/>
          </p:cNvSpPr>
          <p:nvPr/>
        </p:nvSpPr>
        <p:spPr bwMode="auto">
          <a:xfrm>
            <a:off x="1152525" y="1705180"/>
            <a:ext cx="421322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6" name="Line 512"/>
          <p:cNvSpPr>
            <a:spLocks noChangeShapeType="1"/>
          </p:cNvSpPr>
          <p:nvPr/>
        </p:nvSpPr>
        <p:spPr bwMode="auto">
          <a:xfrm>
            <a:off x="1152525" y="960643"/>
            <a:ext cx="42132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7" name="Rectangle 513"/>
          <p:cNvSpPr>
            <a:spLocks noChangeArrowheads="1"/>
          </p:cNvSpPr>
          <p:nvPr/>
        </p:nvSpPr>
        <p:spPr bwMode="auto">
          <a:xfrm>
            <a:off x="1152525" y="960643"/>
            <a:ext cx="4213225" cy="2219325"/>
          </a:xfrm>
          <a:prstGeom prst="rect">
            <a:avLst/>
          </a:prstGeom>
          <a:noFill/>
          <a:ln w="7938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578" name="Line 514"/>
          <p:cNvSpPr>
            <a:spLocks noChangeShapeType="1"/>
          </p:cNvSpPr>
          <p:nvPr/>
        </p:nvSpPr>
        <p:spPr bwMode="auto">
          <a:xfrm>
            <a:off x="1152525" y="960643"/>
            <a:ext cx="3175" cy="22193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79" name="Line 515"/>
          <p:cNvSpPr>
            <a:spLocks noChangeShapeType="1"/>
          </p:cNvSpPr>
          <p:nvPr/>
        </p:nvSpPr>
        <p:spPr bwMode="auto">
          <a:xfrm>
            <a:off x="1152525" y="3179968"/>
            <a:ext cx="50800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0" name="Line 516"/>
          <p:cNvSpPr>
            <a:spLocks noChangeShapeType="1"/>
          </p:cNvSpPr>
          <p:nvPr/>
        </p:nvSpPr>
        <p:spPr bwMode="auto">
          <a:xfrm>
            <a:off x="1152525" y="2903743"/>
            <a:ext cx="508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1" name="Line 517"/>
          <p:cNvSpPr>
            <a:spLocks noChangeShapeType="1"/>
          </p:cNvSpPr>
          <p:nvPr/>
        </p:nvSpPr>
        <p:spPr bwMode="auto">
          <a:xfrm>
            <a:off x="1152525" y="2625930"/>
            <a:ext cx="50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2" name="Line 518"/>
          <p:cNvSpPr>
            <a:spLocks noChangeShapeType="1"/>
          </p:cNvSpPr>
          <p:nvPr/>
        </p:nvSpPr>
        <p:spPr bwMode="auto">
          <a:xfrm>
            <a:off x="1152525" y="2349705"/>
            <a:ext cx="50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3" name="Line 519"/>
          <p:cNvSpPr>
            <a:spLocks noChangeShapeType="1"/>
          </p:cNvSpPr>
          <p:nvPr/>
        </p:nvSpPr>
        <p:spPr bwMode="auto">
          <a:xfrm>
            <a:off x="1152525" y="2075068"/>
            <a:ext cx="508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4" name="Line 520"/>
          <p:cNvSpPr>
            <a:spLocks noChangeShapeType="1"/>
          </p:cNvSpPr>
          <p:nvPr/>
        </p:nvSpPr>
        <p:spPr bwMode="auto">
          <a:xfrm>
            <a:off x="1152525" y="1789318"/>
            <a:ext cx="508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5" name="Line 521"/>
          <p:cNvSpPr>
            <a:spLocks noChangeShapeType="1"/>
          </p:cNvSpPr>
          <p:nvPr/>
        </p:nvSpPr>
        <p:spPr bwMode="auto">
          <a:xfrm>
            <a:off x="1152525" y="1511505"/>
            <a:ext cx="50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6" name="Line 522"/>
          <p:cNvSpPr>
            <a:spLocks noChangeShapeType="1"/>
          </p:cNvSpPr>
          <p:nvPr/>
        </p:nvSpPr>
        <p:spPr bwMode="auto">
          <a:xfrm>
            <a:off x="1152525" y="1238455"/>
            <a:ext cx="50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7" name="Line 523"/>
          <p:cNvSpPr>
            <a:spLocks noChangeShapeType="1"/>
          </p:cNvSpPr>
          <p:nvPr/>
        </p:nvSpPr>
        <p:spPr bwMode="auto">
          <a:xfrm>
            <a:off x="1152525" y="960643"/>
            <a:ext cx="508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8" name="Line 524"/>
          <p:cNvSpPr>
            <a:spLocks noChangeShapeType="1"/>
          </p:cNvSpPr>
          <p:nvPr/>
        </p:nvSpPr>
        <p:spPr bwMode="auto">
          <a:xfrm>
            <a:off x="1152525" y="3179968"/>
            <a:ext cx="4213225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89" name="Line 525"/>
          <p:cNvSpPr>
            <a:spLocks noChangeShapeType="1"/>
          </p:cNvSpPr>
          <p:nvPr/>
        </p:nvSpPr>
        <p:spPr bwMode="auto">
          <a:xfrm flipV="1">
            <a:off x="1152525" y="3135518"/>
            <a:ext cx="3175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0" name="Line 526"/>
          <p:cNvSpPr>
            <a:spLocks noChangeShapeType="1"/>
          </p:cNvSpPr>
          <p:nvPr/>
        </p:nvSpPr>
        <p:spPr bwMode="auto">
          <a:xfrm flipV="1">
            <a:off x="1536700" y="3135518"/>
            <a:ext cx="1588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1" name="Line 527"/>
          <p:cNvSpPr>
            <a:spLocks noChangeShapeType="1"/>
          </p:cNvSpPr>
          <p:nvPr/>
        </p:nvSpPr>
        <p:spPr bwMode="auto">
          <a:xfrm flipV="1">
            <a:off x="1919288" y="3135518"/>
            <a:ext cx="3175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2" name="Line 528"/>
          <p:cNvSpPr>
            <a:spLocks noChangeShapeType="1"/>
          </p:cNvSpPr>
          <p:nvPr/>
        </p:nvSpPr>
        <p:spPr bwMode="auto">
          <a:xfrm flipV="1">
            <a:off x="2297113" y="3135518"/>
            <a:ext cx="1587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3" name="Line 529"/>
          <p:cNvSpPr>
            <a:spLocks noChangeShapeType="1"/>
          </p:cNvSpPr>
          <p:nvPr/>
        </p:nvSpPr>
        <p:spPr bwMode="auto">
          <a:xfrm flipV="1">
            <a:off x="2679700" y="3135518"/>
            <a:ext cx="1588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4" name="Line 530"/>
          <p:cNvSpPr>
            <a:spLocks noChangeShapeType="1"/>
          </p:cNvSpPr>
          <p:nvPr/>
        </p:nvSpPr>
        <p:spPr bwMode="auto">
          <a:xfrm flipV="1">
            <a:off x="3067050" y="3135518"/>
            <a:ext cx="3175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5" name="Line 531"/>
          <p:cNvSpPr>
            <a:spLocks noChangeShapeType="1"/>
          </p:cNvSpPr>
          <p:nvPr/>
        </p:nvSpPr>
        <p:spPr bwMode="auto">
          <a:xfrm flipV="1">
            <a:off x="3451225" y="3135518"/>
            <a:ext cx="1588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6" name="Line 532"/>
          <p:cNvSpPr>
            <a:spLocks noChangeShapeType="1"/>
          </p:cNvSpPr>
          <p:nvPr/>
        </p:nvSpPr>
        <p:spPr bwMode="auto">
          <a:xfrm flipV="1">
            <a:off x="3836988" y="3135518"/>
            <a:ext cx="1587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7" name="Line 533"/>
          <p:cNvSpPr>
            <a:spLocks noChangeShapeType="1"/>
          </p:cNvSpPr>
          <p:nvPr/>
        </p:nvSpPr>
        <p:spPr bwMode="auto">
          <a:xfrm flipV="1">
            <a:off x="4219575" y="3135518"/>
            <a:ext cx="3175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8" name="Line 534"/>
          <p:cNvSpPr>
            <a:spLocks noChangeShapeType="1"/>
          </p:cNvSpPr>
          <p:nvPr/>
        </p:nvSpPr>
        <p:spPr bwMode="auto">
          <a:xfrm flipV="1">
            <a:off x="4595813" y="3135518"/>
            <a:ext cx="3175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99" name="Line 535"/>
          <p:cNvSpPr>
            <a:spLocks noChangeShapeType="1"/>
          </p:cNvSpPr>
          <p:nvPr/>
        </p:nvSpPr>
        <p:spPr bwMode="auto">
          <a:xfrm flipV="1">
            <a:off x="4979988" y="3135518"/>
            <a:ext cx="1587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00" name="Line 536"/>
          <p:cNvSpPr>
            <a:spLocks noChangeShapeType="1"/>
          </p:cNvSpPr>
          <p:nvPr/>
        </p:nvSpPr>
        <p:spPr bwMode="auto">
          <a:xfrm flipV="1">
            <a:off x="5365750" y="3135518"/>
            <a:ext cx="1588" cy="444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01" name="Freeform 537"/>
          <p:cNvSpPr>
            <a:spLocks/>
          </p:cNvSpPr>
          <p:nvPr/>
        </p:nvSpPr>
        <p:spPr bwMode="auto">
          <a:xfrm>
            <a:off x="1343025" y="1322593"/>
            <a:ext cx="3827463" cy="1857375"/>
          </a:xfrm>
          <a:custGeom>
            <a:avLst/>
            <a:gdLst>
              <a:gd name="T0" fmla="*/ 0 w 378"/>
              <a:gd name="T1" fmla="*/ 2147483647 h 215"/>
              <a:gd name="T2" fmla="*/ 2147483647 w 378"/>
              <a:gd name="T3" fmla="*/ 2147483647 h 215"/>
              <a:gd name="T4" fmla="*/ 2147483647 w 378"/>
              <a:gd name="T5" fmla="*/ 0 h 215"/>
              <a:gd name="T6" fmla="*/ 2147483647 w 378"/>
              <a:gd name="T7" fmla="*/ 2147483647 h 215"/>
              <a:gd name="T8" fmla="*/ 2147483647 w 378"/>
              <a:gd name="T9" fmla="*/ 2147483647 h 215"/>
              <a:gd name="T10" fmla="*/ 2147483647 w 378"/>
              <a:gd name="T11" fmla="*/ 2147483647 h 215"/>
              <a:gd name="T12" fmla="*/ 2147483647 w 378"/>
              <a:gd name="T13" fmla="*/ 2147483647 h 215"/>
              <a:gd name="T14" fmla="*/ 2147483647 w 378"/>
              <a:gd name="T15" fmla="*/ 2147483647 h 215"/>
              <a:gd name="T16" fmla="*/ 2147483647 w 378"/>
              <a:gd name="T17" fmla="*/ 2147483647 h 215"/>
              <a:gd name="T18" fmla="*/ 2147483647 w 378"/>
              <a:gd name="T19" fmla="*/ 2147483647 h 215"/>
              <a:gd name="T20" fmla="*/ 2147483647 w 378"/>
              <a:gd name="T21" fmla="*/ 2147483647 h 21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78"/>
              <a:gd name="T34" fmla="*/ 0 h 215"/>
              <a:gd name="T35" fmla="*/ 378 w 378"/>
              <a:gd name="T36" fmla="*/ 215 h 21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78" h="215">
                <a:moveTo>
                  <a:pt x="0" y="189"/>
                </a:moveTo>
                <a:lnTo>
                  <a:pt x="38" y="131"/>
                </a:lnTo>
                <a:lnTo>
                  <a:pt x="76" y="0"/>
                </a:lnTo>
                <a:lnTo>
                  <a:pt x="113" y="106"/>
                </a:lnTo>
                <a:lnTo>
                  <a:pt x="151" y="176"/>
                </a:lnTo>
                <a:lnTo>
                  <a:pt x="189" y="196"/>
                </a:lnTo>
                <a:lnTo>
                  <a:pt x="227" y="202"/>
                </a:lnTo>
                <a:lnTo>
                  <a:pt x="265" y="212"/>
                </a:lnTo>
                <a:lnTo>
                  <a:pt x="302" y="209"/>
                </a:lnTo>
                <a:lnTo>
                  <a:pt x="340" y="215"/>
                </a:lnTo>
                <a:lnTo>
                  <a:pt x="378" y="215"/>
                </a:lnTo>
              </a:path>
            </a:pathLst>
          </a:cu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02" name="Freeform 538"/>
          <p:cNvSpPr>
            <a:spLocks/>
          </p:cNvSpPr>
          <p:nvPr/>
        </p:nvSpPr>
        <p:spPr bwMode="auto">
          <a:xfrm>
            <a:off x="1304925" y="2921205"/>
            <a:ext cx="79375" cy="68263"/>
          </a:xfrm>
          <a:custGeom>
            <a:avLst/>
            <a:gdLst>
              <a:gd name="T0" fmla="*/ 2147483647 w 38"/>
              <a:gd name="T1" fmla="*/ 0 h 38"/>
              <a:gd name="T2" fmla="*/ 2147483647 w 38"/>
              <a:gd name="T3" fmla="*/ 2147483647 h 38"/>
              <a:gd name="T4" fmla="*/ 0 w 38"/>
              <a:gd name="T5" fmla="*/ 2147483647 h 38"/>
              <a:gd name="T6" fmla="*/ 2147483647 w 38"/>
              <a:gd name="T7" fmla="*/ 0 h 38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38"/>
              <a:gd name="T14" fmla="*/ 38 w 38"/>
              <a:gd name="T15" fmla="*/ 38 h 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38">
                <a:moveTo>
                  <a:pt x="19" y="0"/>
                </a:moveTo>
                <a:lnTo>
                  <a:pt x="38" y="38"/>
                </a:lnTo>
                <a:lnTo>
                  <a:pt x="0" y="38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03" name="Freeform 539"/>
          <p:cNvSpPr>
            <a:spLocks/>
          </p:cNvSpPr>
          <p:nvPr/>
        </p:nvSpPr>
        <p:spPr bwMode="auto">
          <a:xfrm>
            <a:off x="1689100" y="2417968"/>
            <a:ext cx="79375" cy="71437"/>
          </a:xfrm>
          <a:custGeom>
            <a:avLst/>
            <a:gdLst>
              <a:gd name="T0" fmla="*/ 2147483647 w 38"/>
              <a:gd name="T1" fmla="*/ 0 h 39"/>
              <a:gd name="T2" fmla="*/ 2147483647 w 38"/>
              <a:gd name="T3" fmla="*/ 2147483647 h 39"/>
              <a:gd name="T4" fmla="*/ 0 w 38"/>
              <a:gd name="T5" fmla="*/ 2147483647 h 39"/>
              <a:gd name="T6" fmla="*/ 2147483647 w 38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39"/>
              <a:gd name="T14" fmla="*/ 38 w 38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39">
                <a:moveTo>
                  <a:pt x="19" y="0"/>
                </a:moveTo>
                <a:lnTo>
                  <a:pt x="38" y="39"/>
                </a:lnTo>
                <a:lnTo>
                  <a:pt x="0" y="39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04" name="Freeform 540"/>
          <p:cNvSpPr>
            <a:spLocks/>
          </p:cNvSpPr>
          <p:nvPr/>
        </p:nvSpPr>
        <p:spPr bwMode="auto">
          <a:xfrm>
            <a:off x="2071688" y="1289255"/>
            <a:ext cx="82550" cy="69850"/>
          </a:xfrm>
          <a:custGeom>
            <a:avLst/>
            <a:gdLst>
              <a:gd name="T0" fmla="*/ 2147483647 w 39"/>
              <a:gd name="T1" fmla="*/ 0 h 39"/>
              <a:gd name="T2" fmla="*/ 2147483647 w 39"/>
              <a:gd name="T3" fmla="*/ 2147483647 h 39"/>
              <a:gd name="T4" fmla="*/ 0 w 39"/>
              <a:gd name="T5" fmla="*/ 2147483647 h 39"/>
              <a:gd name="T6" fmla="*/ 2147483647 w 39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39"/>
              <a:gd name="T14" fmla="*/ 39 w 39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39">
                <a:moveTo>
                  <a:pt x="20" y="0"/>
                </a:moveTo>
                <a:lnTo>
                  <a:pt x="39" y="39"/>
                </a:lnTo>
                <a:lnTo>
                  <a:pt x="0" y="39"/>
                </a:lnTo>
                <a:lnTo>
                  <a:pt x="20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05" name="Freeform 541"/>
          <p:cNvSpPr>
            <a:spLocks/>
          </p:cNvSpPr>
          <p:nvPr/>
        </p:nvSpPr>
        <p:spPr bwMode="auto">
          <a:xfrm>
            <a:off x="2446338" y="2205243"/>
            <a:ext cx="80962" cy="69850"/>
          </a:xfrm>
          <a:custGeom>
            <a:avLst/>
            <a:gdLst>
              <a:gd name="T0" fmla="*/ 2147483647 w 38"/>
              <a:gd name="T1" fmla="*/ 0 h 39"/>
              <a:gd name="T2" fmla="*/ 2147483647 w 38"/>
              <a:gd name="T3" fmla="*/ 2147483647 h 39"/>
              <a:gd name="T4" fmla="*/ 0 w 38"/>
              <a:gd name="T5" fmla="*/ 2147483647 h 39"/>
              <a:gd name="T6" fmla="*/ 2147483647 w 38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39"/>
              <a:gd name="T14" fmla="*/ 38 w 38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39">
                <a:moveTo>
                  <a:pt x="19" y="0"/>
                </a:moveTo>
                <a:lnTo>
                  <a:pt x="38" y="39"/>
                </a:lnTo>
                <a:lnTo>
                  <a:pt x="0" y="39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06" name="Freeform 542"/>
          <p:cNvSpPr>
            <a:spLocks/>
          </p:cNvSpPr>
          <p:nvPr/>
        </p:nvSpPr>
        <p:spPr bwMode="auto">
          <a:xfrm>
            <a:off x="2833688" y="2808493"/>
            <a:ext cx="79375" cy="69850"/>
          </a:xfrm>
          <a:custGeom>
            <a:avLst/>
            <a:gdLst>
              <a:gd name="T0" fmla="*/ 2147483647 w 39"/>
              <a:gd name="T1" fmla="*/ 0 h 39"/>
              <a:gd name="T2" fmla="*/ 2147483647 w 39"/>
              <a:gd name="T3" fmla="*/ 2147483647 h 39"/>
              <a:gd name="T4" fmla="*/ 0 w 39"/>
              <a:gd name="T5" fmla="*/ 2147483647 h 39"/>
              <a:gd name="T6" fmla="*/ 2147483647 w 39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39"/>
              <a:gd name="T14" fmla="*/ 39 w 39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39">
                <a:moveTo>
                  <a:pt x="20" y="0"/>
                </a:moveTo>
                <a:lnTo>
                  <a:pt x="39" y="39"/>
                </a:lnTo>
                <a:lnTo>
                  <a:pt x="0" y="39"/>
                </a:lnTo>
                <a:lnTo>
                  <a:pt x="20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07" name="Freeform 543"/>
          <p:cNvSpPr>
            <a:spLocks/>
          </p:cNvSpPr>
          <p:nvPr/>
        </p:nvSpPr>
        <p:spPr bwMode="auto">
          <a:xfrm>
            <a:off x="3219450" y="2979943"/>
            <a:ext cx="79375" cy="69850"/>
          </a:xfrm>
          <a:custGeom>
            <a:avLst/>
            <a:gdLst>
              <a:gd name="T0" fmla="*/ 2147483647 w 38"/>
              <a:gd name="T1" fmla="*/ 0 h 39"/>
              <a:gd name="T2" fmla="*/ 2147483647 w 38"/>
              <a:gd name="T3" fmla="*/ 2147483647 h 39"/>
              <a:gd name="T4" fmla="*/ 0 w 38"/>
              <a:gd name="T5" fmla="*/ 2147483647 h 39"/>
              <a:gd name="T6" fmla="*/ 2147483647 w 38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39"/>
              <a:gd name="T14" fmla="*/ 38 w 38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39">
                <a:moveTo>
                  <a:pt x="19" y="0"/>
                </a:moveTo>
                <a:lnTo>
                  <a:pt x="38" y="39"/>
                </a:lnTo>
                <a:lnTo>
                  <a:pt x="0" y="39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08" name="Freeform 544"/>
          <p:cNvSpPr>
            <a:spLocks/>
          </p:cNvSpPr>
          <p:nvPr/>
        </p:nvSpPr>
        <p:spPr bwMode="auto">
          <a:xfrm>
            <a:off x="3603625" y="3033918"/>
            <a:ext cx="80963" cy="66675"/>
          </a:xfrm>
          <a:custGeom>
            <a:avLst/>
            <a:gdLst>
              <a:gd name="T0" fmla="*/ 2147483647 w 39"/>
              <a:gd name="T1" fmla="*/ 0 h 38"/>
              <a:gd name="T2" fmla="*/ 2147483647 w 39"/>
              <a:gd name="T3" fmla="*/ 2147483647 h 38"/>
              <a:gd name="T4" fmla="*/ 0 w 39"/>
              <a:gd name="T5" fmla="*/ 2147483647 h 38"/>
              <a:gd name="T6" fmla="*/ 2147483647 w 39"/>
              <a:gd name="T7" fmla="*/ 0 h 38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38"/>
              <a:gd name="T14" fmla="*/ 39 w 39"/>
              <a:gd name="T15" fmla="*/ 38 h 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38">
                <a:moveTo>
                  <a:pt x="19" y="0"/>
                </a:moveTo>
                <a:lnTo>
                  <a:pt x="39" y="38"/>
                </a:lnTo>
                <a:lnTo>
                  <a:pt x="0" y="38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09" name="Freeform 545"/>
          <p:cNvSpPr>
            <a:spLocks/>
          </p:cNvSpPr>
          <p:nvPr/>
        </p:nvSpPr>
        <p:spPr bwMode="auto">
          <a:xfrm>
            <a:off x="3987800" y="3118055"/>
            <a:ext cx="79375" cy="68263"/>
          </a:xfrm>
          <a:custGeom>
            <a:avLst/>
            <a:gdLst>
              <a:gd name="T0" fmla="*/ 2147483647 w 38"/>
              <a:gd name="T1" fmla="*/ 0 h 38"/>
              <a:gd name="T2" fmla="*/ 2147483647 w 38"/>
              <a:gd name="T3" fmla="*/ 2147483647 h 38"/>
              <a:gd name="T4" fmla="*/ 0 w 38"/>
              <a:gd name="T5" fmla="*/ 2147483647 h 38"/>
              <a:gd name="T6" fmla="*/ 2147483647 w 38"/>
              <a:gd name="T7" fmla="*/ 0 h 38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38"/>
              <a:gd name="T14" fmla="*/ 38 w 38"/>
              <a:gd name="T15" fmla="*/ 38 h 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38">
                <a:moveTo>
                  <a:pt x="19" y="0"/>
                </a:moveTo>
                <a:lnTo>
                  <a:pt x="38" y="38"/>
                </a:lnTo>
                <a:lnTo>
                  <a:pt x="0" y="38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10" name="Freeform 546"/>
          <p:cNvSpPr>
            <a:spLocks/>
          </p:cNvSpPr>
          <p:nvPr/>
        </p:nvSpPr>
        <p:spPr bwMode="auto">
          <a:xfrm>
            <a:off x="4360863" y="3094243"/>
            <a:ext cx="84137" cy="66675"/>
          </a:xfrm>
          <a:custGeom>
            <a:avLst/>
            <a:gdLst>
              <a:gd name="T0" fmla="*/ 2147483647 w 39"/>
              <a:gd name="T1" fmla="*/ 0 h 38"/>
              <a:gd name="T2" fmla="*/ 2147483647 w 39"/>
              <a:gd name="T3" fmla="*/ 2147483647 h 38"/>
              <a:gd name="T4" fmla="*/ 0 w 39"/>
              <a:gd name="T5" fmla="*/ 2147483647 h 38"/>
              <a:gd name="T6" fmla="*/ 2147483647 w 39"/>
              <a:gd name="T7" fmla="*/ 0 h 38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38"/>
              <a:gd name="T14" fmla="*/ 39 w 39"/>
              <a:gd name="T15" fmla="*/ 38 h 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38">
                <a:moveTo>
                  <a:pt x="19" y="0"/>
                </a:moveTo>
                <a:lnTo>
                  <a:pt x="39" y="38"/>
                </a:lnTo>
                <a:lnTo>
                  <a:pt x="0" y="38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11" name="Freeform 547"/>
          <p:cNvSpPr>
            <a:spLocks/>
          </p:cNvSpPr>
          <p:nvPr/>
        </p:nvSpPr>
        <p:spPr bwMode="auto">
          <a:xfrm>
            <a:off x="4746625" y="3145043"/>
            <a:ext cx="80963" cy="69850"/>
          </a:xfrm>
          <a:custGeom>
            <a:avLst/>
            <a:gdLst>
              <a:gd name="T0" fmla="*/ 2147483647 w 38"/>
              <a:gd name="T1" fmla="*/ 0 h 39"/>
              <a:gd name="T2" fmla="*/ 2147483647 w 38"/>
              <a:gd name="T3" fmla="*/ 2147483647 h 39"/>
              <a:gd name="T4" fmla="*/ 0 w 38"/>
              <a:gd name="T5" fmla="*/ 2147483647 h 39"/>
              <a:gd name="T6" fmla="*/ 2147483647 w 38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39"/>
              <a:gd name="T14" fmla="*/ 38 w 38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39">
                <a:moveTo>
                  <a:pt x="19" y="0"/>
                </a:moveTo>
                <a:lnTo>
                  <a:pt x="38" y="39"/>
                </a:lnTo>
                <a:lnTo>
                  <a:pt x="0" y="39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12" name="Freeform 548"/>
          <p:cNvSpPr>
            <a:spLocks/>
          </p:cNvSpPr>
          <p:nvPr/>
        </p:nvSpPr>
        <p:spPr bwMode="auto">
          <a:xfrm>
            <a:off x="5132388" y="3145043"/>
            <a:ext cx="79375" cy="69850"/>
          </a:xfrm>
          <a:custGeom>
            <a:avLst/>
            <a:gdLst>
              <a:gd name="T0" fmla="*/ 2147483647 w 38"/>
              <a:gd name="T1" fmla="*/ 0 h 39"/>
              <a:gd name="T2" fmla="*/ 2147483647 w 38"/>
              <a:gd name="T3" fmla="*/ 2147483647 h 39"/>
              <a:gd name="T4" fmla="*/ 0 w 38"/>
              <a:gd name="T5" fmla="*/ 2147483647 h 39"/>
              <a:gd name="T6" fmla="*/ 2147483647 w 38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38"/>
              <a:gd name="T13" fmla="*/ 0 h 39"/>
              <a:gd name="T14" fmla="*/ 38 w 38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" h="39">
                <a:moveTo>
                  <a:pt x="19" y="0"/>
                </a:moveTo>
                <a:lnTo>
                  <a:pt x="38" y="39"/>
                </a:lnTo>
                <a:lnTo>
                  <a:pt x="0" y="39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613" name="Line 549"/>
          <p:cNvSpPr>
            <a:spLocks noChangeShapeType="1"/>
          </p:cNvSpPr>
          <p:nvPr/>
        </p:nvSpPr>
        <p:spPr bwMode="auto">
          <a:xfrm>
            <a:off x="5365750" y="960643"/>
            <a:ext cx="1588" cy="22193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14" name="Line 550"/>
          <p:cNvSpPr>
            <a:spLocks noChangeShapeType="1"/>
          </p:cNvSpPr>
          <p:nvPr/>
        </p:nvSpPr>
        <p:spPr bwMode="auto">
          <a:xfrm>
            <a:off x="5314950" y="3179968"/>
            <a:ext cx="50800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15" name="Line 551"/>
          <p:cNvSpPr>
            <a:spLocks noChangeShapeType="1"/>
          </p:cNvSpPr>
          <p:nvPr/>
        </p:nvSpPr>
        <p:spPr bwMode="auto">
          <a:xfrm>
            <a:off x="5314950" y="2927555"/>
            <a:ext cx="50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16" name="Line 552"/>
          <p:cNvSpPr>
            <a:spLocks noChangeShapeType="1"/>
          </p:cNvSpPr>
          <p:nvPr/>
        </p:nvSpPr>
        <p:spPr bwMode="auto">
          <a:xfrm>
            <a:off x="5314950" y="2687843"/>
            <a:ext cx="508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17" name="Line 553"/>
          <p:cNvSpPr>
            <a:spLocks noChangeShapeType="1"/>
          </p:cNvSpPr>
          <p:nvPr/>
        </p:nvSpPr>
        <p:spPr bwMode="auto">
          <a:xfrm>
            <a:off x="5314950" y="2438605"/>
            <a:ext cx="50800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18" name="Line 554"/>
          <p:cNvSpPr>
            <a:spLocks noChangeShapeType="1"/>
          </p:cNvSpPr>
          <p:nvPr/>
        </p:nvSpPr>
        <p:spPr bwMode="auto">
          <a:xfrm>
            <a:off x="5314950" y="2195718"/>
            <a:ext cx="508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19" name="Line 555"/>
          <p:cNvSpPr>
            <a:spLocks noChangeShapeType="1"/>
          </p:cNvSpPr>
          <p:nvPr/>
        </p:nvSpPr>
        <p:spPr bwMode="auto">
          <a:xfrm>
            <a:off x="5314950" y="1946480"/>
            <a:ext cx="50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20" name="Line 556"/>
          <p:cNvSpPr>
            <a:spLocks noChangeShapeType="1"/>
          </p:cNvSpPr>
          <p:nvPr/>
        </p:nvSpPr>
        <p:spPr bwMode="auto">
          <a:xfrm>
            <a:off x="5314950" y="1705180"/>
            <a:ext cx="50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21" name="Line 557"/>
          <p:cNvSpPr>
            <a:spLocks noChangeShapeType="1"/>
          </p:cNvSpPr>
          <p:nvPr/>
        </p:nvSpPr>
        <p:spPr bwMode="auto">
          <a:xfrm>
            <a:off x="5314950" y="1452768"/>
            <a:ext cx="50800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22" name="Line 558"/>
          <p:cNvSpPr>
            <a:spLocks noChangeShapeType="1"/>
          </p:cNvSpPr>
          <p:nvPr/>
        </p:nvSpPr>
        <p:spPr bwMode="auto">
          <a:xfrm>
            <a:off x="5314950" y="1209880"/>
            <a:ext cx="50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23" name="Line 559"/>
          <p:cNvSpPr>
            <a:spLocks noChangeShapeType="1"/>
          </p:cNvSpPr>
          <p:nvPr/>
        </p:nvSpPr>
        <p:spPr bwMode="auto">
          <a:xfrm>
            <a:off x="5314950" y="960643"/>
            <a:ext cx="508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24" name="Freeform 560"/>
          <p:cNvSpPr>
            <a:spLocks/>
          </p:cNvSpPr>
          <p:nvPr/>
        </p:nvSpPr>
        <p:spPr bwMode="auto">
          <a:xfrm>
            <a:off x="1343025" y="1238455"/>
            <a:ext cx="3827463" cy="1741488"/>
          </a:xfrm>
          <a:custGeom>
            <a:avLst/>
            <a:gdLst>
              <a:gd name="T0" fmla="*/ 0 w 378"/>
              <a:gd name="T1" fmla="*/ 2147483647 h 202"/>
              <a:gd name="T2" fmla="*/ 2147483647 w 378"/>
              <a:gd name="T3" fmla="*/ 2147483647 h 202"/>
              <a:gd name="T4" fmla="*/ 2147483647 w 378"/>
              <a:gd name="T5" fmla="*/ 0 h 202"/>
              <a:gd name="T6" fmla="*/ 2147483647 w 378"/>
              <a:gd name="T7" fmla="*/ 2147483647 h 202"/>
              <a:gd name="T8" fmla="*/ 2147483647 w 378"/>
              <a:gd name="T9" fmla="*/ 2147483647 h 202"/>
              <a:gd name="T10" fmla="*/ 2147483647 w 378"/>
              <a:gd name="T11" fmla="*/ 2147483647 h 202"/>
              <a:gd name="T12" fmla="*/ 2147483647 w 378"/>
              <a:gd name="T13" fmla="*/ 2147483647 h 202"/>
              <a:gd name="T14" fmla="*/ 2147483647 w 378"/>
              <a:gd name="T15" fmla="*/ 2147483647 h 202"/>
              <a:gd name="T16" fmla="*/ 2147483647 w 378"/>
              <a:gd name="T17" fmla="*/ 2147483647 h 202"/>
              <a:gd name="T18" fmla="*/ 2147483647 w 378"/>
              <a:gd name="T19" fmla="*/ 2147483647 h 202"/>
              <a:gd name="T20" fmla="*/ 2147483647 w 378"/>
              <a:gd name="T21" fmla="*/ 2147483647 h 2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78"/>
              <a:gd name="T34" fmla="*/ 0 h 202"/>
              <a:gd name="T35" fmla="*/ 378 w 378"/>
              <a:gd name="T36" fmla="*/ 202 h 2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78" h="202">
                <a:moveTo>
                  <a:pt x="0" y="171"/>
                </a:moveTo>
                <a:lnTo>
                  <a:pt x="38" y="138"/>
                </a:lnTo>
                <a:lnTo>
                  <a:pt x="76" y="0"/>
                </a:lnTo>
                <a:lnTo>
                  <a:pt x="113" y="98"/>
                </a:lnTo>
                <a:lnTo>
                  <a:pt x="151" y="158"/>
                </a:lnTo>
                <a:lnTo>
                  <a:pt x="189" y="182"/>
                </a:lnTo>
                <a:lnTo>
                  <a:pt x="227" y="191"/>
                </a:lnTo>
                <a:lnTo>
                  <a:pt x="265" y="194"/>
                </a:lnTo>
                <a:lnTo>
                  <a:pt x="302" y="199"/>
                </a:lnTo>
                <a:lnTo>
                  <a:pt x="340" y="202"/>
                </a:lnTo>
                <a:lnTo>
                  <a:pt x="378" y="198"/>
                </a:lnTo>
              </a:path>
            </a:pathLst>
          </a:cu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625" name="Rectangle 561"/>
          <p:cNvSpPr>
            <a:spLocks noChangeArrowheads="1"/>
          </p:cNvSpPr>
          <p:nvPr/>
        </p:nvSpPr>
        <p:spPr bwMode="auto">
          <a:xfrm>
            <a:off x="1304925" y="2678318"/>
            <a:ext cx="69850" cy="61912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26" name="Rectangle 562"/>
          <p:cNvSpPr>
            <a:spLocks noChangeArrowheads="1"/>
          </p:cNvSpPr>
          <p:nvPr/>
        </p:nvSpPr>
        <p:spPr bwMode="auto">
          <a:xfrm>
            <a:off x="1689100" y="2394155"/>
            <a:ext cx="71438" cy="6032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27" name="Rectangle 563"/>
          <p:cNvSpPr>
            <a:spLocks noChangeArrowheads="1"/>
          </p:cNvSpPr>
          <p:nvPr/>
        </p:nvSpPr>
        <p:spPr bwMode="auto">
          <a:xfrm>
            <a:off x="2071688" y="1201943"/>
            <a:ext cx="73025" cy="6032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28" name="Rectangle 564"/>
          <p:cNvSpPr>
            <a:spLocks noChangeArrowheads="1"/>
          </p:cNvSpPr>
          <p:nvPr/>
        </p:nvSpPr>
        <p:spPr bwMode="auto">
          <a:xfrm>
            <a:off x="2446338" y="2048080"/>
            <a:ext cx="74612" cy="6032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29" name="Rectangle 565"/>
          <p:cNvSpPr>
            <a:spLocks noChangeArrowheads="1"/>
          </p:cNvSpPr>
          <p:nvPr/>
        </p:nvSpPr>
        <p:spPr bwMode="auto">
          <a:xfrm>
            <a:off x="2833688" y="2567193"/>
            <a:ext cx="69850" cy="58737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30" name="Rectangle 566"/>
          <p:cNvSpPr>
            <a:spLocks noChangeArrowheads="1"/>
          </p:cNvSpPr>
          <p:nvPr/>
        </p:nvSpPr>
        <p:spPr bwMode="auto">
          <a:xfrm>
            <a:off x="3219450" y="2773568"/>
            <a:ext cx="68263" cy="6032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31" name="Rectangle 567"/>
          <p:cNvSpPr>
            <a:spLocks noChangeArrowheads="1"/>
          </p:cNvSpPr>
          <p:nvPr/>
        </p:nvSpPr>
        <p:spPr bwMode="auto">
          <a:xfrm>
            <a:off x="3603625" y="2851355"/>
            <a:ext cx="71438" cy="6032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32" name="Rectangle 568"/>
          <p:cNvSpPr>
            <a:spLocks noChangeArrowheads="1"/>
          </p:cNvSpPr>
          <p:nvPr/>
        </p:nvSpPr>
        <p:spPr bwMode="auto">
          <a:xfrm>
            <a:off x="3987800" y="2878343"/>
            <a:ext cx="71438" cy="58737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33" name="Rectangle 569"/>
          <p:cNvSpPr>
            <a:spLocks noChangeArrowheads="1"/>
          </p:cNvSpPr>
          <p:nvPr/>
        </p:nvSpPr>
        <p:spPr bwMode="auto">
          <a:xfrm>
            <a:off x="4360863" y="2921205"/>
            <a:ext cx="73025" cy="58738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34" name="Rectangle 570"/>
          <p:cNvSpPr>
            <a:spLocks noChangeArrowheads="1"/>
          </p:cNvSpPr>
          <p:nvPr/>
        </p:nvSpPr>
        <p:spPr bwMode="auto">
          <a:xfrm>
            <a:off x="4746625" y="2946605"/>
            <a:ext cx="71438" cy="60325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35" name="Rectangle 571"/>
          <p:cNvSpPr>
            <a:spLocks noChangeArrowheads="1"/>
          </p:cNvSpPr>
          <p:nvPr/>
        </p:nvSpPr>
        <p:spPr bwMode="auto">
          <a:xfrm>
            <a:off x="5132388" y="2911680"/>
            <a:ext cx="71437" cy="61913"/>
          </a:xfrm>
          <a:prstGeom prst="rect">
            <a:avLst/>
          </a:prstGeom>
          <a:solidFill>
            <a:srgbClr val="000000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ea typeface="宋体" pitchFamily="2" charset="-122"/>
            </a:endParaRPr>
          </a:p>
        </p:txBody>
      </p:sp>
      <p:sp>
        <p:nvSpPr>
          <p:cNvPr id="11636" name="Rectangle 572"/>
          <p:cNvSpPr>
            <a:spLocks noChangeArrowheads="1"/>
          </p:cNvSpPr>
          <p:nvPr/>
        </p:nvSpPr>
        <p:spPr bwMode="auto">
          <a:xfrm>
            <a:off x="1009650" y="3108530"/>
            <a:ext cx="76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37" name="Rectangle 573"/>
          <p:cNvSpPr>
            <a:spLocks noChangeArrowheads="1"/>
          </p:cNvSpPr>
          <p:nvPr/>
        </p:nvSpPr>
        <p:spPr bwMode="auto">
          <a:xfrm>
            <a:off x="919163" y="2830718"/>
            <a:ext cx="1524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38" name="Rectangle 574"/>
          <p:cNvSpPr>
            <a:spLocks noChangeArrowheads="1"/>
          </p:cNvSpPr>
          <p:nvPr/>
        </p:nvSpPr>
        <p:spPr bwMode="auto">
          <a:xfrm>
            <a:off x="919163" y="2557668"/>
            <a:ext cx="1524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39" name="Rectangle 575"/>
          <p:cNvSpPr>
            <a:spLocks noChangeArrowheads="1"/>
          </p:cNvSpPr>
          <p:nvPr/>
        </p:nvSpPr>
        <p:spPr bwMode="auto">
          <a:xfrm>
            <a:off x="919163" y="2279855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0" name="Rectangle 576"/>
          <p:cNvSpPr>
            <a:spLocks noChangeArrowheads="1"/>
          </p:cNvSpPr>
          <p:nvPr/>
        </p:nvSpPr>
        <p:spPr bwMode="auto">
          <a:xfrm>
            <a:off x="919163" y="2006805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40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1" name="Rectangle 577"/>
          <p:cNvSpPr>
            <a:spLocks noChangeArrowheads="1"/>
          </p:cNvSpPr>
          <p:nvPr/>
        </p:nvSpPr>
        <p:spPr bwMode="auto">
          <a:xfrm>
            <a:off x="919163" y="1719468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2" name="Rectangle 578"/>
          <p:cNvSpPr>
            <a:spLocks noChangeArrowheads="1"/>
          </p:cNvSpPr>
          <p:nvPr/>
        </p:nvSpPr>
        <p:spPr bwMode="auto">
          <a:xfrm>
            <a:off x="919163" y="1441655"/>
            <a:ext cx="1524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60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3" name="Rectangle 579"/>
          <p:cNvSpPr>
            <a:spLocks noChangeArrowheads="1"/>
          </p:cNvSpPr>
          <p:nvPr/>
        </p:nvSpPr>
        <p:spPr bwMode="auto">
          <a:xfrm>
            <a:off x="919163" y="1168605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70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4" name="Rectangle 580"/>
          <p:cNvSpPr>
            <a:spLocks noChangeArrowheads="1"/>
          </p:cNvSpPr>
          <p:nvPr/>
        </p:nvSpPr>
        <p:spPr bwMode="auto">
          <a:xfrm>
            <a:off x="919163" y="892380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80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5" name="Rectangle 581"/>
          <p:cNvSpPr>
            <a:spLocks noChangeArrowheads="1"/>
          </p:cNvSpPr>
          <p:nvPr/>
        </p:nvSpPr>
        <p:spPr bwMode="auto">
          <a:xfrm>
            <a:off x="1304925" y="3259343"/>
            <a:ext cx="74613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6" name="Rectangle 582"/>
          <p:cNvSpPr>
            <a:spLocks noChangeArrowheads="1"/>
          </p:cNvSpPr>
          <p:nvPr/>
        </p:nvSpPr>
        <p:spPr bwMode="auto">
          <a:xfrm>
            <a:off x="1689100" y="3259343"/>
            <a:ext cx="150813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7" name="Rectangle 583"/>
          <p:cNvSpPr>
            <a:spLocks noChangeArrowheads="1"/>
          </p:cNvSpPr>
          <p:nvPr/>
        </p:nvSpPr>
        <p:spPr bwMode="auto">
          <a:xfrm>
            <a:off x="2071688" y="3259343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8" name="Rectangle 584"/>
          <p:cNvSpPr>
            <a:spLocks noChangeArrowheads="1"/>
          </p:cNvSpPr>
          <p:nvPr/>
        </p:nvSpPr>
        <p:spPr bwMode="auto">
          <a:xfrm>
            <a:off x="2446338" y="3259343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45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49" name="Rectangle 585"/>
          <p:cNvSpPr>
            <a:spLocks noChangeArrowheads="1"/>
          </p:cNvSpPr>
          <p:nvPr/>
        </p:nvSpPr>
        <p:spPr bwMode="auto">
          <a:xfrm>
            <a:off x="2833688" y="3259343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60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0" name="Rectangle 586"/>
          <p:cNvSpPr>
            <a:spLocks noChangeArrowheads="1"/>
          </p:cNvSpPr>
          <p:nvPr/>
        </p:nvSpPr>
        <p:spPr bwMode="auto">
          <a:xfrm>
            <a:off x="3219450" y="3259343"/>
            <a:ext cx="1524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75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1" name="Rectangle 587"/>
          <p:cNvSpPr>
            <a:spLocks noChangeArrowheads="1"/>
          </p:cNvSpPr>
          <p:nvPr/>
        </p:nvSpPr>
        <p:spPr bwMode="auto">
          <a:xfrm>
            <a:off x="3603625" y="3259343"/>
            <a:ext cx="150813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90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2" name="Rectangle 588"/>
          <p:cNvSpPr>
            <a:spLocks noChangeArrowheads="1"/>
          </p:cNvSpPr>
          <p:nvPr/>
        </p:nvSpPr>
        <p:spPr bwMode="auto">
          <a:xfrm>
            <a:off x="3987800" y="3259343"/>
            <a:ext cx="230188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3" name="Rectangle 589"/>
          <p:cNvSpPr>
            <a:spLocks noChangeArrowheads="1"/>
          </p:cNvSpPr>
          <p:nvPr/>
        </p:nvSpPr>
        <p:spPr bwMode="auto">
          <a:xfrm>
            <a:off x="4360863" y="3259343"/>
            <a:ext cx="2286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120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4" name="Rectangle 590"/>
          <p:cNvSpPr>
            <a:spLocks noChangeArrowheads="1"/>
          </p:cNvSpPr>
          <p:nvPr/>
        </p:nvSpPr>
        <p:spPr bwMode="auto">
          <a:xfrm>
            <a:off x="4695825" y="3259343"/>
            <a:ext cx="227013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135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5" name="Rectangle 591"/>
          <p:cNvSpPr>
            <a:spLocks noChangeArrowheads="1"/>
          </p:cNvSpPr>
          <p:nvPr/>
        </p:nvSpPr>
        <p:spPr bwMode="auto">
          <a:xfrm>
            <a:off x="5081588" y="3259343"/>
            <a:ext cx="2270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6" name="Rectangle 592"/>
          <p:cNvSpPr>
            <a:spLocks noChangeArrowheads="1"/>
          </p:cNvSpPr>
          <p:nvPr/>
        </p:nvSpPr>
        <p:spPr bwMode="auto">
          <a:xfrm>
            <a:off x="5462588" y="3108530"/>
            <a:ext cx="2270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0.0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7" name="Rectangle 593"/>
          <p:cNvSpPr>
            <a:spLocks noChangeArrowheads="1"/>
          </p:cNvSpPr>
          <p:nvPr/>
        </p:nvSpPr>
        <p:spPr bwMode="auto">
          <a:xfrm>
            <a:off x="5462588" y="2859293"/>
            <a:ext cx="2270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0.5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8" name="Rectangle 594"/>
          <p:cNvSpPr>
            <a:spLocks noChangeArrowheads="1"/>
          </p:cNvSpPr>
          <p:nvPr/>
        </p:nvSpPr>
        <p:spPr bwMode="auto">
          <a:xfrm>
            <a:off x="5462588" y="2619580"/>
            <a:ext cx="2270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1.0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59" name="Rectangle 595"/>
          <p:cNvSpPr>
            <a:spLocks noChangeArrowheads="1"/>
          </p:cNvSpPr>
          <p:nvPr/>
        </p:nvSpPr>
        <p:spPr bwMode="auto">
          <a:xfrm>
            <a:off x="5462588" y="2368755"/>
            <a:ext cx="2270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1.5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60" name="Rectangle 596"/>
          <p:cNvSpPr>
            <a:spLocks noChangeArrowheads="1"/>
          </p:cNvSpPr>
          <p:nvPr/>
        </p:nvSpPr>
        <p:spPr bwMode="auto">
          <a:xfrm>
            <a:off x="5462588" y="2127455"/>
            <a:ext cx="2270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2.0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61" name="Rectangle 597"/>
          <p:cNvSpPr>
            <a:spLocks noChangeArrowheads="1"/>
          </p:cNvSpPr>
          <p:nvPr/>
        </p:nvSpPr>
        <p:spPr bwMode="auto">
          <a:xfrm>
            <a:off x="5462588" y="1876630"/>
            <a:ext cx="2270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2.5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62" name="Rectangle 598"/>
          <p:cNvSpPr>
            <a:spLocks noChangeArrowheads="1"/>
          </p:cNvSpPr>
          <p:nvPr/>
        </p:nvSpPr>
        <p:spPr bwMode="auto">
          <a:xfrm>
            <a:off x="5462588" y="1630568"/>
            <a:ext cx="227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3.0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63" name="Rectangle 599"/>
          <p:cNvSpPr>
            <a:spLocks noChangeArrowheads="1"/>
          </p:cNvSpPr>
          <p:nvPr/>
        </p:nvSpPr>
        <p:spPr bwMode="auto">
          <a:xfrm>
            <a:off x="5462588" y="1381330"/>
            <a:ext cx="227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3.5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64" name="Rectangle 600"/>
          <p:cNvSpPr>
            <a:spLocks noChangeArrowheads="1"/>
          </p:cNvSpPr>
          <p:nvPr/>
        </p:nvSpPr>
        <p:spPr bwMode="auto">
          <a:xfrm>
            <a:off x="5462588" y="1141618"/>
            <a:ext cx="2270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4.0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65" name="Rectangle 601"/>
          <p:cNvSpPr>
            <a:spLocks noChangeArrowheads="1"/>
          </p:cNvSpPr>
          <p:nvPr/>
        </p:nvSpPr>
        <p:spPr bwMode="auto">
          <a:xfrm>
            <a:off x="5462588" y="892380"/>
            <a:ext cx="2270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2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4.5</a:t>
            </a:r>
            <a:endParaRPr lang="en-US" altLang="zh-CN" sz="1200">
              <a:ea typeface="宋体" pitchFamily="2" charset="-122"/>
            </a:endParaRPr>
          </a:p>
        </p:txBody>
      </p:sp>
      <p:sp>
        <p:nvSpPr>
          <p:cNvPr id="11666" name="Text Box 602"/>
          <p:cNvSpPr txBox="1">
            <a:spLocks noChangeArrowheads="1"/>
          </p:cNvSpPr>
          <p:nvPr/>
        </p:nvSpPr>
        <p:spPr bwMode="auto">
          <a:xfrm rot="-5400000">
            <a:off x="58738" y="1676605"/>
            <a:ext cx="12969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b="1">
                <a:ea typeface="宋体" pitchFamily="2" charset="-122"/>
              </a:rPr>
              <a:t>Power (%)</a:t>
            </a:r>
          </a:p>
        </p:txBody>
      </p:sp>
      <p:sp>
        <p:nvSpPr>
          <p:cNvPr id="11667" name="Text Box 603"/>
          <p:cNvSpPr txBox="1">
            <a:spLocks noChangeArrowheads="1"/>
          </p:cNvSpPr>
          <p:nvPr/>
        </p:nvSpPr>
        <p:spPr bwMode="auto">
          <a:xfrm rot="-5400000">
            <a:off x="175419" y="4284074"/>
            <a:ext cx="1257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b="1">
                <a:ea typeface="宋体" pitchFamily="2" charset="-122"/>
              </a:rPr>
              <a:t>Power (%)</a:t>
            </a:r>
          </a:p>
        </p:txBody>
      </p:sp>
      <p:sp>
        <p:nvSpPr>
          <p:cNvPr id="11668" name="Text Box 604"/>
          <p:cNvSpPr txBox="1">
            <a:spLocks noChangeArrowheads="1"/>
          </p:cNvSpPr>
          <p:nvPr/>
        </p:nvSpPr>
        <p:spPr bwMode="auto">
          <a:xfrm>
            <a:off x="3140075" y="1382918"/>
            <a:ext cx="10144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600" b="1">
                <a:ea typeface="宋体" pitchFamily="2" charset="-122"/>
              </a:rPr>
              <a:t>LOD=3.0</a:t>
            </a:r>
          </a:p>
        </p:txBody>
      </p:sp>
      <p:sp>
        <p:nvSpPr>
          <p:cNvPr id="11669" name="Text Box 605"/>
          <p:cNvSpPr txBox="1">
            <a:spLocks noChangeArrowheads="1"/>
          </p:cNvSpPr>
          <p:nvPr/>
        </p:nvSpPr>
        <p:spPr bwMode="auto">
          <a:xfrm>
            <a:off x="3597275" y="4308680"/>
            <a:ext cx="10144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600" b="1">
                <a:ea typeface="宋体" pitchFamily="2" charset="-122"/>
              </a:rPr>
              <a:t>LOD=6.0</a:t>
            </a:r>
          </a:p>
        </p:txBody>
      </p:sp>
      <p:grpSp>
        <p:nvGrpSpPr>
          <p:cNvPr id="11670" name="Group 606"/>
          <p:cNvGrpSpPr>
            <a:grpSpLocks/>
          </p:cNvGrpSpPr>
          <p:nvPr/>
        </p:nvGrpSpPr>
        <p:grpSpPr bwMode="auto">
          <a:xfrm>
            <a:off x="3924300" y="1929018"/>
            <a:ext cx="1098550" cy="525462"/>
            <a:chOff x="3291" y="1104"/>
            <a:chExt cx="543" cy="301"/>
          </a:xfrm>
        </p:grpSpPr>
        <p:sp>
          <p:nvSpPr>
            <p:cNvPr id="11686" name="Line 607"/>
            <p:cNvSpPr>
              <a:spLocks noChangeShapeType="1"/>
            </p:cNvSpPr>
            <p:nvPr/>
          </p:nvSpPr>
          <p:spPr bwMode="auto">
            <a:xfrm>
              <a:off x="3291" y="1229"/>
              <a:ext cx="1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7" name="Freeform 608"/>
            <p:cNvSpPr>
              <a:spLocks/>
            </p:cNvSpPr>
            <p:nvPr/>
          </p:nvSpPr>
          <p:spPr bwMode="auto">
            <a:xfrm>
              <a:off x="3350" y="1210"/>
              <a:ext cx="41" cy="39"/>
            </a:xfrm>
            <a:custGeom>
              <a:avLst/>
              <a:gdLst>
                <a:gd name="T0" fmla="*/ 143 w 39"/>
                <a:gd name="T1" fmla="*/ 0 h 38"/>
                <a:gd name="T2" fmla="*/ 300 w 39"/>
                <a:gd name="T3" fmla="*/ 102 h 38"/>
                <a:gd name="T4" fmla="*/ 0 w 39"/>
                <a:gd name="T5" fmla="*/ 102 h 38"/>
                <a:gd name="T6" fmla="*/ 143 w 39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38"/>
                <a:gd name="T14" fmla="*/ 39 w 39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38">
                  <a:moveTo>
                    <a:pt x="20" y="0"/>
                  </a:moveTo>
                  <a:lnTo>
                    <a:pt x="39" y="38"/>
                  </a:lnTo>
                  <a:lnTo>
                    <a:pt x="0" y="3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8" name="Line 609"/>
            <p:cNvSpPr>
              <a:spLocks noChangeShapeType="1"/>
            </p:cNvSpPr>
            <p:nvPr/>
          </p:nvSpPr>
          <p:spPr bwMode="auto">
            <a:xfrm>
              <a:off x="3291" y="1339"/>
              <a:ext cx="1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9" name="Rectangle 610"/>
            <p:cNvSpPr>
              <a:spLocks noChangeArrowheads="1"/>
            </p:cNvSpPr>
            <p:nvPr/>
          </p:nvSpPr>
          <p:spPr bwMode="auto">
            <a:xfrm>
              <a:off x="3334" y="1319"/>
              <a:ext cx="36" cy="3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690" name="Text Box 611"/>
            <p:cNvSpPr txBox="1">
              <a:spLocks noChangeArrowheads="1"/>
            </p:cNvSpPr>
            <p:nvPr/>
          </p:nvSpPr>
          <p:spPr bwMode="auto">
            <a:xfrm>
              <a:off x="3442" y="1212"/>
              <a:ext cx="303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600" b="1">
                  <a:ea typeface="宋体" pitchFamily="2" charset="-122"/>
                </a:rPr>
                <a:t>LOD</a:t>
              </a:r>
            </a:p>
          </p:txBody>
        </p:sp>
        <p:sp>
          <p:nvSpPr>
            <p:cNvPr id="11691" name="Text Box 612"/>
            <p:cNvSpPr txBox="1">
              <a:spLocks noChangeArrowheads="1"/>
            </p:cNvSpPr>
            <p:nvPr/>
          </p:nvSpPr>
          <p:spPr bwMode="auto">
            <a:xfrm>
              <a:off x="3442" y="1104"/>
              <a:ext cx="392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600" b="1">
                  <a:ea typeface="宋体" pitchFamily="2" charset="-122"/>
                </a:rPr>
                <a:t>Power</a:t>
              </a:r>
            </a:p>
          </p:txBody>
        </p:sp>
      </p:grpSp>
      <p:sp>
        <p:nvSpPr>
          <p:cNvPr id="11671" name="Text Box 613"/>
          <p:cNvSpPr txBox="1">
            <a:spLocks noChangeArrowheads="1"/>
          </p:cNvSpPr>
          <p:nvPr/>
        </p:nvSpPr>
        <p:spPr bwMode="auto">
          <a:xfrm rot="-5400000">
            <a:off x="5525294" y="1844087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b="1">
                <a:latin typeface="Calibri" panose="020F0502020204030204" pitchFamily="34" charset="0"/>
                <a:ea typeface="宋体" pitchFamily="2" charset="-122"/>
              </a:rPr>
              <a:t>LOD</a:t>
            </a:r>
          </a:p>
        </p:txBody>
      </p:sp>
      <p:sp>
        <p:nvSpPr>
          <p:cNvPr id="11672" name="Text Box 614"/>
          <p:cNvSpPr txBox="1">
            <a:spLocks noChangeArrowheads="1"/>
          </p:cNvSpPr>
          <p:nvPr/>
        </p:nvSpPr>
        <p:spPr bwMode="auto">
          <a:xfrm rot="-5400000">
            <a:off x="5385594" y="4404724"/>
            <a:ext cx="7651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b="1" dirty="0">
                <a:latin typeface="Calibri" panose="020F0502020204030204" pitchFamily="34" charset="0"/>
                <a:ea typeface="宋体" pitchFamily="2" charset="-122"/>
              </a:rPr>
              <a:t>LOD</a:t>
            </a:r>
          </a:p>
        </p:txBody>
      </p:sp>
      <p:sp>
        <p:nvSpPr>
          <p:cNvPr id="11673" name="Text Box 616"/>
          <p:cNvSpPr txBox="1">
            <a:spLocks noChangeArrowheads="1"/>
          </p:cNvSpPr>
          <p:nvPr/>
        </p:nvSpPr>
        <p:spPr bwMode="auto">
          <a:xfrm>
            <a:off x="2943225" y="5918405"/>
            <a:ext cx="501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b="1">
                <a:ea typeface="宋体" pitchFamily="2" charset="-122"/>
              </a:rPr>
              <a:t>cM</a:t>
            </a:r>
          </a:p>
        </p:txBody>
      </p:sp>
      <p:sp>
        <p:nvSpPr>
          <p:cNvPr id="11674" name="Text Box 617"/>
          <p:cNvSpPr txBox="1">
            <a:spLocks noChangeArrowheads="1"/>
          </p:cNvSpPr>
          <p:nvPr/>
        </p:nvSpPr>
        <p:spPr bwMode="auto">
          <a:xfrm>
            <a:off x="304800" y="870155"/>
            <a:ext cx="29210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200" b="1">
                <a:ea typeface="宋体" pitchFamily="2" charset="-122"/>
              </a:rPr>
              <a:t>A</a:t>
            </a:r>
          </a:p>
        </p:txBody>
      </p:sp>
      <p:sp>
        <p:nvSpPr>
          <p:cNvPr id="11675" name="Text Box 618"/>
          <p:cNvSpPr txBox="1">
            <a:spLocks noChangeArrowheads="1"/>
          </p:cNvSpPr>
          <p:nvPr/>
        </p:nvSpPr>
        <p:spPr bwMode="auto">
          <a:xfrm>
            <a:off x="328613" y="3476830"/>
            <a:ext cx="398462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200" b="1">
                <a:ea typeface="宋体" pitchFamily="2" charset="-122"/>
              </a:rPr>
              <a:t>B</a:t>
            </a:r>
          </a:p>
        </p:txBody>
      </p:sp>
      <p:grpSp>
        <p:nvGrpSpPr>
          <p:cNvPr id="11676" name="Group 619"/>
          <p:cNvGrpSpPr>
            <a:grpSpLocks/>
          </p:cNvGrpSpPr>
          <p:nvPr/>
        </p:nvGrpSpPr>
        <p:grpSpPr bwMode="auto">
          <a:xfrm>
            <a:off x="3952875" y="3665743"/>
            <a:ext cx="1098550" cy="525462"/>
            <a:chOff x="3291" y="1104"/>
            <a:chExt cx="543" cy="301"/>
          </a:xfrm>
        </p:grpSpPr>
        <p:sp>
          <p:nvSpPr>
            <p:cNvPr id="11680" name="Line 620"/>
            <p:cNvSpPr>
              <a:spLocks noChangeShapeType="1"/>
            </p:cNvSpPr>
            <p:nvPr/>
          </p:nvSpPr>
          <p:spPr bwMode="auto">
            <a:xfrm>
              <a:off x="3291" y="1229"/>
              <a:ext cx="1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1" name="Freeform 621"/>
            <p:cNvSpPr>
              <a:spLocks/>
            </p:cNvSpPr>
            <p:nvPr/>
          </p:nvSpPr>
          <p:spPr bwMode="auto">
            <a:xfrm>
              <a:off x="3350" y="1210"/>
              <a:ext cx="41" cy="39"/>
            </a:xfrm>
            <a:custGeom>
              <a:avLst/>
              <a:gdLst>
                <a:gd name="T0" fmla="*/ 143 w 39"/>
                <a:gd name="T1" fmla="*/ 0 h 38"/>
                <a:gd name="T2" fmla="*/ 300 w 39"/>
                <a:gd name="T3" fmla="*/ 102 h 38"/>
                <a:gd name="T4" fmla="*/ 0 w 39"/>
                <a:gd name="T5" fmla="*/ 102 h 38"/>
                <a:gd name="T6" fmla="*/ 143 w 39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38"/>
                <a:gd name="T14" fmla="*/ 39 w 39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38">
                  <a:moveTo>
                    <a:pt x="20" y="0"/>
                  </a:moveTo>
                  <a:lnTo>
                    <a:pt x="39" y="38"/>
                  </a:lnTo>
                  <a:lnTo>
                    <a:pt x="0" y="3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2" name="Line 622"/>
            <p:cNvSpPr>
              <a:spLocks noChangeShapeType="1"/>
            </p:cNvSpPr>
            <p:nvPr/>
          </p:nvSpPr>
          <p:spPr bwMode="auto">
            <a:xfrm>
              <a:off x="3291" y="1339"/>
              <a:ext cx="165" cy="1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3" name="Rectangle 623"/>
            <p:cNvSpPr>
              <a:spLocks noChangeArrowheads="1"/>
            </p:cNvSpPr>
            <p:nvPr/>
          </p:nvSpPr>
          <p:spPr bwMode="auto">
            <a:xfrm>
              <a:off x="3334" y="1319"/>
              <a:ext cx="36" cy="34"/>
            </a:xfrm>
            <a:prstGeom prst="rect">
              <a:avLst/>
            </a:prstGeom>
            <a:solidFill>
              <a:srgbClr val="000000"/>
            </a:solidFill>
            <a:ln w="79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1684" name="Text Box 624"/>
            <p:cNvSpPr txBox="1">
              <a:spLocks noChangeArrowheads="1"/>
            </p:cNvSpPr>
            <p:nvPr/>
          </p:nvSpPr>
          <p:spPr bwMode="auto">
            <a:xfrm>
              <a:off x="3442" y="1212"/>
              <a:ext cx="303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600" b="1">
                  <a:ea typeface="宋体" pitchFamily="2" charset="-122"/>
                </a:rPr>
                <a:t>LOD</a:t>
              </a:r>
            </a:p>
          </p:txBody>
        </p:sp>
        <p:sp>
          <p:nvSpPr>
            <p:cNvPr id="11685" name="Text Box 625"/>
            <p:cNvSpPr txBox="1">
              <a:spLocks noChangeArrowheads="1"/>
            </p:cNvSpPr>
            <p:nvPr/>
          </p:nvSpPr>
          <p:spPr bwMode="auto">
            <a:xfrm>
              <a:off x="3442" y="1104"/>
              <a:ext cx="392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600" b="1">
                  <a:ea typeface="宋体" pitchFamily="2" charset="-122"/>
                </a:rPr>
                <a:t>Power</a:t>
              </a:r>
            </a:p>
          </p:txBody>
        </p:sp>
      </p:grpSp>
      <p:sp>
        <p:nvSpPr>
          <p:cNvPr id="11677" name="Rectangle 626"/>
          <p:cNvSpPr>
            <a:spLocks noChangeArrowheads="1"/>
          </p:cNvSpPr>
          <p:nvPr/>
        </p:nvSpPr>
        <p:spPr bwMode="auto">
          <a:xfrm>
            <a:off x="6215063" y="874918"/>
            <a:ext cx="272190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QTL effect= 10%</a:t>
            </a: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Population size =200, </a:t>
            </a: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Tail size=15</a:t>
            </a: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Marker density=15 </a:t>
            </a:r>
            <a:r>
              <a:rPr lang="en-US" altLang="zh-CN" sz="2000" b="1" dirty="0" err="1">
                <a:latin typeface="Calibri" panose="020F0502020204030204" pitchFamily="34" charset="0"/>
                <a:ea typeface="宋体" pitchFamily="2" charset="-122"/>
              </a:rPr>
              <a:t>cM</a:t>
            </a:r>
            <a:endParaRPr lang="en-US" altLang="zh-CN" sz="2000" b="1" dirty="0">
              <a:latin typeface="Calibri" panose="020F0502020204030204" pitchFamily="34" charset="0"/>
              <a:ea typeface="宋体" pitchFamily="2" charset="-122"/>
            </a:endParaRPr>
          </a:p>
          <a:p>
            <a:endParaRPr lang="zh-CN" altLang="en-US" sz="2000" b="1" dirty="0">
              <a:latin typeface="Calibri" panose="020F0502020204030204" pitchFamily="34" charset="0"/>
              <a:ea typeface="宋体" pitchFamily="2" charset="-122"/>
            </a:endParaRP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LOD=3.94</a:t>
            </a: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Power =67%</a:t>
            </a:r>
          </a:p>
        </p:txBody>
      </p:sp>
      <p:sp>
        <p:nvSpPr>
          <p:cNvPr id="11678" name="Rectangle 627"/>
          <p:cNvSpPr>
            <a:spLocks noChangeArrowheads="1"/>
          </p:cNvSpPr>
          <p:nvPr/>
        </p:nvSpPr>
        <p:spPr bwMode="auto">
          <a:xfrm>
            <a:off x="6163305" y="3812843"/>
            <a:ext cx="272190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QTL effect= 10%</a:t>
            </a: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Population size =500, </a:t>
            </a: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Tail size=30</a:t>
            </a: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Marker density=1 </a:t>
            </a:r>
            <a:r>
              <a:rPr lang="en-US" altLang="zh-CN" sz="2000" b="1" dirty="0" err="1">
                <a:latin typeface="Calibri" panose="020F0502020204030204" pitchFamily="34" charset="0"/>
                <a:ea typeface="宋体" pitchFamily="2" charset="-122"/>
              </a:rPr>
              <a:t>cM</a:t>
            </a:r>
            <a:endParaRPr lang="en-US" altLang="zh-CN" sz="2000" b="1" dirty="0">
              <a:latin typeface="Calibri" panose="020F0502020204030204" pitchFamily="34" charset="0"/>
              <a:ea typeface="宋体" pitchFamily="2" charset="-122"/>
            </a:endParaRPr>
          </a:p>
          <a:p>
            <a:endParaRPr lang="zh-CN" altLang="en-US" sz="2000" b="1" dirty="0">
              <a:latin typeface="Calibri" panose="020F0502020204030204" pitchFamily="34" charset="0"/>
              <a:ea typeface="宋体" pitchFamily="2" charset="-122"/>
            </a:endParaRP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LOD=10.37</a:t>
            </a:r>
          </a:p>
          <a:p>
            <a:r>
              <a:rPr lang="en-US" altLang="zh-CN" sz="2000" b="1" dirty="0">
                <a:latin typeface="Calibri" panose="020F0502020204030204" pitchFamily="34" charset="0"/>
                <a:ea typeface="宋体" pitchFamily="2" charset="-122"/>
              </a:rPr>
              <a:t>Power =98%</a:t>
            </a:r>
          </a:p>
        </p:txBody>
      </p:sp>
      <p:sp>
        <p:nvSpPr>
          <p:cNvPr id="11679" name="Text Box 628"/>
          <p:cNvSpPr txBox="1">
            <a:spLocks noChangeArrowheads="1"/>
          </p:cNvSpPr>
          <p:nvPr/>
        </p:nvSpPr>
        <p:spPr bwMode="auto">
          <a:xfrm>
            <a:off x="1632543" y="191808"/>
            <a:ext cx="57284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Two </a:t>
            </a:r>
            <a:r>
              <a:rPr lang="en-US" altLang="zh-CN" sz="24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typical </a:t>
            </a:r>
            <a:r>
              <a:rPr lang="en-US" altLang="zh-CN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s</a:t>
            </a:r>
            <a:r>
              <a:rPr lang="en-US" altLang="zh-CN" sz="24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elective genotyping </a:t>
            </a:r>
            <a:r>
              <a:rPr lang="en-US" altLang="zh-CN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s</a:t>
            </a:r>
            <a:r>
              <a:rPr lang="en-US" altLang="zh-CN" sz="24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trategies </a:t>
            </a:r>
            <a:endParaRPr lang="en-US" altLang="zh-CN" sz="2400" b="1" dirty="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628" name="TextBox 566"/>
          <p:cNvSpPr txBox="1">
            <a:spLocks noChangeArrowheads="1"/>
          </p:cNvSpPr>
          <p:nvPr/>
        </p:nvSpPr>
        <p:spPr bwMode="auto">
          <a:xfrm>
            <a:off x="1804794" y="6302613"/>
            <a:ext cx="59586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0000FF"/>
                </a:solidFill>
                <a:ea typeface="宋体" pitchFamily="2" charset="-122"/>
              </a:rPr>
              <a:t>Xu 2010 </a:t>
            </a:r>
            <a:r>
              <a:rPr lang="en-US" altLang="zh-CN" sz="2000" dirty="0" smtClean="0">
                <a:solidFill>
                  <a:srgbClr val="0000FF"/>
                </a:solidFill>
                <a:ea typeface="宋体" pitchFamily="2" charset="-122"/>
              </a:rPr>
              <a:t>Molecular Plant </a:t>
            </a:r>
            <a:r>
              <a:rPr lang="en-US" altLang="zh-CN" sz="2000" dirty="0">
                <a:solidFill>
                  <a:srgbClr val="0000FF"/>
                </a:solidFill>
                <a:ea typeface="宋体" pitchFamily="2" charset="-122"/>
              </a:rPr>
              <a:t>Breeding, CABI Publisher</a:t>
            </a:r>
          </a:p>
        </p:txBody>
      </p:sp>
    </p:spTree>
    <p:extLst>
      <p:ext uri="{BB962C8B-B14F-4D97-AF65-F5344CB8AC3E}">
        <p14:creationId xmlns:p14="http://schemas.microsoft.com/office/powerpoint/2010/main" val="105041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reeform 2"/>
          <p:cNvSpPr>
            <a:spLocks/>
          </p:cNvSpPr>
          <p:nvPr/>
        </p:nvSpPr>
        <p:spPr bwMode="auto">
          <a:xfrm>
            <a:off x="944563" y="2431752"/>
            <a:ext cx="3213100" cy="704850"/>
          </a:xfrm>
          <a:custGeom>
            <a:avLst/>
            <a:gdLst>
              <a:gd name="T0" fmla="*/ 0 w 1201"/>
              <a:gd name="T1" fmla="*/ 2147483647 h 285"/>
              <a:gd name="T2" fmla="*/ 2147483647 w 1201"/>
              <a:gd name="T3" fmla="*/ 0 h 285"/>
              <a:gd name="T4" fmla="*/ 2147483647 w 1201"/>
              <a:gd name="T5" fmla="*/ 2147483647 h 285"/>
              <a:gd name="T6" fmla="*/ 2147483647 w 1201"/>
              <a:gd name="T7" fmla="*/ 2147483647 h 285"/>
              <a:gd name="T8" fmla="*/ 0 w 1201"/>
              <a:gd name="T9" fmla="*/ 2147483647 h 2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1"/>
              <a:gd name="T16" fmla="*/ 0 h 285"/>
              <a:gd name="T17" fmla="*/ 1201 w 1201"/>
              <a:gd name="T18" fmla="*/ 285 h 2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1" h="285">
                <a:moveTo>
                  <a:pt x="0" y="169"/>
                </a:moveTo>
                <a:lnTo>
                  <a:pt x="293" y="0"/>
                </a:lnTo>
                <a:lnTo>
                  <a:pt x="1201" y="89"/>
                </a:lnTo>
                <a:lnTo>
                  <a:pt x="1028" y="285"/>
                </a:lnTo>
                <a:lnTo>
                  <a:pt x="0" y="169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Freeform 3"/>
          <p:cNvSpPr>
            <a:spLocks/>
          </p:cNvSpPr>
          <p:nvPr/>
        </p:nvSpPr>
        <p:spPr bwMode="auto">
          <a:xfrm>
            <a:off x="858838" y="917277"/>
            <a:ext cx="869950" cy="1931988"/>
          </a:xfrm>
          <a:custGeom>
            <a:avLst/>
            <a:gdLst>
              <a:gd name="T0" fmla="*/ 2147483647 w 326"/>
              <a:gd name="T1" fmla="*/ 2147483647 h 780"/>
              <a:gd name="T2" fmla="*/ 0 w 326"/>
              <a:gd name="T3" fmla="*/ 2147483647 h 780"/>
              <a:gd name="T4" fmla="*/ 2147483647 w 326"/>
              <a:gd name="T5" fmla="*/ 0 h 780"/>
              <a:gd name="T6" fmla="*/ 2147483647 w 326"/>
              <a:gd name="T7" fmla="*/ 2147483647 h 780"/>
              <a:gd name="T8" fmla="*/ 2147483647 w 326"/>
              <a:gd name="T9" fmla="*/ 2147483647 h 7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6"/>
              <a:gd name="T16" fmla="*/ 0 h 780"/>
              <a:gd name="T17" fmla="*/ 326 w 326"/>
              <a:gd name="T18" fmla="*/ 780 h 7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6" h="780">
                <a:moveTo>
                  <a:pt x="33" y="780"/>
                </a:moveTo>
                <a:lnTo>
                  <a:pt x="0" y="81"/>
                </a:lnTo>
                <a:lnTo>
                  <a:pt x="307" y="0"/>
                </a:lnTo>
                <a:lnTo>
                  <a:pt x="326" y="611"/>
                </a:lnTo>
                <a:lnTo>
                  <a:pt x="33" y="78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Freeform 4"/>
          <p:cNvSpPr>
            <a:spLocks/>
          </p:cNvSpPr>
          <p:nvPr/>
        </p:nvSpPr>
        <p:spPr bwMode="auto">
          <a:xfrm>
            <a:off x="1679575" y="917277"/>
            <a:ext cx="2551113" cy="1736725"/>
          </a:xfrm>
          <a:custGeom>
            <a:avLst/>
            <a:gdLst>
              <a:gd name="T0" fmla="*/ 2147483647 w 955"/>
              <a:gd name="T1" fmla="*/ 2147483647 h 700"/>
              <a:gd name="T2" fmla="*/ 0 w 955"/>
              <a:gd name="T3" fmla="*/ 0 h 700"/>
              <a:gd name="T4" fmla="*/ 2147483647 w 955"/>
              <a:gd name="T5" fmla="*/ 2147483647 h 700"/>
              <a:gd name="T6" fmla="*/ 2147483647 w 955"/>
              <a:gd name="T7" fmla="*/ 2147483647 h 700"/>
              <a:gd name="T8" fmla="*/ 2147483647 w 955"/>
              <a:gd name="T9" fmla="*/ 2147483647 h 7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5"/>
              <a:gd name="T16" fmla="*/ 0 h 700"/>
              <a:gd name="T17" fmla="*/ 955 w 955"/>
              <a:gd name="T18" fmla="*/ 700 h 7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5" h="700">
                <a:moveTo>
                  <a:pt x="19" y="611"/>
                </a:moveTo>
                <a:lnTo>
                  <a:pt x="0" y="0"/>
                </a:lnTo>
                <a:lnTo>
                  <a:pt x="955" y="38"/>
                </a:lnTo>
                <a:lnTo>
                  <a:pt x="927" y="700"/>
                </a:lnTo>
                <a:lnTo>
                  <a:pt x="19" y="611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Freeform 5"/>
          <p:cNvSpPr>
            <a:spLocks/>
          </p:cNvSpPr>
          <p:nvPr/>
        </p:nvSpPr>
        <p:spPr bwMode="auto">
          <a:xfrm>
            <a:off x="944563" y="2431752"/>
            <a:ext cx="3213100" cy="417513"/>
          </a:xfrm>
          <a:custGeom>
            <a:avLst/>
            <a:gdLst>
              <a:gd name="T0" fmla="*/ 0 w 250"/>
              <a:gd name="T1" fmla="*/ 2147483647 h 44"/>
              <a:gd name="T2" fmla="*/ 2147483647 w 250"/>
              <a:gd name="T3" fmla="*/ 0 h 44"/>
              <a:gd name="T4" fmla="*/ 2147483647 w 250"/>
              <a:gd name="T5" fmla="*/ 2147483647 h 44"/>
              <a:gd name="T6" fmla="*/ 0 60000 65536"/>
              <a:gd name="T7" fmla="*/ 0 60000 65536"/>
              <a:gd name="T8" fmla="*/ 0 60000 65536"/>
              <a:gd name="T9" fmla="*/ 0 w 250"/>
              <a:gd name="T10" fmla="*/ 0 h 44"/>
              <a:gd name="T11" fmla="*/ 250 w 250"/>
              <a:gd name="T12" fmla="*/ 44 h 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0" h="44">
                <a:moveTo>
                  <a:pt x="0" y="44"/>
                </a:moveTo>
                <a:lnTo>
                  <a:pt x="61" y="0"/>
                </a:lnTo>
                <a:lnTo>
                  <a:pt x="250" y="23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Freeform 6"/>
          <p:cNvSpPr>
            <a:spLocks/>
          </p:cNvSpPr>
          <p:nvPr/>
        </p:nvSpPr>
        <p:spPr bwMode="auto">
          <a:xfrm>
            <a:off x="944563" y="2288877"/>
            <a:ext cx="3213100" cy="398463"/>
          </a:xfrm>
          <a:custGeom>
            <a:avLst/>
            <a:gdLst>
              <a:gd name="T0" fmla="*/ 0 w 250"/>
              <a:gd name="T1" fmla="*/ 2147483647 h 42"/>
              <a:gd name="T2" fmla="*/ 2147483647 w 250"/>
              <a:gd name="T3" fmla="*/ 0 h 42"/>
              <a:gd name="T4" fmla="*/ 2147483647 w 250"/>
              <a:gd name="T5" fmla="*/ 2147483647 h 42"/>
              <a:gd name="T6" fmla="*/ 0 60000 65536"/>
              <a:gd name="T7" fmla="*/ 0 60000 65536"/>
              <a:gd name="T8" fmla="*/ 0 60000 65536"/>
              <a:gd name="T9" fmla="*/ 0 w 250"/>
              <a:gd name="T10" fmla="*/ 0 h 42"/>
              <a:gd name="T11" fmla="*/ 250 w 250"/>
              <a:gd name="T12" fmla="*/ 42 h 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0" h="42">
                <a:moveTo>
                  <a:pt x="0" y="42"/>
                </a:moveTo>
                <a:lnTo>
                  <a:pt x="60" y="0"/>
                </a:lnTo>
                <a:lnTo>
                  <a:pt x="250" y="21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Freeform 7"/>
          <p:cNvSpPr>
            <a:spLocks/>
          </p:cNvSpPr>
          <p:nvPr/>
        </p:nvSpPr>
        <p:spPr bwMode="auto">
          <a:xfrm>
            <a:off x="933450" y="2147590"/>
            <a:ext cx="3235325" cy="371475"/>
          </a:xfrm>
          <a:custGeom>
            <a:avLst/>
            <a:gdLst>
              <a:gd name="T0" fmla="*/ 0 w 252"/>
              <a:gd name="T1" fmla="*/ 2147483647 h 39"/>
              <a:gd name="T2" fmla="*/ 2147483647 w 252"/>
              <a:gd name="T3" fmla="*/ 0 h 39"/>
              <a:gd name="T4" fmla="*/ 2147483647 w 252"/>
              <a:gd name="T5" fmla="*/ 2147483647 h 39"/>
              <a:gd name="T6" fmla="*/ 0 60000 65536"/>
              <a:gd name="T7" fmla="*/ 0 60000 65536"/>
              <a:gd name="T8" fmla="*/ 0 60000 65536"/>
              <a:gd name="T9" fmla="*/ 0 w 252"/>
              <a:gd name="T10" fmla="*/ 0 h 39"/>
              <a:gd name="T11" fmla="*/ 252 w 252"/>
              <a:gd name="T12" fmla="*/ 39 h 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" h="39">
                <a:moveTo>
                  <a:pt x="0" y="39"/>
                </a:moveTo>
                <a:lnTo>
                  <a:pt x="61" y="0"/>
                </a:lnTo>
                <a:lnTo>
                  <a:pt x="252" y="2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Freeform 8"/>
          <p:cNvSpPr>
            <a:spLocks/>
          </p:cNvSpPr>
          <p:nvPr/>
        </p:nvSpPr>
        <p:spPr bwMode="auto">
          <a:xfrm>
            <a:off x="920750" y="1995190"/>
            <a:ext cx="3260725" cy="350837"/>
          </a:xfrm>
          <a:custGeom>
            <a:avLst/>
            <a:gdLst>
              <a:gd name="T0" fmla="*/ 0 w 254"/>
              <a:gd name="T1" fmla="*/ 2147483647 h 37"/>
              <a:gd name="T2" fmla="*/ 2147483647 w 254"/>
              <a:gd name="T3" fmla="*/ 0 h 37"/>
              <a:gd name="T4" fmla="*/ 2147483647 w 254"/>
              <a:gd name="T5" fmla="*/ 2147483647 h 37"/>
              <a:gd name="T6" fmla="*/ 0 60000 65536"/>
              <a:gd name="T7" fmla="*/ 0 60000 65536"/>
              <a:gd name="T8" fmla="*/ 0 60000 65536"/>
              <a:gd name="T9" fmla="*/ 0 w 254"/>
              <a:gd name="T10" fmla="*/ 0 h 37"/>
              <a:gd name="T11" fmla="*/ 254 w 254"/>
              <a:gd name="T12" fmla="*/ 37 h 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" h="37">
                <a:moveTo>
                  <a:pt x="0" y="37"/>
                </a:moveTo>
                <a:lnTo>
                  <a:pt x="62" y="0"/>
                </a:lnTo>
                <a:lnTo>
                  <a:pt x="254" y="1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Freeform 9"/>
          <p:cNvSpPr>
            <a:spLocks/>
          </p:cNvSpPr>
          <p:nvPr/>
        </p:nvSpPr>
        <p:spPr bwMode="auto">
          <a:xfrm>
            <a:off x="908050" y="1842790"/>
            <a:ext cx="3273425" cy="331787"/>
          </a:xfrm>
          <a:custGeom>
            <a:avLst/>
            <a:gdLst>
              <a:gd name="T0" fmla="*/ 0 w 255"/>
              <a:gd name="T1" fmla="*/ 2147483647 h 35"/>
              <a:gd name="T2" fmla="*/ 2147483647 w 255"/>
              <a:gd name="T3" fmla="*/ 0 h 35"/>
              <a:gd name="T4" fmla="*/ 2147483647 w 255"/>
              <a:gd name="T5" fmla="*/ 2147483647 h 35"/>
              <a:gd name="T6" fmla="*/ 0 60000 65536"/>
              <a:gd name="T7" fmla="*/ 0 60000 65536"/>
              <a:gd name="T8" fmla="*/ 0 60000 65536"/>
              <a:gd name="T9" fmla="*/ 0 w 255"/>
              <a:gd name="T10" fmla="*/ 0 h 35"/>
              <a:gd name="T11" fmla="*/ 255 w 255"/>
              <a:gd name="T12" fmla="*/ 35 h 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" h="35">
                <a:moveTo>
                  <a:pt x="0" y="35"/>
                </a:moveTo>
                <a:lnTo>
                  <a:pt x="62" y="0"/>
                </a:lnTo>
                <a:lnTo>
                  <a:pt x="255" y="1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Freeform 10"/>
          <p:cNvSpPr>
            <a:spLocks/>
          </p:cNvSpPr>
          <p:nvPr/>
        </p:nvSpPr>
        <p:spPr bwMode="auto">
          <a:xfrm>
            <a:off x="908050" y="1687215"/>
            <a:ext cx="3286125" cy="314325"/>
          </a:xfrm>
          <a:custGeom>
            <a:avLst/>
            <a:gdLst>
              <a:gd name="T0" fmla="*/ 0 w 256"/>
              <a:gd name="T1" fmla="*/ 2147483647 h 33"/>
              <a:gd name="T2" fmla="*/ 2147483647 w 256"/>
              <a:gd name="T3" fmla="*/ 0 h 33"/>
              <a:gd name="T4" fmla="*/ 2147483647 w 256"/>
              <a:gd name="T5" fmla="*/ 2147483647 h 33"/>
              <a:gd name="T6" fmla="*/ 0 60000 65536"/>
              <a:gd name="T7" fmla="*/ 0 60000 65536"/>
              <a:gd name="T8" fmla="*/ 0 60000 65536"/>
              <a:gd name="T9" fmla="*/ 0 w 256"/>
              <a:gd name="T10" fmla="*/ 0 h 33"/>
              <a:gd name="T11" fmla="*/ 256 w 256"/>
              <a:gd name="T12" fmla="*/ 33 h 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6" h="33">
                <a:moveTo>
                  <a:pt x="0" y="33"/>
                </a:moveTo>
                <a:lnTo>
                  <a:pt x="62" y="0"/>
                </a:lnTo>
                <a:lnTo>
                  <a:pt x="256" y="17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Freeform 11"/>
          <p:cNvSpPr>
            <a:spLocks/>
          </p:cNvSpPr>
          <p:nvPr/>
        </p:nvSpPr>
        <p:spPr bwMode="auto">
          <a:xfrm>
            <a:off x="893763" y="1536402"/>
            <a:ext cx="3300412" cy="296863"/>
          </a:xfrm>
          <a:custGeom>
            <a:avLst/>
            <a:gdLst>
              <a:gd name="T0" fmla="*/ 0 w 257"/>
              <a:gd name="T1" fmla="*/ 2147483647 h 31"/>
              <a:gd name="T2" fmla="*/ 2147483647 w 257"/>
              <a:gd name="T3" fmla="*/ 0 h 31"/>
              <a:gd name="T4" fmla="*/ 2147483647 w 257"/>
              <a:gd name="T5" fmla="*/ 2147483647 h 31"/>
              <a:gd name="T6" fmla="*/ 0 60000 65536"/>
              <a:gd name="T7" fmla="*/ 0 60000 65536"/>
              <a:gd name="T8" fmla="*/ 0 60000 65536"/>
              <a:gd name="T9" fmla="*/ 0 w 257"/>
              <a:gd name="T10" fmla="*/ 0 h 31"/>
              <a:gd name="T11" fmla="*/ 257 w 257"/>
              <a:gd name="T12" fmla="*/ 31 h 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7" h="31">
                <a:moveTo>
                  <a:pt x="0" y="31"/>
                </a:moveTo>
                <a:lnTo>
                  <a:pt x="63" y="0"/>
                </a:lnTo>
                <a:lnTo>
                  <a:pt x="257" y="16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Freeform 12"/>
          <p:cNvSpPr>
            <a:spLocks/>
          </p:cNvSpPr>
          <p:nvPr/>
        </p:nvSpPr>
        <p:spPr bwMode="auto">
          <a:xfrm>
            <a:off x="881063" y="1384002"/>
            <a:ext cx="3327400" cy="276225"/>
          </a:xfrm>
          <a:custGeom>
            <a:avLst/>
            <a:gdLst>
              <a:gd name="T0" fmla="*/ 0 w 259"/>
              <a:gd name="T1" fmla="*/ 2147483647 h 29"/>
              <a:gd name="T2" fmla="*/ 2147483647 w 259"/>
              <a:gd name="T3" fmla="*/ 0 h 29"/>
              <a:gd name="T4" fmla="*/ 2147483647 w 259"/>
              <a:gd name="T5" fmla="*/ 2147483647 h 29"/>
              <a:gd name="T6" fmla="*/ 0 60000 65536"/>
              <a:gd name="T7" fmla="*/ 0 60000 65536"/>
              <a:gd name="T8" fmla="*/ 0 60000 65536"/>
              <a:gd name="T9" fmla="*/ 0 w 259"/>
              <a:gd name="T10" fmla="*/ 0 h 29"/>
              <a:gd name="T11" fmla="*/ 259 w 259"/>
              <a:gd name="T12" fmla="*/ 29 h 2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9" h="29">
                <a:moveTo>
                  <a:pt x="0" y="29"/>
                </a:moveTo>
                <a:lnTo>
                  <a:pt x="63" y="0"/>
                </a:lnTo>
                <a:lnTo>
                  <a:pt x="259" y="15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Freeform 13"/>
          <p:cNvSpPr>
            <a:spLocks/>
          </p:cNvSpPr>
          <p:nvPr/>
        </p:nvSpPr>
        <p:spPr bwMode="auto">
          <a:xfrm>
            <a:off x="881063" y="1231602"/>
            <a:ext cx="3340100" cy="250825"/>
          </a:xfrm>
          <a:custGeom>
            <a:avLst/>
            <a:gdLst>
              <a:gd name="T0" fmla="*/ 0 w 260"/>
              <a:gd name="T1" fmla="*/ 2147483647 h 26"/>
              <a:gd name="T2" fmla="*/ 2147483647 w 260"/>
              <a:gd name="T3" fmla="*/ 0 h 26"/>
              <a:gd name="T4" fmla="*/ 2147483647 w 260"/>
              <a:gd name="T5" fmla="*/ 2147483647 h 26"/>
              <a:gd name="T6" fmla="*/ 0 60000 65536"/>
              <a:gd name="T7" fmla="*/ 0 60000 65536"/>
              <a:gd name="T8" fmla="*/ 0 60000 65536"/>
              <a:gd name="T9" fmla="*/ 0 w 260"/>
              <a:gd name="T10" fmla="*/ 0 h 26"/>
              <a:gd name="T11" fmla="*/ 260 w 260"/>
              <a:gd name="T12" fmla="*/ 26 h 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0" h="26">
                <a:moveTo>
                  <a:pt x="0" y="26"/>
                </a:moveTo>
                <a:lnTo>
                  <a:pt x="63" y="0"/>
                </a:lnTo>
                <a:lnTo>
                  <a:pt x="260" y="13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Freeform 14"/>
          <p:cNvSpPr>
            <a:spLocks/>
          </p:cNvSpPr>
          <p:nvPr/>
        </p:nvSpPr>
        <p:spPr bwMode="auto">
          <a:xfrm>
            <a:off x="871538" y="1072852"/>
            <a:ext cx="3349625" cy="227013"/>
          </a:xfrm>
          <a:custGeom>
            <a:avLst/>
            <a:gdLst>
              <a:gd name="T0" fmla="*/ 0 w 261"/>
              <a:gd name="T1" fmla="*/ 2147483647 h 24"/>
              <a:gd name="T2" fmla="*/ 2147483647 w 261"/>
              <a:gd name="T3" fmla="*/ 0 h 24"/>
              <a:gd name="T4" fmla="*/ 2147483647 w 261"/>
              <a:gd name="T5" fmla="*/ 2147483647 h 24"/>
              <a:gd name="T6" fmla="*/ 0 60000 65536"/>
              <a:gd name="T7" fmla="*/ 0 60000 65536"/>
              <a:gd name="T8" fmla="*/ 0 60000 65536"/>
              <a:gd name="T9" fmla="*/ 0 w 261"/>
              <a:gd name="T10" fmla="*/ 0 h 24"/>
              <a:gd name="T11" fmla="*/ 261 w 261"/>
              <a:gd name="T12" fmla="*/ 24 h 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1" h="24">
                <a:moveTo>
                  <a:pt x="0" y="24"/>
                </a:moveTo>
                <a:lnTo>
                  <a:pt x="64" y="0"/>
                </a:lnTo>
                <a:lnTo>
                  <a:pt x="261" y="1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Freeform 15"/>
          <p:cNvSpPr>
            <a:spLocks/>
          </p:cNvSpPr>
          <p:nvPr/>
        </p:nvSpPr>
        <p:spPr bwMode="auto">
          <a:xfrm>
            <a:off x="858838" y="917277"/>
            <a:ext cx="3371850" cy="203200"/>
          </a:xfrm>
          <a:custGeom>
            <a:avLst/>
            <a:gdLst>
              <a:gd name="T0" fmla="*/ 0 w 263"/>
              <a:gd name="T1" fmla="*/ 2147483647 h 21"/>
              <a:gd name="T2" fmla="*/ 2147483647 w 263"/>
              <a:gd name="T3" fmla="*/ 0 h 21"/>
              <a:gd name="T4" fmla="*/ 2147483647 w 263"/>
              <a:gd name="T5" fmla="*/ 2147483647 h 21"/>
              <a:gd name="T6" fmla="*/ 0 60000 65536"/>
              <a:gd name="T7" fmla="*/ 0 60000 65536"/>
              <a:gd name="T8" fmla="*/ 0 60000 65536"/>
              <a:gd name="T9" fmla="*/ 0 w 263"/>
              <a:gd name="T10" fmla="*/ 0 h 21"/>
              <a:gd name="T11" fmla="*/ 263 w 263"/>
              <a:gd name="T12" fmla="*/ 21 h 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3" h="21">
                <a:moveTo>
                  <a:pt x="0" y="21"/>
                </a:moveTo>
                <a:lnTo>
                  <a:pt x="64" y="0"/>
                </a:lnTo>
                <a:lnTo>
                  <a:pt x="263" y="1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Freeform 16"/>
          <p:cNvSpPr>
            <a:spLocks/>
          </p:cNvSpPr>
          <p:nvPr/>
        </p:nvSpPr>
        <p:spPr bwMode="auto">
          <a:xfrm>
            <a:off x="944563" y="2431752"/>
            <a:ext cx="3213100" cy="704850"/>
          </a:xfrm>
          <a:custGeom>
            <a:avLst/>
            <a:gdLst>
              <a:gd name="T0" fmla="*/ 2147483647 w 1201"/>
              <a:gd name="T1" fmla="*/ 2147483647 h 285"/>
              <a:gd name="T2" fmla="*/ 2147483647 w 1201"/>
              <a:gd name="T3" fmla="*/ 2147483647 h 285"/>
              <a:gd name="T4" fmla="*/ 0 w 1201"/>
              <a:gd name="T5" fmla="*/ 2147483647 h 285"/>
              <a:gd name="T6" fmla="*/ 2147483647 w 1201"/>
              <a:gd name="T7" fmla="*/ 0 h 285"/>
              <a:gd name="T8" fmla="*/ 2147483647 w 1201"/>
              <a:gd name="T9" fmla="*/ 2147483647 h 2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1"/>
              <a:gd name="T16" fmla="*/ 0 h 285"/>
              <a:gd name="T17" fmla="*/ 1201 w 1201"/>
              <a:gd name="T18" fmla="*/ 285 h 2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1" h="285">
                <a:moveTo>
                  <a:pt x="1201" y="89"/>
                </a:moveTo>
                <a:lnTo>
                  <a:pt x="1028" y="285"/>
                </a:lnTo>
                <a:lnTo>
                  <a:pt x="0" y="169"/>
                </a:lnTo>
                <a:lnTo>
                  <a:pt x="293" y="0"/>
                </a:lnTo>
                <a:lnTo>
                  <a:pt x="1201" y="89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Freeform 17"/>
          <p:cNvSpPr>
            <a:spLocks/>
          </p:cNvSpPr>
          <p:nvPr/>
        </p:nvSpPr>
        <p:spPr bwMode="auto">
          <a:xfrm>
            <a:off x="858838" y="917277"/>
            <a:ext cx="869950" cy="1931988"/>
          </a:xfrm>
          <a:custGeom>
            <a:avLst/>
            <a:gdLst>
              <a:gd name="T0" fmla="*/ 2147483647 w 326"/>
              <a:gd name="T1" fmla="*/ 2147483647 h 780"/>
              <a:gd name="T2" fmla="*/ 0 w 326"/>
              <a:gd name="T3" fmla="*/ 2147483647 h 780"/>
              <a:gd name="T4" fmla="*/ 2147483647 w 326"/>
              <a:gd name="T5" fmla="*/ 0 h 780"/>
              <a:gd name="T6" fmla="*/ 2147483647 w 326"/>
              <a:gd name="T7" fmla="*/ 2147483647 h 780"/>
              <a:gd name="T8" fmla="*/ 2147483647 w 326"/>
              <a:gd name="T9" fmla="*/ 2147483647 h 7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6"/>
              <a:gd name="T16" fmla="*/ 0 h 780"/>
              <a:gd name="T17" fmla="*/ 326 w 326"/>
              <a:gd name="T18" fmla="*/ 780 h 7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6" h="780">
                <a:moveTo>
                  <a:pt x="33" y="780"/>
                </a:moveTo>
                <a:lnTo>
                  <a:pt x="0" y="81"/>
                </a:lnTo>
                <a:lnTo>
                  <a:pt x="307" y="0"/>
                </a:lnTo>
                <a:lnTo>
                  <a:pt x="326" y="611"/>
                </a:lnTo>
                <a:lnTo>
                  <a:pt x="33" y="780"/>
                </a:lnTo>
                <a:close/>
              </a:path>
            </a:pathLst>
          </a:custGeom>
          <a:noFill/>
          <a:ln w="7938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Freeform 18"/>
          <p:cNvSpPr>
            <a:spLocks/>
          </p:cNvSpPr>
          <p:nvPr/>
        </p:nvSpPr>
        <p:spPr bwMode="auto">
          <a:xfrm>
            <a:off x="1679575" y="917277"/>
            <a:ext cx="2551113" cy="1736725"/>
          </a:xfrm>
          <a:custGeom>
            <a:avLst/>
            <a:gdLst>
              <a:gd name="T0" fmla="*/ 2147483647 w 955"/>
              <a:gd name="T1" fmla="*/ 2147483647 h 700"/>
              <a:gd name="T2" fmla="*/ 0 w 955"/>
              <a:gd name="T3" fmla="*/ 0 h 700"/>
              <a:gd name="T4" fmla="*/ 2147483647 w 955"/>
              <a:gd name="T5" fmla="*/ 2147483647 h 700"/>
              <a:gd name="T6" fmla="*/ 2147483647 w 955"/>
              <a:gd name="T7" fmla="*/ 2147483647 h 700"/>
              <a:gd name="T8" fmla="*/ 2147483647 w 955"/>
              <a:gd name="T9" fmla="*/ 2147483647 h 7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5"/>
              <a:gd name="T16" fmla="*/ 0 h 700"/>
              <a:gd name="T17" fmla="*/ 955 w 955"/>
              <a:gd name="T18" fmla="*/ 700 h 7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5" h="700">
                <a:moveTo>
                  <a:pt x="19" y="611"/>
                </a:moveTo>
                <a:lnTo>
                  <a:pt x="0" y="0"/>
                </a:lnTo>
                <a:lnTo>
                  <a:pt x="955" y="38"/>
                </a:lnTo>
                <a:lnTo>
                  <a:pt x="927" y="700"/>
                </a:lnTo>
                <a:lnTo>
                  <a:pt x="19" y="611"/>
                </a:lnTo>
                <a:close/>
              </a:path>
            </a:pathLst>
          </a:custGeom>
          <a:noFill/>
          <a:ln w="7938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>
            <a:off x="944563" y="2849265"/>
            <a:ext cx="2749550" cy="2873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Line 20"/>
          <p:cNvSpPr>
            <a:spLocks noChangeShapeType="1"/>
          </p:cNvSpPr>
          <p:nvPr/>
        </p:nvSpPr>
        <p:spPr bwMode="auto">
          <a:xfrm>
            <a:off x="944563" y="2822277"/>
            <a:ext cx="3175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Line 21"/>
          <p:cNvSpPr>
            <a:spLocks noChangeShapeType="1"/>
          </p:cNvSpPr>
          <p:nvPr/>
        </p:nvSpPr>
        <p:spPr bwMode="auto">
          <a:xfrm>
            <a:off x="1370013" y="2869902"/>
            <a:ext cx="3175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>
            <a:off x="1820863" y="2908002"/>
            <a:ext cx="0" cy="301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2268538" y="2958802"/>
            <a:ext cx="4762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>
            <a:off x="2730500" y="3001665"/>
            <a:ext cx="3175" cy="301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>
            <a:off x="3205163" y="3049290"/>
            <a:ext cx="3175" cy="301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>
            <a:off x="3694113" y="3106440"/>
            <a:ext cx="3175" cy="301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5" name="Rectangle 27"/>
          <p:cNvSpPr>
            <a:spLocks noChangeArrowheads="1"/>
          </p:cNvSpPr>
          <p:nvPr/>
        </p:nvSpPr>
        <p:spPr bwMode="auto">
          <a:xfrm>
            <a:off x="1073150" y="2917527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16" name="Rectangle 28"/>
          <p:cNvSpPr>
            <a:spLocks noChangeArrowheads="1"/>
          </p:cNvSpPr>
          <p:nvPr/>
        </p:nvSpPr>
        <p:spPr bwMode="auto">
          <a:xfrm>
            <a:off x="1498600" y="2965152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17" name="Rectangle 29"/>
          <p:cNvSpPr>
            <a:spLocks noChangeArrowheads="1"/>
          </p:cNvSpPr>
          <p:nvPr/>
        </p:nvSpPr>
        <p:spPr bwMode="auto">
          <a:xfrm>
            <a:off x="1949450" y="3012777"/>
            <a:ext cx="190500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18" name="Rectangle 30"/>
          <p:cNvSpPr>
            <a:spLocks noChangeArrowheads="1"/>
          </p:cNvSpPr>
          <p:nvPr/>
        </p:nvSpPr>
        <p:spPr bwMode="auto">
          <a:xfrm>
            <a:off x="2433638" y="3058815"/>
            <a:ext cx="125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19" name="Rectangle 31"/>
          <p:cNvSpPr>
            <a:spLocks noChangeArrowheads="1"/>
          </p:cNvSpPr>
          <p:nvPr/>
        </p:nvSpPr>
        <p:spPr bwMode="auto">
          <a:xfrm>
            <a:off x="2895600" y="3106440"/>
            <a:ext cx="128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20" name="Rectangle 32"/>
          <p:cNvSpPr>
            <a:spLocks noChangeArrowheads="1"/>
          </p:cNvSpPr>
          <p:nvPr/>
        </p:nvSpPr>
        <p:spPr bwMode="auto">
          <a:xfrm>
            <a:off x="3386138" y="3157240"/>
            <a:ext cx="125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21" name="Line 33"/>
          <p:cNvSpPr>
            <a:spLocks noChangeShapeType="1"/>
          </p:cNvSpPr>
          <p:nvPr/>
        </p:nvSpPr>
        <p:spPr bwMode="auto">
          <a:xfrm flipH="1">
            <a:off x="3694113" y="2654002"/>
            <a:ext cx="463550" cy="4826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>
            <a:off x="3654425" y="3136602"/>
            <a:ext cx="3968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3" name="Line 35"/>
          <p:cNvSpPr>
            <a:spLocks noChangeShapeType="1"/>
          </p:cNvSpPr>
          <p:nvPr/>
        </p:nvSpPr>
        <p:spPr bwMode="auto">
          <a:xfrm>
            <a:off x="3783013" y="2992140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4" name="Line 36"/>
          <p:cNvSpPr>
            <a:spLocks noChangeShapeType="1"/>
          </p:cNvSpPr>
          <p:nvPr/>
        </p:nvSpPr>
        <p:spPr bwMode="auto">
          <a:xfrm>
            <a:off x="3900488" y="2869902"/>
            <a:ext cx="3651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5" name="Line 37"/>
          <p:cNvSpPr>
            <a:spLocks noChangeShapeType="1"/>
          </p:cNvSpPr>
          <p:nvPr/>
        </p:nvSpPr>
        <p:spPr bwMode="auto">
          <a:xfrm>
            <a:off x="4016375" y="2755602"/>
            <a:ext cx="365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6" name="Line 38"/>
          <p:cNvSpPr>
            <a:spLocks noChangeShapeType="1"/>
          </p:cNvSpPr>
          <p:nvPr/>
        </p:nvSpPr>
        <p:spPr bwMode="auto">
          <a:xfrm>
            <a:off x="4114800" y="2654002"/>
            <a:ext cx="428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7" name="Rectangle 39"/>
          <p:cNvSpPr>
            <a:spLocks noChangeArrowheads="1"/>
          </p:cNvSpPr>
          <p:nvPr/>
        </p:nvSpPr>
        <p:spPr bwMode="auto">
          <a:xfrm>
            <a:off x="3862388" y="3022302"/>
            <a:ext cx="1285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28" name="Rectangle 40"/>
          <p:cNvSpPr>
            <a:spLocks noChangeArrowheads="1"/>
          </p:cNvSpPr>
          <p:nvPr/>
        </p:nvSpPr>
        <p:spPr bwMode="auto">
          <a:xfrm>
            <a:off x="3986213" y="2893715"/>
            <a:ext cx="125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29" name="Rectangle 41"/>
          <p:cNvSpPr>
            <a:spLocks noChangeArrowheads="1"/>
          </p:cNvSpPr>
          <p:nvPr/>
        </p:nvSpPr>
        <p:spPr bwMode="auto">
          <a:xfrm>
            <a:off x="4102100" y="2773065"/>
            <a:ext cx="125413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30" name="Rectangle 42"/>
          <p:cNvSpPr>
            <a:spLocks noChangeArrowheads="1"/>
          </p:cNvSpPr>
          <p:nvPr/>
        </p:nvSpPr>
        <p:spPr bwMode="auto">
          <a:xfrm>
            <a:off x="4208463" y="2660352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331" name="Freeform 43"/>
          <p:cNvSpPr>
            <a:spLocks/>
          </p:cNvSpPr>
          <p:nvPr/>
        </p:nvSpPr>
        <p:spPr bwMode="auto">
          <a:xfrm>
            <a:off x="1833563" y="937915"/>
            <a:ext cx="100012" cy="1590675"/>
          </a:xfrm>
          <a:custGeom>
            <a:avLst/>
            <a:gdLst>
              <a:gd name="T0" fmla="*/ 2147483647 w 38"/>
              <a:gd name="T1" fmla="*/ 2147483647 h 642"/>
              <a:gd name="T2" fmla="*/ 0 w 38"/>
              <a:gd name="T3" fmla="*/ 2147483647 h 642"/>
              <a:gd name="T4" fmla="*/ 2147483647 w 38"/>
              <a:gd name="T5" fmla="*/ 0 h 642"/>
              <a:gd name="T6" fmla="*/ 2147483647 w 38"/>
              <a:gd name="T7" fmla="*/ 2147483647 h 642"/>
              <a:gd name="T8" fmla="*/ 2147483647 w 38"/>
              <a:gd name="T9" fmla="*/ 2147483647 h 6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642"/>
              <a:gd name="T17" fmla="*/ 38 w 38"/>
              <a:gd name="T18" fmla="*/ 642 h 6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642">
                <a:moveTo>
                  <a:pt x="14" y="642"/>
                </a:moveTo>
                <a:lnTo>
                  <a:pt x="0" y="7"/>
                </a:lnTo>
                <a:lnTo>
                  <a:pt x="29" y="0"/>
                </a:lnTo>
                <a:lnTo>
                  <a:pt x="38" y="626"/>
                </a:lnTo>
                <a:lnTo>
                  <a:pt x="14" y="642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2" name="Freeform 44"/>
          <p:cNvSpPr>
            <a:spLocks/>
          </p:cNvSpPr>
          <p:nvPr/>
        </p:nvSpPr>
        <p:spPr bwMode="auto">
          <a:xfrm>
            <a:off x="1679575" y="947440"/>
            <a:ext cx="190500" cy="1581150"/>
          </a:xfrm>
          <a:custGeom>
            <a:avLst/>
            <a:gdLst>
              <a:gd name="T0" fmla="*/ 2147483647 w 72"/>
              <a:gd name="T1" fmla="*/ 2147483647 h 638"/>
              <a:gd name="T2" fmla="*/ 0 w 72"/>
              <a:gd name="T3" fmla="*/ 0 h 638"/>
              <a:gd name="T4" fmla="*/ 2147483647 w 72"/>
              <a:gd name="T5" fmla="*/ 2147483647 h 638"/>
              <a:gd name="T6" fmla="*/ 2147483647 w 72"/>
              <a:gd name="T7" fmla="*/ 2147483647 h 638"/>
              <a:gd name="T8" fmla="*/ 2147483647 w 72"/>
              <a:gd name="T9" fmla="*/ 2147483647 h 6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638"/>
              <a:gd name="T17" fmla="*/ 72 w 72"/>
              <a:gd name="T18" fmla="*/ 638 h 6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638">
                <a:moveTo>
                  <a:pt x="15" y="630"/>
                </a:moveTo>
                <a:lnTo>
                  <a:pt x="0" y="0"/>
                </a:lnTo>
                <a:lnTo>
                  <a:pt x="58" y="3"/>
                </a:lnTo>
                <a:lnTo>
                  <a:pt x="72" y="638"/>
                </a:lnTo>
                <a:lnTo>
                  <a:pt x="15" y="630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3" name="Freeform 45"/>
          <p:cNvSpPr>
            <a:spLocks/>
          </p:cNvSpPr>
          <p:nvPr/>
        </p:nvSpPr>
        <p:spPr bwMode="auto">
          <a:xfrm>
            <a:off x="1679575" y="937915"/>
            <a:ext cx="230188" cy="17462"/>
          </a:xfrm>
          <a:custGeom>
            <a:avLst/>
            <a:gdLst>
              <a:gd name="T0" fmla="*/ 2147483647 w 87"/>
              <a:gd name="T1" fmla="*/ 2147483647 h 7"/>
              <a:gd name="T2" fmla="*/ 2147483647 w 87"/>
              <a:gd name="T3" fmla="*/ 0 h 7"/>
              <a:gd name="T4" fmla="*/ 2147483647 w 87"/>
              <a:gd name="T5" fmla="*/ 0 h 7"/>
              <a:gd name="T6" fmla="*/ 0 w 87"/>
              <a:gd name="T7" fmla="*/ 2147483647 h 7"/>
              <a:gd name="T8" fmla="*/ 2147483647 w 87"/>
              <a:gd name="T9" fmla="*/ 2147483647 h 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7"/>
              <a:gd name="T17" fmla="*/ 87 w 87"/>
              <a:gd name="T18" fmla="*/ 7 h 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7">
                <a:moveTo>
                  <a:pt x="58" y="7"/>
                </a:moveTo>
                <a:lnTo>
                  <a:pt x="87" y="0"/>
                </a:lnTo>
                <a:lnTo>
                  <a:pt x="24" y="0"/>
                </a:lnTo>
                <a:lnTo>
                  <a:pt x="0" y="4"/>
                </a:lnTo>
                <a:lnTo>
                  <a:pt x="58" y="7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4" name="Freeform 46"/>
          <p:cNvSpPr>
            <a:spLocks/>
          </p:cNvSpPr>
          <p:nvPr/>
        </p:nvSpPr>
        <p:spPr bwMode="auto">
          <a:xfrm>
            <a:off x="2255838" y="974427"/>
            <a:ext cx="76200" cy="1581150"/>
          </a:xfrm>
          <a:custGeom>
            <a:avLst/>
            <a:gdLst>
              <a:gd name="T0" fmla="*/ 2147483647 w 29"/>
              <a:gd name="T1" fmla="*/ 2147483647 h 638"/>
              <a:gd name="T2" fmla="*/ 0 w 29"/>
              <a:gd name="T3" fmla="*/ 2147483647 h 638"/>
              <a:gd name="T4" fmla="*/ 2147483647 w 29"/>
              <a:gd name="T5" fmla="*/ 0 h 638"/>
              <a:gd name="T6" fmla="*/ 2147483647 w 29"/>
              <a:gd name="T7" fmla="*/ 2147483647 h 638"/>
              <a:gd name="T8" fmla="*/ 2147483647 w 29"/>
              <a:gd name="T9" fmla="*/ 2147483647 h 6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638"/>
              <a:gd name="T17" fmla="*/ 29 w 29"/>
              <a:gd name="T18" fmla="*/ 638 h 6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638">
                <a:moveTo>
                  <a:pt x="5" y="638"/>
                </a:moveTo>
                <a:lnTo>
                  <a:pt x="0" y="8"/>
                </a:lnTo>
                <a:lnTo>
                  <a:pt x="24" y="0"/>
                </a:lnTo>
                <a:lnTo>
                  <a:pt x="29" y="623"/>
                </a:lnTo>
                <a:lnTo>
                  <a:pt x="5" y="638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5" name="Freeform 47"/>
          <p:cNvSpPr>
            <a:spLocks/>
          </p:cNvSpPr>
          <p:nvPr/>
        </p:nvSpPr>
        <p:spPr bwMode="auto">
          <a:xfrm>
            <a:off x="2090738" y="985540"/>
            <a:ext cx="177800" cy="1570037"/>
          </a:xfrm>
          <a:custGeom>
            <a:avLst/>
            <a:gdLst>
              <a:gd name="T0" fmla="*/ 2147483647 w 67"/>
              <a:gd name="T1" fmla="*/ 2147483647 h 634"/>
              <a:gd name="T2" fmla="*/ 0 w 67"/>
              <a:gd name="T3" fmla="*/ 0 h 634"/>
              <a:gd name="T4" fmla="*/ 2147483647 w 67"/>
              <a:gd name="T5" fmla="*/ 2147483647 h 634"/>
              <a:gd name="T6" fmla="*/ 2147483647 w 67"/>
              <a:gd name="T7" fmla="*/ 2147483647 h 634"/>
              <a:gd name="T8" fmla="*/ 2147483647 w 67"/>
              <a:gd name="T9" fmla="*/ 2147483647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634"/>
              <a:gd name="T17" fmla="*/ 67 w 67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634">
                <a:moveTo>
                  <a:pt x="9" y="630"/>
                </a:moveTo>
                <a:lnTo>
                  <a:pt x="0" y="0"/>
                </a:lnTo>
                <a:lnTo>
                  <a:pt x="62" y="4"/>
                </a:lnTo>
                <a:lnTo>
                  <a:pt x="67" y="634"/>
                </a:lnTo>
                <a:lnTo>
                  <a:pt x="9" y="630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6" name="Freeform 48"/>
          <p:cNvSpPr>
            <a:spLocks/>
          </p:cNvSpPr>
          <p:nvPr/>
        </p:nvSpPr>
        <p:spPr bwMode="auto">
          <a:xfrm>
            <a:off x="2090738" y="964902"/>
            <a:ext cx="228600" cy="30163"/>
          </a:xfrm>
          <a:custGeom>
            <a:avLst/>
            <a:gdLst>
              <a:gd name="T0" fmla="*/ 2147483647 w 86"/>
              <a:gd name="T1" fmla="*/ 2147483647 h 12"/>
              <a:gd name="T2" fmla="*/ 2147483647 w 86"/>
              <a:gd name="T3" fmla="*/ 2147483647 h 12"/>
              <a:gd name="T4" fmla="*/ 2147483647 w 86"/>
              <a:gd name="T5" fmla="*/ 0 h 12"/>
              <a:gd name="T6" fmla="*/ 0 w 86"/>
              <a:gd name="T7" fmla="*/ 2147483647 h 12"/>
              <a:gd name="T8" fmla="*/ 2147483647 w 86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2"/>
              <a:gd name="T17" fmla="*/ 86 w 86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2">
                <a:moveTo>
                  <a:pt x="62" y="12"/>
                </a:moveTo>
                <a:lnTo>
                  <a:pt x="86" y="4"/>
                </a:lnTo>
                <a:lnTo>
                  <a:pt x="24" y="0"/>
                </a:lnTo>
                <a:lnTo>
                  <a:pt x="0" y="8"/>
                </a:lnTo>
                <a:lnTo>
                  <a:pt x="62" y="12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7" name="Freeform 49"/>
          <p:cNvSpPr>
            <a:spLocks/>
          </p:cNvSpPr>
          <p:nvPr/>
        </p:nvSpPr>
        <p:spPr bwMode="auto">
          <a:xfrm>
            <a:off x="2681288" y="1120477"/>
            <a:ext cx="49212" cy="1473200"/>
          </a:xfrm>
          <a:custGeom>
            <a:avLst/>
            <a:gdLst>
              <a:gd name="T0" fmla="*/ 0 w 19"/>
              <a:gd name="T1" fmla="*/ 2147483647 h 595"/>
              <a:gd name="T2" fmla="*/ 0 w 19"/>
              <a:gd name="T3" fmla="*/ 2147483647 h 595"/>
              <a:gd name="T4" fmla="*/ 2147483647 w 19"/>
              <a:gd name="T5" fmla="*/ 0 h 595"/>
              <a:gd name="T6" fmla="*/ 2147483647 w 19"/>
              <a:gd name="T7" fmla="*/ 2147483647 h 595"/>
              <a:gd name="T8" fmla="*/ 0 w 19"/>
              <a:gd name="T9" fmla="*/ 2147483647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595"/>
              <a:gd name="T17" fmla="*/ 19 w 19"/>
              <a:gd name="T18" fmla="*/ 595 h 5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595">
                <a:moveTo>
                  <a:pt x="0" y="595"/>
                </a:moveTo>
                <a:lnTo>
                  <a:pt x="0" y="11"/>
                </a:lnTo>
                <a:lnTo>
                  <a:pt x="19" y="0"/>
                </a:lnTo>
                <a:lnTo>
                  <a:pt x="19" y="580"/>
                </a:lnTo>
                <a:lnTo>
                  <a:pt x="0" y="595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8" name="Freeform 50"/>
          <p:cNvSpPr>
            <a:spLocks/>
          </p:cNvSpPr>
          <p:nvPr/>
        </p:nvSpPr>
        <p:spPr bwMode="auto">
          <a:xfrm>
            <a:off x="2500313" y="1133177"/>
            <a:ext cx="180975" cy="1460500"/>
          </a:xfrm>
          <a:custGeom>
            <a:avLst/>
            <a:gdLst>
              <a:gd name="T0" fmla="*/ 2147483647 w 68"/>
              <a:gd name="T1" fmla="*/ 2147483647 h 588"/>
              <a:gd name="T2" fmla="*/ 0 w 68"/>
              <a:gd name="T3" fmla="*/ 0 h 588"/>
              <a:gd name="T4" fmla="*/ 2147483647 w 68"/>
              <a:gd name="T5" fmla="*/ 2147483647 h 588"/>
              <a:gd name="T6" fmla="*/ 2147483647 w 68"/>
              <a:gd name="T7" fmla="*/ 2147483647 h 588"/>
              <a:gd name="T8" fmla="*/ 2147483647 w 68"/>
              <a:gd name="T9" fmla="*/ 2147483647 h 5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588"/>
              <a:gd name="T17" fmla="*/ 68 w 68"/>
              <a:gd name="T18" fmla="*/ 588 h 5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588">
                <a:moveTo>
                  <a:pt x="5" y="585"/>
                </a:moveTo>
                <a:lnTo>
                  <a:pt x="0" y="0"/>
                </a:lnTo>
                <a:lnTo>
                  <a:pt x="68" y="4"/>
                </a:lnTo>
                <a:lnTo>
                  <a:pt x="68" y="588"/>
                </a:lnTo>
                <a:lnTo>
                  <a:pt x="5" y="585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9" name="Freeform 51"/>
          <p:cNvSpPr>
            <a:spLocks/>
          </p:cNvSpPr>
          <p:nvPr/>
        </p:nvSpPr>
        <p:spPr bwMode="auto">
          <a:xfrm>
            <a:off x="2500313" y="1120477"/>
            <a:ext cx="230187" cy="23813"/>
          </a:xfrm>
          <a:custGeom>
            <a:avLst/>
            <a:gdLst>
              <a:gd name="T0" fmla="*/ 2147483647 w 87"/>
              <a:gd name="T1" fmla="*/ 2147483647 h 11"/>
              <a:gd name="T2" fmla="*/ 2147483647 w 87"/>
              <a:gd name="T3" fmla="*/ 0 h 11"/>
              <a:gd name="T4" fmla="*/ 2147483647 w 87"/>
              <a:gd name="T5" fmla="*/ 0 h 11"/>
              <a:gd name="T6" fmla="*/ 0 w 87"/>
              <a:gd name="T7" fmla="*/ 2147483647 h 11"/>
              <a:gd name="T8" fmla="*/ 2147483647 w 87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11"/>
              <a:gd name="T17" fmla="*/ 87 w 87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11">
                <a:moveTo>
                  <a:pt x="68" y="11"/>
                </a:moveTo>
                <a:lnTo>
                  <a:pt x="87" y="0"/>
                </a:lnTo>
                <a:lnTo>
                  <a:pt x="24" y="0"/>
                </a:lnTo>
                <a:lnTo>
                  <a:pt x="0" y="7"/>
                </a:lnTo>
                <a:lnTo>
                  <a:pt x="68" y="11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0" name="Freeform 52"/>
          <p:cNvSpPr>
            <a:spLocks/>
          </p:cNvSpPr>
          <p:nvPr/>
        </p:nvSpPr>
        <p:spPr bwMode="auto">
          <a:xfrm>
            <a:off x="3090863" y="1818977"/>
            <a:ext cx="61912" cy="811213"/>
          </a:xfrm>
          <a:custGeom>
            <a:avLst/>
            <a:gdLst>
              <a:gd name="T0" fmla="*/ 0 w 24"/>
              <a:gd name="T1" fmla="*/ 2147483647 h 327"/>
              <a:gd name="T2" fmla="*/ 2147483647 w 24"/>
              <a:gd name="T3" fmla="*/ 2147483647 h 327"/>
              <a:gd name="T4" fmla="*/ 2147483647 w 24"/>
              <a:gd name="T5" fmla="*/ 0 h 327"/>
              <a:gd name="T6" fmla="*/ 2147483647 w 24"/>
              <a:gd name="T7" fmla="*/ 2147483647 h 327"/>
              <a:gd name="T8" fmla="*/ 0 w 24"/>
              <a:gd name="T9" fmla="*/ 2147483647 h 3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327"/>
              <a:gd name="T17" fmla="*/ 24 w 24"/>
              <a:gd name="T18" fmla="*/ 327 h 3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327">
                <a:moveTo>
                  <a:pt x="0" y="327"/>
                </a:moveTo>
                <a:lnTo>
                  <a:pt x="5" y="16"/>
                </a:lnTo>
                <a:lnTo>
                  <a:pt x="24" y="0"/>
                </a:lnTo>
                <a:lnTo>
                  <a:pt x="19" y="311"/>
                </a:lnTo>
                <a:lnTo>
                  <a:pt x="0" y="327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1" name="Freeform 53"/>
          <p:cNvSpPr>
            <a:spLocks/>
          </p:cNvSpPr>
          <p:nvPr/>
        </p:nvSpPr>
        <p:spPr bwMode="auto">
          <a:xfrm>
            <a:off x="2925763" y="1853902"/>
            <a:ext cx="177800" cy="776288"/>
          </a:xfrm>
          <a:custGeom>
            <a:avLst/>
            <a:gdLst>
              <a:gd name="T0" fmla="*/ 0 w 67"/>
              <a:gd name="T1" fmla="*/ 2147483647 h 315"/>
              <a:gd name="T2" fmla="*/ 0 w 67"/>
              <a:gd name="T3" fmla="*/ 0 h 315"/>
              <a:gd name="T4" fmla="*/ 2147483647 w 67"/>
              <a:gd name="T5" fmla="*/ 2147483647 h 315"/>
              <a:gd name="T6" fmla="*/ 2147483647 w 67"/>
              <a:gd name="T7" fmla="*/ 2147483647 h 315"/>
              <a:gd name="T8" fmla="*/ 0 w 67"/>
              <a:gd name="T9" fmla="*/ 2147483647 h 3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315"/>
              <a:gd name="T17" fmla="*/ 67 w 67"/>
              <a:gd name="T18" fmla="*/ 315 h 3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315">
                <a:moveTo>
                  <a:pt x="0" y="311"/>
                </a:moveTo>
                <a:lnTo>
                  <a:pt x="0" y="0"/>
                </a:lnTo>
                <a:lnTo>
                  <a:pt x="67" y="4"/>
                </a:lnTo>
                <a:lnTo>
                  <a:pt x="62" y="315"/>
                </a:lnTo>
                <a:lnTo>
                  <a:pt x="0" y="311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2" name="Freeform 54"/>
          <p:cNvSpPr>
            <a:spLocks/>
          </p:cNvSpPr>
          <p:nvPr/>
        </p:nvSpPr>
        <p:spPr bwMode="auto">
          <a:xfrm>
            <a:off x="2925763" y="1809452"/>
            <a:ext cx="227012" cy="53975"/>
          </a:xfrm>
          <a:custGeom>
            <a:avLst/>
            <a:gdLst>
              <a:gd name="T0" fmla="*/ 2147483647 w 86"/>
              <a:gd name="T1" fmla="*/ 2147483647 h 20"/>
              <a:gd name="T2" fmla="*/ 2147483647 w 86"/>
              <a:gd name="T3" fmla="*/ 2147483647 h 20"/>
              <a:gd name="T4" fmla="*/ 2147483647 w 86"/>
              <a:gd name="T5" fmla="*/ 0 h 20"/>
              <a:gd name="T6" fmla="*/ 0 w 86"/>
              <a:gd name="T7" fmla="*/ 2147483647 h 20"/>
              <a:gd name="T8" fmla="*/ 2147483647 w 86"/>
              <a:gd name="T9" fmla="*/ 2147483647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20"/>
              <a:gd name="T17" fmla="*/ 86 w 86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20">
                <a:moveTo>
                  <a:pt x="67" y="20"/>
                </a:moveTo>
                <a:lnTo>
                  <a:pt x="86" y="4"/>
                </a:lnTo>
                <a:lnTo>
                  <a:pt x="24" y="0"/>
                </a:lnTo>
                <a:lnTo>
                  <a:pt x="0" y="16"/>
                </a:lnTo>
                <a:lnTo>
                  <a:pt x="67" y="20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3" name="Freeform 55"/>
          <p:cNvSpPr>
            <a:spLocks/>
          </p:cNvSpPr>
          <p:nvPr/>
        </p:nvSpPr>
        <p:spPr bwMode="auto">
          <a:xfrm>
            <a:off x="3514725" y="2204740"/>
            <a:ext cx="63500" cy="466725"/>
          </a:xfrm>
          <a:custGeom>
            <a:avLst/>
            <a:gdLst>
              <a:gd name="T0" fmla="*/ 0 w 24"/>
              <a:gd name="T1" fmla="*/ 2147483647 h 188"/>
              <a:gd name="T2" fmla="*/ 2147483647 w 24"/>
              <a:gd name="T3" fmla="*/ 2147483647 h 188"/>
              <a:gd name="T4" fmla="*/ 2147483647 w 24"/>
              <a:gd name="T5" fmla="*/ 0 h 188"/>
              <a:gd name="T6" fmla="*/ 2147483647 w 24"/>
              <a:gd name="T7" fmla="*/ 2147483647 h 188"/>
              <a:gd name="T8" fmla="*/ 0 w 24"/>
              <a:gd name="T9" fmla="*/ 2147483647 h 1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188"/>
              <a:gd name="T17" fmla="*/ 24 w 24"/>
              <a:gd name="T18" fmla="*/ 188 h 1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188">
                <a:moveTo>
                  <a:pt x="0" y="188"/>
                </a:moveTo>
                <a:lnTo>
                  <a:pt x="4" y="15"/>
                </a:lnTo>
                <a:lnTo>
                  <a:pt x="24" y="0"/>
                </a:lnTo>
                <a:lnTo>
                  <a:pt x="19" y="173"/>
                </a:lnTo>
                <a:lnTo>
                  <a:pt x="0" y="188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4" name="Freeform 56"/>
          <p:cNvSpPr>
            <a:spLocks/>
          </p:cNvSpPr>
          <p:nvPr/>
        </p:nvSpPr>
        <p:spPr bwMode="auto">
          <a:xfrm>
            <a:off x="3348038" y="2231727"/>
            <a:ext cx="177800" cy="439738"/>
          </a:xfrm>
          <a:custGeom>
            <a:avLst/>
            <a:gdLst>
              <a:gd name="T0" fmla="*/ 0 w 67"/>
              <a:gd name="T1" fmla="*/ 2147483647 h 177"/>
              <a:gd name="T2" fmla="*/ 0 w 67"/>
              <a:gd name="T3" fmla="*/ 0 h 177"/>
              <a:gd name="T4" fmla="*/ 2147483647 w 67"/>
              <a:gd name="T5" fmla="*/ 2147483647 h 177"/>
              <a:gd name="T6" fmla="*/ 2147483647 w 67"/>
              <a:gd name="T7" fmla="*/ 2147483647 h 177"/>
              <a:gd name="T8" fmla="*/ 0 w 67"/>
              <a:gd name="T9" fmla="*/ 2147483647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177"/>
              <a:gd name="T17" fmla="*/ 67 w 67"/>
              <a:gd name="T18" fmla="*/ 177 h 1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177">
                <a:moveTo>
                  <a:pt x="0" y="173"/>
                </a:moveTo>
                <a:lnTo>
                  <a:pt x="0" y="0"/>
                </a:lnTo>
                <a:lnTo>
                  <a:pt x="67" y="4"/>
                </a:lnTo>
                <a:lnTo>
                  <a:pt x="63" y="177"/>
                </a:lnTo>
                <a:lnTo>
                  <a:pt x="0" y="173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5" name="Freeform 57"/>
          <p:cNvSpPr>
            <a:spLocks/>
          </p:cNvSpPr>
          <p:nvPr/>
        </p:nvSpPr>
        <p:spPr bwMode="auto">
          <a:xfrm>
            <a:off x="3348038" y="2195215"/>
            <a:ext cx="230187" cy="42862"/>
          </a:xfrm>
          <a:custGeom>
            <a:avLst/>
            <a:gdLst>
              <a:gd name="T0" fmla="*/ 2147483647 w 87"/>
              <a:gd name="T1" fmla="*/ 2147483647 h 19"/>
              <a:gd name="T2" fmla="*/ 2147483647 w 87"/>
              <a:gd name="T3" fmla="*/ 2147483647 h 19"/>
              <a:gd name="T4" fmla="*/ 2147483647 w 87"/>
              <a:gd name="T5" fmla="*/ 0 h 19"/>
              <a:gd name="T6" fmla="*/ 0 w 87"/>
              <a:gd name="T7" fmla="*/ 2147483647 h 19"/>
              <a:gd name="T8" fmla="*/ 2147483647 w 87"/>
              <a:gd name="T9" fmla="*/ 2147483647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19"/>
              <a:gd name="T17" fmla="*/ 87 w 87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19">
                <a:moveTo>
                  <a:pt x="67" y="19"/>
                </a:moveTo>
                <a:lnTo>
                  <a:pt x="87" y="4"/>
                </a:lnTo>
                <a:lnTo>
                  <a:pt x="19" y="0"/>
                </a:lnTo>
                <a:lnTo>
                  <a:pt x="0" y="15"/>
                </a:lnTo>
                <a:lnTo>
                  <a:pt x="67" y="19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6" name="Freeform 58"/>
          <p:cNvSpPr>
            <a:spLocks/>
          </p:cNvSpPr>
          <p:nvPr/>
        </p:nvSpPr>
        <p:spPr bwMode="auto">
          <a:xfrm>
            <a:off x="3951288" y="2546052"/>
            <a:ext cx="52387" cy="161925"/>
          </a:xfrm>
          <a:custGeom>
            <a:avLst/>
            <a:gdLst>
              <a:gd name="T0" fmla="*/ 0 w 19"/>
              <a:gd name="T1" fmla="*/ 2147483647 h 66"/>
              <a:gd name="T2" fmla="*/ 0 w 19"/>
              <a:gd name="T3" fmla="*/ 2147483647 h 66"/>
              <a:gd name="T4" fmla="*/ 2147483647 w 19"/>
              <a:gd name="T5" fmla="*/ 0 h 66"/>
              <a:gd name="T6" fmla="*/ 2147483647 w 19"/>
              <a:gd name="T7" fmla="*/ 2147483647 h 66"/>
              <a:gd name="T8" fmla="*/ 0 w 19"/>
              <a:gd name="T9" fmla="*/ 2147483647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66"/>
              <a:gd name="T17" fmla="*/ 19 w 19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66">
                <a:moveTo>
                  <a:pt x="0" y="66"/>
                </a:moveTo>
                <a:lnTo>
                  <a:pt x="0" y="16"/>
                </a:lnTo>
                <a:lnTo>
                  <a:pt x="19" y="0"/>
                </a:lnTo>
                <a:lnTo>
                  <a:pt x="14" y="50"/>
                </a:lnTo>
                <a:lnTo>
                  <a:pt x="0" y="66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7" name="Freeform 59"/>
          <p:cNvSpPr>
            <a:spLocks/>
          </p:cNvSpPr>
          <p:nvPr/>
        </p:nvSpPr>
        <p:spPr bwMode="auto">
          <a:xfrm>
            <a:off x="3771900" y="2566690"/>
            <a:ext cx="179388" cy="141287"/>
          </a:xfrm>
          <a:custGeom>
            <a:avLst/>
            <a:gdLst>
              <a:gd name="T0" fmla="*/ 0 w 67"/>
              <a:gd name="T1" fmla="*/ 2147483647 h 58"/>
              <a:gd name="T2" fmla="*/ 2147483647 w 67"/>
              <a:gd name="T3" fmla="*/ 0 h 58"/>
              <a:gd name="T4" fmla="*/ 2147483647 w 67"/>
              <a:gd name="T5" fmla="*/ 2147483647 h 58"/>
              <a:gd name="T6" fmla="*/ 2147483647 w 67"/>
              <a:gd name="T7" fmla="*/ 2147483647 h 58"/>
              <a:gd name="T8" fmla="*/ 0 w 67"/>
              <a:gd name="T9" fmla="*/ 2147483647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58"/>
              <a:gd name="T17" fmla="*/ 67 w 67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58">
                <a:moveTo>
                  <a:pt x="0" y="54"/>
                </a:moveTo>
                <a:lnTo>
                  <a:pt x="4" y="0"/>
                </a:lnTo>
                <a:lnTo>
                  <a:pt x="67" y="8"/>
                </a:lnTo>
                <a:lnTo>
                  <a:pt x="67" y="58"/>
                </a:lnTo>
                <a:lnTo>
                  <a:pt x="0" y="54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8" name="Freeform 60"/>
          <p:cNvSpPr>
            <a:spLocks/>
          </p:cNvSpPr>
          <p:nvPr/>
        </p:nvSpPr>
        <p:spPr bwMode="auto">
          <a:xfrm>
            <a:off x="3783013" y="2528590"/>
            <a:ext cx="220662" cy="57150"/>
          </a:xfrm>
          <a:custGeom>
            <a:avLst/>
            <a:gdLst>
              <a:gd name="T0" fmla="*/ 2147483647 w 82"/>
              <a:gd name="T1" fmla="*/ 2147483647 h 23"/>
              <a:gd name="T2" fmla="*/ 2147483647 w 82"/>
              <a:gd name="T3" fmla="*/ 2147483647 h 23"/>
              <a:gd name="T4" fmla="*/ 2147483647 w 82"/>
              <a:gd name="T5" fmla="*/ 0 h 23"/>
              <a:gd name="T6" fmla="*/ 0 w 82"/>
              <a:gd name="T7" fmla="*/ 2147483647 h 23"/>
              <a:gd name="T8" fmla="*/ 2147483647 w 82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23"/>
              <a:gd name="T17" fmla="*/ 82 w 82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23">
                <a:moveTo>
                  <a:pt x="63" y="23"/>
                </a:moveTo>
                <a:lnTo>
                  <a:pt x="82" y="7"/>
                </a:lnTo>
                <a:lnTo>
                  <a:pt x="15" y="0"/>
                </a:lnTo>
                <a:lnTo>
                  <a:pt x="0" y="15"/>
                </a:lnTo>
                <a:lnTo>
                  <a:pt x="63" y="23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9" name="Freeform 61"/>
          <p:cNvSpPr>
            <a:spLocks/>
          </p:cNvSpPr>
          <p:nvPr/>
        </p:nvSpPr>
        <p:spPr bwMode="auto">
          <a:xfrm>
            <a:off x="1652588" y="985540"/>
            <a:ext cx="115887" cy="1635125"/>
          </a:xfrm>
          <a:custGeom>
            <a:avLst/>
            <a:gdLst>
              <a:gd name="T0" fmla="*/ 2147483647 w 43"/>
              <a:gd name="T1" fmla="*/ 2147483647 h 661"/>
              <a:gd name="T2" fmla="*/ 0 w 43"/>
              <a:gd name="T3" fmla="*/ 2147483647 h 661"/>
              <a:gd name="T4" fmla="*/ 2147483647 w 43"/>
              <a:gd name="T5" fmla="*/ 0 h 661"/>
              <a:gd name="T6" fmla="*/ 2147483647 w 43"/>
              <a:gd name="T7" fmla="*/ 2147483647 h 661"/>
              <a:gd name="T8" fmla="*/ 2147483647 w 43"/>
              <a:gd name="T9" fmla="*/ 2147483647 h 6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661"/>
              <a:gd name="T17" fmla="*/ 43 w 43"/>
              <a:gd name="T18" fmla="*/ 661 h 6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661">
                <a:moveTo>
                  <a:pt x="19" y="661"/>
                </a:moveTo>
                <a:lnTo>
                  <a:pt x="0" y="8"/>
                </a:lnTo>
                <a:lnTo>
                  <a:pt x="28" y="0"/>
                </a:lnTo>
                <a:lnTo>
                  <a:pt x="43" y="646"/>
                </a:lnTo>
                <a:lnTo>
                  <a:pt x="19" y="661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0" name="Freeform 62"/>
          <p:cNvSpPr>
            <a:spLocks/>
          </p:cNvSpPr>
          <p:nvPr/>
        </p:nvSpPr>
        <p:spPr bwMode="auto">
          <a:xfrm>
            <a:off x="1484313" y="995065"/>
            <a:ext cx="220662" cy="1625600"/>
          </a:xfrm>
          <a:custGeom>
            <a:avLst/>
            <a:gdLst>
              <a:gd name="T0" fmla="*/ 2147483647 w 82"/>
              <a:gd name="T1" fmla="*/ 2147483647 h 657"/>
              <a:gd name="T2" fmla="*/ 0 w 82"/>
              <a:gd name="T3" fmla="*/ 0 h 657"/>
              <a:gd name="T4" fmla="*/ 2147483647 w 82"/>
              <a:gd name="T5" fmla="*/ 2147483647 h 657"/>
              <a:gd name="T6" fmla="*/ 2147483647 w 82"/>
              <a:gd name="T7" fmla="*/ 2147483647 h 657"/>
              <a:gd name="T8" fmla="*/ 2147483647 w 82"/>
              <a:gd name="T9" fmla="*/ 2147483647 h 6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657"/>
              <a:gd name="T17" fmla="*/ 82 w 82"/>
              <a:gd name="T18" fmla="*/ 657 h 6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657">
                <a:moveTo>
                  <a:pt x="19" y="653"/>
                </a:moveTo>
                <a:lnTo>
                  <a:pt x="0" y="0"/>
                </a:lnTo>
                <a:lnTo>
                  <a:pt x="63" y="4"/>
                </a:lnTo>
                <a:lnTo>
                  <a:pt x="82" y="657"/>
                </a:lnTo>
                <a:lnTo>
                  <a:pt x="19" y="653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1" name="Freeform 63"/>
          <p:cNvSpPr>
            <a:spLocks/>
          </p:cNvSpPr>
          <p:nvPr/>
        </p:nvSpPr>
        <p:spPr bwMode="auto">
          <a:xfrm>
            <a:off x="1484313" y="974427"/>
            <a:ext cx="244475" cy="31750"/>
          </a:xfrm>
          <a:custGeom>
            <a:avLst/>
            <a:gdLst>
              <a:gd name="T0" fmla="*/ 2147483647 w 91"/>
              <a:gd name="T1" fmla="*/ 2147483647 h 12"/>
              <a:gd name="T2" fmla="*/ 2147483647 w 91"/>
              <a:gd name="T3" fmla="*/ 2147483647 h 12"/>
              <a:gd name="T4" fmla="*/ 2147483647 w 91"/>
              <a:gd name="T5" fmla="*/ 0 h 12"/>
              <a:gd name="T6" fmla="*/ 0 w 91"/>
              <a:gd name="T7" fmla="*/ 2147483647 h 12"/>
              <a:gd name="T8" fmla="*/ 2147483647 w 91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2"/>
              <a:gd name="T17" fmla="*/ 91 w 91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2">
                <a:moveTo>
                  <a:pt x="63" y="12"/>
                </a:moveTo>
                <a:lnTo>
                  <a:pt x="91" y="4"/>
                </a:lnTo>
                <a:lnTo>
                  <a:pt x="29" y="0"/>
                </a:lnTo>
                <a:lnTo>
                  <a:pt x="0" y="8"/>
                </a:lnTo>
                <a:lnTo>
                  <a:pt x="63" y="12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2" name="Freeform 64"/>
          <p:cNvSpPr>
            <a:spLocks/>
          </p:cNvSpPr>
          <p:nvPr/>
        </p:nvSpPr>
        <p:spPr bwMode="auto">
          <a:xfrm>
            <a:off x="2074863" y="1006177"/>
            <a:ext cx="92075" cy="1654175"/>
          </a:xfrm>
          <a:custGeom>
            <a:avLst/>
            <a:gdLst>
              <a:gd name="T0" fmla="*/ 2147483647 w 34"/>
              <a:gd name="T1" fmla="*/ 2147483647 h 668"/>
              <a:gd name="T2" fmla="*/ 0 w 34"/>
              <a:gd name="T3" fmla="*/ 2147483647 h 668"/>
              <a:gd name="T4" fmla="*/ 2147483647 w 34"/>
              <a:gd name="T5" fmla="*/ 0 h 668"/>
              <a:gd name="T6" fmla="*/ 2147483647 w 34"/>
              <a:gd name="T7" fmla="*/ 2147483647 h 668"/>
              <a:gd name="T8" fmla="*/ 2147483647 w 34"/>
              <a:gd name="T9" fmla="*/ 2147483647 h 6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668"/>
              <a:gd name="T17" fmla="*/ 34 w 34"/>
              <a:gd name="T18" fmla="*/ 668 h 6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668">
                <a:moveTo>
                  <a:pt x="10" y="668"/>
                </a:moveTo>
                <a:lnTo>
                  <a:pt x="0" y="7"/>
                </a:lnTo>
                <a:lnTo>
                  <a:pt x="29" y="0"/>
                </a:lnTo>
                <a:lnTo>
                  <a:pt x="34" y="653"/>
                </a:lnTo>
                <a:lnTo>
                  <a:pt x="10" y="668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3" name="Freeform 65"/>
          <p:cNvSpPr>
            <a:spLocks/>
          </p:cNvSpPr>
          <p:nvPr/>
        </p:nvSpPr>
        <p:spPr bwMode="auto">
          <a:xfrm>
            <a:off x="1909763" y="1012527"/>
            <a:ext cx="195262" cy="1647825"/>
          </a:xfrm>
          <a:custGeom>
            <a:avLst/>
            <a:gdLst>
              <a:gd name="T0" fmla="*/ 2147483647 w 72"/>
              <a:gd name="T1" fmla="*/ 2147483647 h 665"/>
              <a:gd name="T2" fmla="*/ 0 w 72"/>
              <a:gd name="T3" fmla="*/ 0 h 665"/>
              <a:gd name="T4" fmla="*/ 2147483647 w 72"/>
              <a:gd name="T5" fmla="*/ 2147483647 h 665"/>
              <a:gd name="T6" fmla="*/ 2147483647 w 72"/>
              <a:gd name="T7" fmla="*/ 2147483647 h 665"/>
              <a:gd name="T8" fmla="*/ 2147483647 w 72"/>
              <a:gd name="T9" fmla="*/ 2147483647 h 6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665"/>
              <a:gd name="T17" fmla="*/ 72 w 72"/>
              <a:gd name="T18" fmla="*/ 665 h 6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665">
                <a:moveTo>
                  <a:pt x="9" y="662"/>
                </a:moveTo>
                <a:lnTo>
                  <a:pt x="0" y="0"/>
                </a:lnTo>
                <a:lnTo>
                  <a:pt x="62" y="4"/>
                </a:lnTo>
                <a:lnTo>
                  <a:pt x="72" y="665"/>
                </a:lnTo>
                <a:lnTo>
                  <a:pt x="9" y="662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4" name="Freeform 66"/>
          <p:cNvSpPr>
            <a:spLocks/>
          </p:cNvSpPr>
          <p:nvPr/>
        </p:nvSpPr>
        <p:spPr bwMode="auto">
          <a:xfrm>
            <a:off x="1909763" y="995065"/>
            <a:ext cx="244475" cy="26987"/>
          </a:xfrm>
          <a:custGeom>
            <a:avLst/>
            <a:gdLst>
              <a:gd name="T0" fmla="*/ 2147483647 w 91"/>
              <a:gd name="T1" fmla="*/ 2147483647 h 11"/>
              <a:gd name="T2" fmla="*/ 2147483647 w 91"/>
              <a:gd name="T3" fmla="*/ 2147483647 h 11"/>
              <a:gd name="T4" fmla="*/ 2147483647 w 91"/>
              <a:gd name="T5" fmla="*/ 0 h 11"/>
              <a:gd name="T6" fmla="*/ 0 w 91"/>
              <a:gd name="T7" fmla="*/ 2147483647 h 11"/>
              <a:gd name="T8" fmla="*/ 2147483647 w 91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1"/>
              <a:gd name="T17" fmla="*/ 91 w 91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1">
                <a:moveTo>
                  <a:pt x="62" y="11"/>
                </a:moveTo>
                <a:lnTo>
                  <a:pt x="91" y="4"/>
                </a:lnTo>
                <a:lnTo>
                  <a:pt x="24" y="0"/>
                </a:lnTo>
                <a:lnTo>
                  <a:pt x="0" y="7"/>
                </a:lnTo>
                <a:lnTo>
                  <a:pt x="62" y="11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5" name="Freeform 67"/>
          <p:cNvSpPr>
            <a:spLocks/>
          </p:cNvSpPr>
          <p:nvPr/>
        </p:nvSpPr>
        <p:spPr bwMode="auto">
          <a:xfrm>
            <a:off x="2513013" y="1130002"/>
            <a:ext cx="76200" cy="1568450"/>
          </a:xfrm>
          <a:custGeom>
            <a:avLst/>
            <a:gdLst>
              <a:gd name="T0" fmla="*/ 2147483647 w 29"/>
              <a:gd name="T1" fmla="*/ 2147483647 h 634"/>
              <a:gd name="T2" fmla="*/ 0 w 29"/>
              <a:gd name="T3" fmla="*/ 2147483647 h 634"/>
              <a:gd name="T4" fmla="*/ 2147483647 w 29"/>
              <a:gd name="T5" fmla="*/ 0 h 634"/>
              <a:gd name="T6" fmla="*/ 2147483647 w 29"/>
              <a:gd name="T7" fmla="*/ 2147483647 h 634"/>
              <a:gd name="T8" fmla="*/ 2147483647 w 29"/>
              <a:gd name="T9" fmla="*/ 2147483647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634"/>
              <a:gd name="T17" fmla="*/ 29 w 29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634">
                <a:moveTo>
                  <a:pt x="5" y="634"/>
                </a:moveTo>
                <a:lnTo>
                  <a:pt x="0" y="7"/>
                </a:lnTo>
                <a:lnTo>
                  <a:pt x="24" y="0"/>
                </a:lnTo>
                <a:lnTo>
                  <a:pt x="29" y="618"/>
                </a:lnTo>
                <a:lnTo>
                  <a:pt x="5" y="634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6" name="Freeform 68"/>
          <p:cNvSpPr>
            <a:spLocks/>
          </p:cNvSpPr>
          <p:nvPr/>
        </p:nvSpPr>
        <p:spPr bwMode="auto">
          <a:xfrm>
            <a:off x="2344738" y="1133177"/>
            <a:ext cx="180975" cy="1565275"/>
          </a:xfrm>
          <a:custGeom>
            <a:avLst/>
            <a:gdLst>
              <a:gd name="T0" fmla="*/ 2147483647 w 67"/>
              <a:gd name="T1" fmla="*/ 2147483647 h 631"/>
              <a:gd name="T2" fmla="*/ 0 w 67"/>
              <a:gd name="T3" fmla="*/ 0 h 631"/>
              <a:gd name="T4" fmla="*/ 2147483647 w 67"/>
              <a:gd name="T5" fmla="*/ 2147483647 h 631"/>
              <a:gd name="T6" fmla="*/ 2147483647 w 67"/>
              <a:gd name="T7" fmla="*/ 2147483647 h 631"/>
              <a:gd name="T8" fmla="*/ 2147483647 w 67"/>
              <a:gd name="T9" fmla="*/ 2147483647 h 6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631"/>
              <a:gd name="T17" fmla="*/ 67 w 67"/>
              <a:gd name="T18" fmla="*/ 631 h 6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631">
                <a:moveTo>
                  <a:pt x="5" y="627"/>
                </a:moveTo>
                <a:lnTo>
                  <a:pt x="0" y="0"/>
                </a:lnTo>
                <a:lnTo>
                  <a:pt x="62" y="4"/>
                </a:lnTo>
                <a:lnTo>
                  <a:pt x="67" y="631"/>
                </a:lnTo>
                <a:lnTo>
                  <a:pt x="5" y="627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7" name="Freeform 69"/>
          <p:cNvSpPr>
            <a:spLocks/>
          </p:cNvSpPr>
          <p:nvPr/>
        </p:nvSpPr>
        <p:spPr bwMode="auto">
          <a:xfrm>
            <a:off x="2344738" y="1120477"/>
            <a:ext cx="231775" cy="23813"/>
          </a:xfrm>
          <a:custGeom>
            <a:avLst/>
            <a:gdLst>
              <a:gd name="T0" fmla="*/ 2147483647 w 86"/>
              <a:gd name="T1" fmla="*/ 2147483647 h 11"/>
              <a:gd name="T2" fmla="*/ 2147483647 w 86"/>
              <a:gd name="T3" fmla="*/ 2147483647 h 11"/>
              <a:gd name="T4" fmla="*/ 2147483647 w 86"/>
              <a:gd name="T5" fmla="*/ 0 h 11"/>
              <a:gd name="T6" fmla="*/ 0 w 86"/>
              <a:gd name="T7" fmla="*/ 2147483647 h 11"/>
              <a:gd name="T8" fmla="*/ 2147483647 w 86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1"/>
              <a:gd name="T17" fmla="*/ 86 w 86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1">
                <a:moveTo>
                  <a:pt x="62" y="11"/>
                </a:moveTo>
                <a:lnTo>
                  <a:pt x="86" y="4"/>
                </a:lnTo>
                <a:lnTo>
                  <a:pt x="24" y="0"/>
                </a:lnTo>
                <a:lnTo>
                  <a:pt x="0" y="7"/>
                </a:lnTo>
                <a:lnTo>
                  <a:pt x="62" y="11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8" name="Freeform 70"/>
          <p:cNvSpPr>
            <a:spLocks/>
          </p:cNvSpPr>
          <p:nvPr/>
        </p:nvSpPr>
        <p:spPr bwMode="auto">
          <a:xfrm>
            <a:off x="2947988" y="1660227"/>
            <a:ext cx="63500" cy="1074738"/>
          </a:xfrm>
          <a:custGeom>
            <a:avLst/>
            <a:gdLst>
              <a:gd name="T0" fmla="*/ 0 w 24"/>
              <a:gd name="T1" fmla="*/ 2147483647 h 434"/>
              <a:gd name="T2" fmla="*/ 2147483647 w 24"/>
              <a:gd name="T3" fmla="*/ 2147483647 h 434"/>
              <a:gd name="T4" fmla="*/ 2147483647 w 24"/>
              <a:gd name="T5" fmla="*/ 0 h 434"/>
              <a:gd name="T6" fmla="*/ 2147483647 w 24"/>
              <a:gd name="T7" fmla="*/ 2147483647 h 434"/>
              <a:gd name="T8" fmla="*/ 0 w 24"/>
              <a:gd name="T9" fmla="*/ 2147483647 h 4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434"/>
              <a:gd name="T17" fmla="*/ 24 w 24"/>
              <a:gd name="T18" fmla="*/ 434 h 4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434">
                <a:moveTo>
                  <a:pt x="0" y="434"/>
                </a:moveTo>
                <a:lnTo>
                  <a:pt x="5" y="11"/>
                </a:lnTo>
                <a:lnTo>
                  <a:pt x="24" y="0"/>
                </a:lnTo>
                <a:lnTo>
                  <a:pt x="20" y="419"/>
                </a:lnTo>
                <a:lnTo>
                  <a:pt x="0" y="434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9" name="Freeform 71"/>
          <p:cNvSpPr>
            <a:spLocks/>
          </p:cNvSpPr>
          <p:nvPr/>
        </p:nvSpPr>
        <p:spPr bwMode="auto">
          <a:xfrm>
            <a:off x="2782888" y="1680865"/>
            <a:ext cx="179387" cy="1054100"/>
          </a:xfrm>
          <a:custGeom>
            <a:avLst/>
            <a:gdLst>
              <a:gd name="T0" fmla="*/ 0 w 67"/>
              <a:gd name="T1" fmla="*/ 2147483647 h 426"/>
              <a:gd name="T2" fmla="*/ 0 w 67"/>
              <a:gd name="T3" fmla="*/ 0 h 426"/>
              <a:gd name="T4" fmla="*/ 2147483647 w 67"/>
              <a:gd name="T5" fmla="*/ 2147483647 h 426"/>
              <a:gd name="T6" fmla="*/ 2147483647 w 67"/>
              <a:gd name="T7" fmla="*/ 2147483647 h 426"/>
              <a:gd name="T8" fmla="*/ 0 w 67"/>
              <a:gd name="T9" fmla="*/ 2147483647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426"/>
              <a:gd name="T17" fmla="*/ 67 w 67"/>
              <a:gd name="T18" fmla="*/ 426 h 4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426">
                <a:moveTo>
                  <a:pt x="0" y="422"/>
                </a:moveTo>
                <a:lnTo>
                  <a:pt x="0" y="0"/>
                </a:lnTo>
                <a:lnTo>
                  <a:pt x="67" y="3"/>
                </a:lnTo>
                <a:lnTo>
                  <a:pt x="62" y="426"/>
                </a:lnTo>
                <a:lnTo>
                  <a:pt x="0" y="422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0" name="Freeform 72"/>
          <p:cNvSpPr>
            <a:spLocks/>
          </p:cNvSpPr>
          <p:nvPr/>
        </p:nvSpPr>
        <p:spPr bwMode="auto">
          <a:xfrm>
            <a:off x="2782888" y="1641177"/>
            <a:ext cx="228600" cy="46038"/>
          </a:xfrm>
          <a:custGeom>
            <a:avLst/>
            <a:gdLst>
              <a:gd name="T0" fmla="*/ 2147483647 w 86"/>
              <a:gd name="T1" fmla="*/ 2147483647 h 19"/>
              <a:gd name="T2" fmla="*/ 2147483647 w 86"/>
              <a:gd name="T3" fmla="*/ 2147483647 h 19"/>
              <a:gd name="T4" fmla="*/ 2147483647 w 86"/>
              <a:gd name="T5" fmla="*/ 0 h 19"/>
              <a:gd name="T6" fmla="*/ 0 w 86"/>
              <a:gd name="T7" fmla="*/ 2147483647 h 19"/>
              <a:gd name="T8" fmla="*/ 2147483647 w 86"/>
              <a:gd name="T9" fmla="*/ 2147483647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9"/>
              <a:gd name="T17" fmla="*/ 86 w 86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9">
                <a:moveTo>
                  <a:pt x="67" y="19"/>
                </a:moveTo>
                <a:lnTo>
                  <a:pt x="86" y="8"/>
                </a:lnTo>
                <a:lnTo>
                  <a:pt x="24" y="0"/>
                </a:lnTo>
                <a:lnTo>
                  <a:pt x="0" y="16"/>
                </a:lnTo>
                <a:lnTo>
                  <a:pt x="67" y="19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1" name="Freeform 73"/>
          <p:cNvSpPr>
            <a:spLocks/>
          </p:cNvSpPr>
          <p:nvPr/>
        </p:nvSpPr>
        <p:spPr bwMode="auto">
          <a:xfrm>
            <a:off x="3386138" y="2180927"/>
            <a:ext cx="63500" cy="604838"/>
          </a:xfrm>
          <a:custGeom>
            <a:avLst/>
            <a:gdLst>
              <a:gd name="T0" fmla="*/ 0 w 24"/>
              <a:gd name="T1" fmla="*/ 2147483647 h 242"/>
              <a:gd name="T2" fmla="*/ 2147483647 w 24"/>
              <a:gd name="T3" fmla="*/ 2147483647 h 242"/>
              <a:gd name="T4" fmla="*/ 2147483647 w 24"/>
              <a:gd name="T5" fmla="*/ 0 h 242"/>
              <a:gd name="T6" fmla="*/ 2147483647 w 24"/>
              <a:gd name="T7" fmla="*/ 2147483647 h 242"/>
              <a:gd name="T8" fmla="*/ 0 w 24"/>
              <a:gd name="T9" fmla="*/ 2147483647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242"/>
              <a:gd name="T17" fmla="*/ 24 w 24"/>
              <a:gd name="T18" fmla="*/ 242 h 2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242">
                <a:moveTo>
                  <a:pt x="0" y="242"/>
                </a:moveTo>
                <a:lnTo>
                  <a:pt x="4" y="16"/>
                </a:lnTo>
                <a:lnTo>
                  <a:pt x="24" y="0"/>
                </a:lnTo>
                <a:lnTo>
                  <a:pt x="19" y="223"/>
                </a:lnTo>
                <a:lnTo>
                  <a:pt x="0" y="242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2" name="Freeform 74"/>
          <p:cNvSpPr>
            <a:spLocks/>
          </p:cNvSpPr>
          <p:nvPr/>
        </p:nvSpPr>
        <p:spPr bwMode="auto">
          <a:xfrm>
            <a:off x="3205163" y="2214265"/>
            <a:ext cx="192087" cy="571500"/>
          </a:xfrm>
          <a:custGeom>
            <a:avLst/>
            <a:gdLst>
              <a:gd name="T0" fmla="*/ 0 w 72"/>
              <a:gd name="T1" fmla="*/ 2147483647 h 230"/>
              <a:gd name="T2" fmla="*/ 2147483647 w 72"/>
              <a:gd name="T3" fmla="*/ 0 h 230"/>
              <a:gd name="T4" fmla="*/ 2147483647 w 72"/>
              <a:gd name="T5" fmla="*/ 2147483647 h 230"/>
              <a:gd name="T6" fmla="*/ 2147483647 w 72"/>
              <a:gd name="T7" fmla="*/ 2147483647 h 230"/>
              <a:gd name="T8" fmla="*/ 0 w 72"/>
              <a:gd name="T9" fmla="*/ 2147483647 h 2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230"/>
              <a:gd name="T17" fmla="*/ 72 w 72"/>
              <a:gd name="T18" fmla="*/ 230 h 2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230">
                <a:moveTo>
                  <a:pt x="0" y="223"/>
                </a:moveTo>
                <a:lnTo>
                  <a:pt x="5" y="0"/>
                </a:lnTo>
                <a:lnTo>
                  <a:pt x="72" y="4"/>
                </a:lnTo>
                <a:lnTo>
                  <a:pt x="68" y="230"/>
                </a:lnTo>
                <a:lnTo>
                  <a:pt x="0" y="223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3" name="Freeform 75"/>
          <p:cNvSpPr>
            <a:spLocks/>
          </p:cNvSpPr>
          <p:nvPr/>
        </p:nvSpPr>
        <p:spPr bwMode="auto">
          <a:xfrm>
            <a:off x="3219450" y="2174577"/>
            <a:ext cx="230188" cy="50800"/>
          </a:xfrm>
          <a:custGeom>
            <a:avLst/>
            <a:gdLst>
              <a:gd name="T0" fmla="*/ 2147483647 w 87"/>
              <a:gd name="T1" fmla="*/ 2147483647 h 20"/>
              <a:gd name="T2" fmla="*/ 2147483647 w 87"/>
              <a:gd name="T3" fmla="*/ 2147483647 h 20"/>
              <a:gd name="T4" fmla="*/ 2147483647 w 87"/>
              <a:gd name="T5" fmla="*/ 0 h 20"/>
              <a:gd name="T6" fmla="*/ 0 w 87"/>
              <a:gd name="T7" fmla="*/ 2147483647 h 20"/>
              <a:gd name="T8" fmla="*/ 2147483647 w 87"/>
              <a:gd name="T9" fmla="*/ 2147483647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20"/>
              <a:gd name="T17" fmla="*/ 87 w 87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20">
                <a:moveTo>
                  <a:pt x="67" y="20"/>
                </a:moveTo>
                <a:lnTo>
                  <a:pt x="87" y="4"/>
                </a:lnTo>
                <a:lnTo>
                  <a:pt x="19" y="0"/>
                </a:lnTo>
                <a:lnTo>
                  <a:pt x="0" y="16"/>
                </a:lnTo>
                <a:lnTo>
                  <a:pt x="67" y="20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4" name="Freeform 76"/>
          <p:cNvSpPr>
            <a:spLocks/>
          </p:cNvSpPr>
          <p:nvPr/>
        </p:nvSpPr>
        <p:spPr bwMode="auto">
          <a:xfrm>
            <a:off x="3835400" y="2654002"/>
            <a:ext cx="52388" cy="168275"/>
          </a:xfrm>
          <a:custGeom>
            <a:avLst/>
            <a:gdLst>
              <a:gd name="T0" fmla="*/ 0 w 19"/>
              <a:gd name="T1" fmla="*/ 2147483647 h 69"/>
              <a:gd name="T2" fmla="*/ 2147483647 w 19"/>
              <a:gd name="T3" fmla="*/ 2147483647 h 69"/>
              <a:gd name="T4" fmla="*/ 2147483647 w 19"/>
              <a:gd name="T5" fmla="*/ 0 h 69"/>
              <a:gd name="T6" fmla="*/ 2147483647 w 19"/>
              <a:gd name="T7" fmla="*/ 2147483647 h 69"/>
              <a:gd name="T8" fmla="*/ 0 w 19"/>
              <a:gd name="T9" fmla="*/ 2147483647 h 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"/>
              <a:gd name="T16" fmla="*/ 0 h 69"/>
              <a:gd name="T17" fmla="*/ 19 w 19"/>
              <a:gd name="T18" fmla="*/ 69 h 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" h="69">
                <a:moveTo>
                  <a:pt x="0" y="69"/>
                </a:moveTo>
                <a:lnTo>
                  <a:pt x="4" y="15"/>
                </a:lnTo>
                <a:lnTo>
                  <a:pt x="19" y="0"/>
                </a:lnTo>
                <a:lnTo>
                  <a:pt x="19" y="49"/>
                </a:lnTo>
                <a:lnTo>
                  <a:pt x="0" y="69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5" name="Freeform 77"/>
          <p:cNvSpPr>
            <a:spLocks/>
          </p:cNvSpPr>
          <p:nvPr/>
        </p:nvSpPr>
        <p:spPr bwMode="auto">
          <a:xfrm>
            <a:off x="3654425" y="2677815"/>
            <a:ext cx="193675" cy="144462"/>
          </a:xfrm>
          <a:custGeom>
            <a:avLst/>
            <a:gdLst>
              <a:gd name="T0" fmla="*/ 0 w 72"/>
              <a:gd name="T1" fmla="*/ 2147483647 h 58"/>
              <a:gd name="T2" fmla="*/ 0 w 72"/>
              <a:gd name="T3" fmla="*/ 0 h 58"/>
              <a:gd name="T4" fmla="*/ 2147483647 w 72"/>
              <a:gd name="T5" fmla="*/ 2147483647 h 58"/>
              <a:gd name="T6" fmla="*/ 2147483647 w 72"/>
              <a:gd name="T7" fmla="*/ 2147483647 h 58"/>
              <a:gd name="T8" fmla="*/ 0 w 72"/>
              <a:gd name="T9" fmla="*/ 2147483647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58"/>
              <a:gd name="T17" fmla="*/ 72 w 72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58">
                <a:moveTo>
                  <a:pt x="0" y="50"/>
                </a:moveTo>
                <a:lnTo>
                  <a:pt x="0" y="0"/>
                </a:lnTo>
                <a:lnTo>
                  <a:pt x="72" y="4"/>
                </a:lnTo>
                <a:lnTo>
                  <a:pt x="68" y="58"/>
                </a:lnTo>
                <a:lnTo>
                  <a:pt x="0" y="50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6" name="Freeform 78"/>
          <p:cNvSpPr>
            <a:spLocks/>
          </p:cNvSpPr>
          <p:nvPr/>
        </p:nvSpPr>
        <p:spPr bwMode="auto">
          <a:xfrm>
            <a:off x="3654425" y="2630190"/>
            <a:ext cx="233363" cy="57150"/>
          </a:xfrm>
          <a:custGeom>
            <a:avLst/>
            <a:gdLst>
              <a:gd name="T0" fmla="*/ 2147483647 w 87"/>
              <a:gd name="T1" fmla="*/ 2147483647 h 23"/>
              <a:gd name="T2" fmla="*/ 2147483647 w 87"/>
              <a:gd name="T3" fmla="*/ 2147483647 h 23"/>
              <a:gd name="T4" fmla="*/ 2147483647 w 87"/>
              <a:gd name="T5" fmla="*/ 0 h 23"/>
              <a:gd name="T6" fmla="*/ 0 w 87"/>
              <a:gd name="T7" fmla="*/ 2147483647 h 23"/>
              <a:gd name="T8" fmla="*/ 2147483647 w 87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23"/>
              <a:gd name="T17" fmla="*/ 87 w 87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23">
                <a:moveTo>
                  <a:pt x="72" y="23"/>
                </a:moveTo>
                <a:lnTo>
                  <a:pt x="87" y="8"/>
                </a:lnTo>
                <a:lnTo>
                  <a:pt x="20" y="0"/>
                </a:lnTo>
                <a:lnTo>
                  <a:pt x="0" y="19"/>
                </a:lnTo>
                <a:lnTo>
                  <a:pt x="72" y="23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7" name="Freeform 79"/>
          <p:cNvSpPr>
            <a:spLocks/>
          </p:cNvSpPr>
          <p:nvPr/>
        </p:nvSpPr>
        <p:spPr bwMode="auto">
          <a:xfrm>
            <a:off x="1447800" y="1033165"/>
            <a:ext cx="142875" cy="1695450"/>
          </a:xfrm>
          <a:custGeom>
            <a:avLst/>
            <a:gdLst>
              <a:gd name="T0" fmla="*/ 2147483647 w 53"/>
              <a:gd name="T1" fmla="*/ 2147483647 h 684"/>
              <a:gd name="T2" fmla="*/ 0 w 53"/>
              <a:gd name="T3" fmla="*/ 2147483647 h 684"/>
              <a:gd name="T4" fmla="*/ 2147483647 w 53"/>
              <a:gd name="T5" fmla="*/ 0 h 684"/>
              <a:gd name="T6" fmla="*/ 2147483647 w 53"/>
              <a:gd name="T7" fmla="*/ 2147483647 h 684"/>
              <a:gd name="T8" fmla="*/ 2147483647 w 53"/>
              <a:gd name="T9" fmla="*/ 2147483647 h 6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3"/>
              <a:gd name="T16" fmla="*/ 0 h 684"/>
              <a:gd name="T17" fmla="*/ 53 w 53"/>
              <a:gd name="T18" fmla="*/ 684 h 6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3" h="684">
                <a:moveTo>
                  <a:pt x="24" y="684"/>
                </a:moveTo>
                <a:lnTo>
                  <a:pt x="0" y="12"/>
                </a:lnTo>
                <a:lnTo>
                  <a:pt x="33" y="0"/>
                </a:lnTo>
                <a:lnTo>
                  <a:pt x="53" y="669"/>
                </a:lnTo>
                <a:lnTo>
                  <a:pt x="24" y="684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8" name="Freeform 80"/>
          <p:cNvSpPr>
            <a:spLocks/>
          </p:cNvSpPr>
          <p:nvPr/>
        </p:nvSpPr>
        <p:spPr bwMode="auto">
          <a:xfrm>
            <a:off x="1279525" y="1052215"/>
            <a:ext cx="231775" cy="1676400"/>
          </a:xfrm>
          <a:custGeom>
            <a:avLst/>
            <a:gdLst>
              <a:gd name="T0" fmla="*/ 2147483647 w 87"/>
              <a:gd name="T1" fmla="*/ 2147483647 h 676"/>
              <a:gd name="T2" fmla="*/ 0 w 87"/>
              <a:gd name="T3" fmla="*/ 0 h 676"/>
              <a:gd name="T4" fmla="*/ 2147483647 w 87"/>
              <a:gd name="T5" fmla="*/ 2147483647 h 676"/>
              <a:gd name="T6" fmla="*/ 2147483647 w 87"/>
              <a:gd name="T7" fmla="*/ 2147483647 h 676"/>
              <a:gd name="T8" fmla="*/ 2147483647 w 87"/>
              <a:gd name="T9" fmla="*/ 2147483647 h 6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676"/>
              <a:gd name="T17" fmla="*/ 87 w 87"/>
              <a:gd name="T18" fmla="*/ 676 h 6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676">
                <a:moveTo>
                  <a:pt x="24" y="672"/>
                </a:moveTo>
                <a:lnTo>
                  <a:pt x="0" y="0"/>
                </a:lnTo>
                <a:lnTo>
                  <a:pt x="63" y="4"/>
                </a:lnTo>
                <a:lnTo>
                  <a:pt x="87" y="676"/>
                </a:lnTo>
                <a:lnTo>
                  <a:pt x="24" y="672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9" name="Freeform 81"/>
          <p:cNvSpPr>
            <a:spLocks/>
          </p:cNvSpPr>
          <p:nvPr/>
        </p:nvSpPr>
        <p:spPr bwMode="auto">
          <a:xfrm>
            <a:off x="1279525" y="1033165"/>
            <a:ext cx="257175" cy="30162"/>
          </a:xfrm>
          <a:custGeom>
            <a:avLst/>
            <a:gdLst>
              <a:gd name="T0" fmla="*/ 2147483647 w 96"/>
              <a:gd name="T1" fmla="*/ 2147483647 h 12"/>
              <a:gd name="T2" fmla="*/ 2147483647 w 96"/>
              <a:gd name="T3" fmla="*/ 0 h 12"/>
              <a:gd name="T4" fmla="*/ 2147483647 w 96"/>
              <a:gd name="T5" fmla="*/ 0 h 12"/>
              <a:gd name="T6" fmla="*/ 0 w 96"/>
              <a:gd name="T7" fmla="*/ 2147483647 h 12"/>
              <a:gd name="T8" fmla="*/ 2147483647 w 96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2"/>
              <a:gd name="T17" fmla="*/ 96 w 96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2">
                <a:moveTo>
                  <a:pt x="63" y="12"/>
                </a:moveTo>
                <a:lnTo>
                  <a:pt x="96" y="0"/>
                </a:lnTo>
                <a:lnTo>
                  <a:pt x="34" y="0"/>
                </a:lnTo>
                <a:lnTo>
                  <a:pt x="0" y="8"/>
                </a:lnTo>
                <a:lnTo>
                  <a:pt x="63" y="12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0" name="Freeform 82"/>
          <p:cNvSpPr>
            <a:spLocks/>
          </p:cNvSpPr>
          <p:nvPr/>
        </p:nvSpPr>
        <p:spPr bwMode="auto">
          <a:xfrm>
            <a:off x="1897063" y="1052215"/>
            <a:ext cx="101600" cy="1720850"/>
          </a:xfrm>
          <a:custGeom>
            <a:avLst/>
            <a:gdLst>
              <a:gd name="T0" fmla="*/ 2147483647 w 38"/>
              <a:gd name="T1" fmla="*/ 2147483647 h 695"/>
              <a:gd name="T2" fmla="*/ 0 w 38"/>
              <a:gd name="T3" fmla="*/ 2147483647 h 695"/>
              <a:gd name="T4" fmla="*/ 2147483647 w 38"/>
              <a:gd name="T5" fmla="*/ 0 h 695"/>
              <a:gd name="T6" fmla="*/ 2147483647 w 38"/>
              <a:gd name="T7" fmla="*/ 2147483647 h 695"/>
              <a:gd name="T8" fmla="*/ 2147483647 w 38"/>
              <a:gd name="T9" fmla="*/ 2147483647 h 6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695"/>
              <a:gd name="T17" fmla="*/ 38 w 38"/>
              <a:gd name="T18" fmla="*/ 695 h 6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695">
                <a:moveTo>
                  <a:pt x="14" y="695"/>
                </a:moveTo>
                <a:lnTo>
                  <a:pt x="0" y="11"/>
                </a:lnTo>
                <a:lnTo>
                  <a:pt x="29" y="0"/>
                </a:lnTo>
                <a:lnTo>
                  <a:pt x="38" y="676"/>
                </a:lnTo>
                <a:lnTo>
                  <a:pt x="14" y="695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1" name="Freeform 83"/>
          <p:cNvSpPr>
            <a:spLocks/>
          </p:cNvSpPr>
          <p:nvPr/>
        </p:nvSpPr>
        <p:spPr bwMode="auto">
          <a:xfrm>
            <a:off x="1719263" y="1072852"/>
            <a:ext cx="214312" cy="1700213"/>
          </a:xfrm>
          <a:custGeom>
            <a:avLst/>
            <a:gdLst>
              <a:gd name="T0" fmla="*/ 2147483647 w 81"/>
              <a:gd name="T1" fmla="*/ 2147483647 h 687"/>
              <a:gd name="T2" fmla="*/ 0 w 81"/>
              <a:gd name="T3" fmla="*/ 0 h 687"/>
              <a:gd name="T4" fmla="*/ 2147483647 w 81"/>
              <a:gd name="T5" fmla="*/ 2147483647 h 687"/>
              <a:gd name="T6" fmla="*/ 2147483647 w 81"/>
              <a:gd name="T7" fmla="*/ 2147483647 h 687"/>
              <a:gd name="T8" fmla="*/ 2147483647 w 81"/>
              <a:gd name="T9" fmla="*/ 2147483647 h 6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687"/>
              <a:gd name="T17" fmla="*/ 81 w 81"/>
              <a:gd name="T18" fmla="*/ 687 h 6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687">
                <a:moveTo>
                  <a:pt x="14" y="680"/>
                </a:moveTo>
                <a:lnTo>
                  <a:pt x="0" y="0"/>
                </a:lnTo>
                <a:lnTo>
                  <a:pt x="67" y="3"/>
                </a:lnTo>
                <a:lnTo>
                  <a:pt x="81" y="687"/>
                </a:lnTo>
                <a:lnTo>
                  <a:pt x="14" y="680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2" name="Freeform 84"/>
          <p:cNvSpPr>
            <a:spLocks/>
          </p:cNvSpPr>
          <p:nvPr/>
        </p:nvSpPr>
        <p:spPr bwMode="auto">
          <a:xfrm>
            <a:off x="1719263" y="1052215"/>
            <a:ext cx="257175" cy="23812"/>
          </a:xfrm>
          <a:custGeom>
            <a:avLst/>
            <a:gdLst>
              <a:gd name="T0" fmla="*/ 2147483647 w 96"/>
              <a:gd name="T1" fmla="*/ 2147483647 h 11"/>
              <a:gd name="T2" fmla="*/ 2147483647 w 96"/>
              <a:gd name="T3" fmla="*/ 0 h 11"/>
              <a:gd name="T4" fmla="*/ 2147483647 w 96"/>
              <a:gd name="T5" fmla="*/ 0 h 11"/>
              <a:gd name="T6" fmla="*/ 0 w 96"/>
              <a:gd name="T7" fmla="*/ 2147483647 h 11"/>
              <a:gd name="T8" fmla="*/ 2147483647 w 96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1"/>
              <a:gd name="T17" fmla="*/ 96 w 96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1">
                <a:moveTo>
                  <a:pt x="67" y="11"/>
                </a:moveTo>
                <a:lnTo>
                  <a:pt x="96" y="0"/>
                </a:lnTo>
                <a:lnTo>
                  <a:pt x="28" y="0"/>
                </a:lnTo>
                <a:lnTo>
                  <a:pt x="0" y="8"/>
                </a:lnTo>
                <a:lnTo>
                  <a:pt x="67" y="11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3" name="Freeform 85"/>
          <p:cNvSpPr>
            <a:spLocks/>
          </p:cNvSpPr>
          <p:nvPr/>
        </p:nvSpPr>
        <p:spPr bwMode="auto">
          <a:xfrm>
            <a:off x="2344738" y="1231602"/>
            <a:ext cx="79375" cy="1581150"/>
          </a:xfrm>
          <a:custGeom>
            <a:avLst/>
            <a:gdLst>
              <a:gd name="T0" fmla="*/ 2147483647 w 29"/>
              <a:gd name="T1" fmla="*/ 2147483647 h 638"/>
              <a:gd name="T2" fmla="*/ 0 w 29"/>
              <a:gd name="T3" fmla="*/ 2147483647 h 638"/>
              <a:gd name="T4" fmla="*/ 2147483647 w 29"/>
              <a:gd name="T5" fmla="*/ 0 h 638"/>
              <a:gd name="T6" fmla="*/ 2147483647 w 29"/>
              <a:gd name="T7" fmla="*/ 2147483647 h 638"/>
              <a:gd name="T8" fmla="*/ 2147483647 w 29"/>
              <a:gd name="T9" fmla="*/ 2147483647 h 6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638"/>
              <a:gd name="T17" fmla="*/ 29 w 29"/>
              <a:gd name="T18" fmla="*/ 638 h 6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638">
                <a:moveTo>
                  <a:pt x="5" y="638"/>
                </a:moveTo>
                <a:lnTo>
                  <a:pt x="0" y="11"/>
                </a:lnTo>
                <a:lnTo>
                  <a:pt x="29" y="0"/>
                </a:lnTo>
                <a:lnTo>
                  <a:pt x="29" y="619"/>
                </a:lnTo>
                <a:lnTo>
                  <a:pt x="5" y="638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4" name="Freeform 86"/>
          <p:cNvSpPr>
            <a:spLocks/>
          </p:cNvSpPr>
          <p:nvPr/>
        </p:nvSpPr>
        <p:spPr bwMode="auto">
          <a:xfrm>
            <a:off x="2166938" y="1252240"/>
            <a:ext cx="192087" cy="1560512"/>
          </a:xfrm>
          <a:custGeom>
            <a:avLst/>
            <a:gdLst>
              <a:gd name="T0" fmla="*/ 2147483647 w 72"/>
              <a:gd name="T1" fmla="*/ 2147483647 h 630"/>
              <a:gd name="T2" fmla="*/ 0 w 72"/>
              <a:gd name="T3" fmla="*/ 0 h 630"/>
              <a:gd name="T4" fmla="*/ 2147483647 w 72"/>
              <a:gd name="T5" fmla="*/ 2147483647 h 630"/>
              <a:gd name="T6" fmla="*/ 2147483647 w 72"/>
              <a:gd name="T7" fmla="*/ 2147483647 h 630"/>
              <a:gd name="T8" fmla="*/ 2147483647 w 72"/>
              <a:gd name="T9" fmla="*/ 2147483647 h 6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630"/>
              <a:gd name="T17" fmla="*/ 72 w 72"/>
              <a:gd name="T18" fmla="*/ 630 h 6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630">
                <a:moveTo>
                  <a:pt x="9" y="622"/>
                </a:moveTo>
                <a:lnTo>
                  <a:pt x="0" y="0"/>
                </a:lnTo>
                <a:lnTo>
                  <a:pt x="67" y="3"/>
                </a:lnTo>
                <a:lnTo>
                  <a:pt x="72" y="630"/>
                </a:lnTo>
                <a:lnTo>
                  <a:pt x="9" y="622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5" name="Freeform 87"/>
          <p:cNvSpPr>
            <a:spLocks/>
          </p:cNvSpPr>
          <p:nvPr/>
        </p:nvSpPr>
        <p:spPr bwMode="auto">
          <a:xfrm>
            <a:off x="2166938" y="1222077"/>
            <a:ext cx="257175" cy="36513"/>
          </a:xfrm>
          <a:custGeom>
            <a:avLst/>
            <a:gdLst>
              <a:gd name="T0" fmla="*/ 2147483647 w 96"/>
              <a:gd name="T1" fmla="*/ 2147483647 h 15"/>
              <a:gd name="T2" fmla="*/ 2147483647 w 96"/>
              <a:gd name="T3" fmla="*/ 2147483647 h 15"/>
              <a:gd name="T4" fmla="*/ 2147483647 w 96"/>
              <a:gd name="T5" fmla="*/ 0 h 15"/>
              <a:gd name="T6" fmla="*/ 0 w 96"/>
              <a:gd name="T7" fmla="*/ 2147483647 h 15"/>
              <a:gd name="T8" fmla="*/ 2147483647 w 96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5"/>
              <a:gd name="T17" fmla="*/ 96 w 96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5">
                <a:moveTo>
                  <a:pt x="67" y="15"/>
                </a:moveTo>
                <a:lnTo>
                  <a:pt x="96" y="4"/>
                </a:lnTo>
                <a:lnTo>
                  <a:pt x="28" y="0"/>
                </a:lnTo>
                <a:lnTo>
                  <a:pt x="0" y="12"/>
                </a:lnTo>
                <a:lnTo>
                  <a:pt x="67" y="15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6" name="Freeform 88"/>
          <p:cNvSpPr>
            <a:spLocks/>
          </p:cNvSpPr>
          <p:nvPr/>
        </p:nvSpPr>
        <p:spPr bwMode="auto">
          <a:xfrm>
            <a:off x="2797175" y="1934865"/>
            <a:ext cx="76200" cy="925512"/>
          </a:xfrm>
          <a:custGeom>
            <a:avLst/>
            <a:gdLst>
              <a:gd name="T0" fmla="*/ 0 w 29"/>
              <a:gd name="T1" fmla="*/ 2147483647 h 373"/>
              <a:gd name="T2" fmla="*/ 2147483647 w 29"/>
              <a:gd name="T3" fmla="*/ 2147483647 h 373"/>
              <a:gd name="T4" fmla="*/ 2147483647 w 29"/>
              <a:gd name="T5" fmla="*/ 0 h 373"/>
              <a:gd name="T6" fmla="*/ 2147483647 w 29"/>
              <a:gd name="T7" fmla="*/ 2147483647 h 373"/>
              <a:gd name="T8" fmla="*/ 0 w 29"/>
              <a:gd name="T9" fmla="*/ 2147483647 h 3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373"/>
              <a:gd name="T17" fmla="*/ 29 w 29"/>
              <a:gd name="T18" fmla="*/ 373 h 3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373">
                <a:moveTo>
                  <a:pt x="0" y="373"/>
                </a:moveTo>
                <a:lnTo>
                  <a:pt x="5" y="16"/>
                </a:lnTo>
                <a:lnTo>
                  <a:pt x="29" y="0"/>
                </a:lnTo>
                <a:lnTo>
                  <a:pt x="24" y="354"/>
                </a:lnTo>
                <a:lnTo>
                  <a:pt x="0" y="373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7" name="Freeform 89"/>
          <p:cNvSpPr>
            <a:spLocks/>
          </p:cNvSpPr>
          <p:nvPr/>
        </p:nvSpPr>
        <p:spPr bwMode="auto">
          <a:xfrm>
            <a:off x="2628900" y="1965027"/>
            <a:ext cx="180975" cy="895350"/>
          </a:xfrm>
          <a:custGeom>
            <a:avLst/>
            <a:gdLst>
              <a:gd name="T0" fmla="*/ 0 w 68"/>
              <a:gd name="T1" fmla="*/ 2147483647 h 361"/>
              <a:gd name="T2" fmla="*/ 0 w 68"/>
              <a:gd name="T3" fmla="*/ 0 h 361"/>
              <a:gd name="T4" fmla="*/ 2147483647 w 68"/>
              <a:gd name="T5" fmla="*/ 2147483647 h 361"/>
              <a:gd name="T6" fmla="*/ 2147483647 w 68"/>
              <a:gd name="T7" fmla="*/ 2147483647 h 361"/>
              <a:gd name="T8" fmla="*/ 0 w 68"/>
              <a:gd name="T9" fmla="*/ 2147483647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361"/>
              <a:gd name="T17" fmla="*/ 68 w 68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361">
                <a:moveTo>
                  <a:pt x="0" y="353"/>
                </a:moveTo>
                <a:lnTo>
                  <a:pt x="0" y="0"/>
                </a:lnTo>
                <a:lnTo>
                  <a:pt x="68" y="4"/>
                </a:lnTo>
                <a:lnTo>
                  <a:pt x="63" y="361"/>
                </a:lnTo>
                <a:lnTo>
                  <a:pt x="0" y="353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8" name="Freeform 90"/>
          <p:cNvSpPr>
            <a:spLocks/>
          </p:cNvSpPr>
          <p:nvPr/>
        </p:nvSpPr>
        <p:spPr bwMode="auto">
          <a:xfrm>
            <a:off x="2628900" y="1928515"/>
            <a:ext cx="244475" cy="46037"/>
          </a:xfrm>
          <a:custGeom>
            <a:avLst/>
            <a:gdLst>
              <a:gd name="T0" fmla="*/ 2147483647 w 92"/>
              <a:gd name="T1" fmla="*/ 2147483647 h 20"/>
              <a:gd name="T2" fmla="*/ 2147483647 w 92"/>
              <a:gd name="T3" fmla="*/ 2147483647 h 20"/>
              <a:gd name="T4" fmla="*/ 2147483647 w 92"/>
              <a:gd name="T5" fmla="*/ 0 h 20"/>
              <a:gd name="T6" fmla="*/ 0 w 92"/>
              <a:gd name="T7" fmla="*/ 2147483647 h 20"/>
              <a:gd name="T8" fmla="*/ 2147483647 w 92"/>
              <a:gd name="T9" fmla="*/ 2147483647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20"/>
              <a:gd name="T17" fmla="*/ 92 w 92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20">
                <a:moveTo>
                  <a:pt x="68" y="20"/>
                </a:moveTo>
                <a:lnTo>
                  <a:pt x="92" y="4"/>
                </a:lnTo>
                <a:lnTo>
                  <a:pt x="24" y="0"/>
                </a:lnTo>
                <a:lnTo>
                  <a:pt x="0" y="16"/>
                </a:lnTo>
                <a:lnTo>
                  <a:pt x="68" y="20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9" name="Freeform 91"/>
          <p:cNvSpPr>
            <a:spLocks/>
          </p:cNvSpPr>
          <p:nvPr/>
        </p:nvSpPr>
        <p:spPr bwMode="auto">
          <a:xfrm>
            <a:off x="3257550" y="2346027"/>
            <a:ext cx="66675" cy="550863"/>
          </a:xfrm>
          <a:custGeom>
            <a:avLst/>
            <a:gdLst>
              <a:gd name="T0" fmla="*/ 0 w 24"/>
              <a:gd name="T1" fmla="*/ 2147483647 h 222"/>
              <a:gd name="T2" fmla="*/ 2147483647 w 24"/>
              <a:gd name="T3" fmla="*/ 2147483647 h 222"/>
              <a:gd name="T4" fmla="*/ 2147483647 w 24"/>
              <a:gd name="T5" fmla="*/ 0 h 222"/>
              <a:gd name="T6" fmla="*/ 2147483647 w 24"/>
              <a:gd name="T7" fmla="*/ 2147483647 h 222"/>
              <a:gd name="T8" fmla="*/ 0 w 24"/>
              <a:gd name="T9" fmla="*/ 2147483647 h 2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222"/>
              <a:gd name="T17" fmla="*/ 24 w 24"/>
              <a:gd name="T18" fmla="*/ 222 h 2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222">
                <a:moveTo>
                  <a:pt x="0" y="222"/>
                </a:moveTo>
                <a:lnTo>
                  <a:pt x="4" y="19"/>
                </a:lnTo>
                <a:lnTo>
                  <a:pt x="24" y="0"/>
                </a:lnTo>
                <a:lnTo>
                  <a:pt x="19" y="203"/>
                </a:lnTo>
                <a:lnTo>
                  <a:pt x="0" y="222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0" name="Freeform 92"/>
          <p:cNvSpPr>
            <a:spLocks/>
          </p:cNvSpPr>
          <p:nvPr/>
        </p:nvSpPr>
        <p:spPr bwMode="auto">
          <a:xfrm>
            <a:off x="3067050" y="2373015"/>
            <a:ext cx="201613" cy="523875"/>
          </a:xfrm>
          <a:custGeom>
            <a:avLst/>
            <a:gdLst>
              <a:gd name="T0" fmla="*/ 0 w 76"/>
              <a:gd name="T1" fmla="*/ 2147483647 h 211"/>
              <a:gd name="T2" fmla="*/ 2147483647 w 76"/>
              <a:gd name="T3" fmla="*/ 0 h 211"/>
              <a:gd name="T4" fmla="*/ 2147483647 w 76"/>
              <a:gd name="T5" fmla="*/ 2147483647 h 211"/>
              <a:gd name="T6" fmla="*/ 2147483647 w 76"/>
              <a:gd name="T7" fmla="*/ 2147483647 h 211"/>
              <a:gd name="T8" fmla="*/ 0 w 76"/>
              <a:gd name="T9" fmla="*/ 2147483647 h 2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211"/>
              <a:gd name="T17" fmla="*/ 76 w 76"/>
              <a:gd name="T18" fmla="*/ 211 h 2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211">
                <a:moveTo>
                  <a:pt x="0" y="204"/>
                </a:moveTo>
                <a:lnTo>
                  <a:pt x="4" y="0"/>
                </a:lnTo>
                <a:lnTo>
                  <a:pt x="76" y="8"/>
                </a:lnTo>
                <a:lnTo>
                  <a:pt x="72" y="211"/>
                </a:lnTo>
                <a:lnTo>
                  <a:pt x="0" y="204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1" name="Freeform 93"/>
          <p:cNvSpPr>
            <a:spLocks/>
          </p:cNvSpPr>
          <p:nvPr/>
        </p:nvSpPr>
        <p:spPr bwMode="auto">
          <a:xfrm>
            <a:off x="3076575" y="2336502"/>
            <a:ext cx="247650" cy="57150"/>
          </a:xfrm>
          <a:custGeom>
            <a:avLst/>
            <a:gdLst>
              <a:gd name="T0" fmla="*/ 2147483647 w 92"/>
              <a:gd name="T1" fmla="*/ 2147483647 h 23"/>
              <a:gd name="T2" fmla="*/ 2147483647 w 92"/>
              <a:gd name="T3" fmla="*/ 2147483647 h 23"/>
              <a:gd name="T4" fmla="*/ 2147483647 w 92"/>
              <a:gd name="T5" fmla="*/ 0 h 23"/>
              <a:gd name="T6" fmla="*/ 0 w 92"/>
              <a:gd name="T7" fmla="*/ 2147483647 h 23"/>
              <a:gd name="T8" fmla="*/ 2147483647 w 92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23"/>
              <a:gd name="T17" fmla="*/ 92 w 92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23">
                <a:moveTo>
                  <a:pt x="72" y="23"/>
                </a:moveTo>
                <a:lnTo>
                  <a:pt x="92" y="4"/>
                </a:lnTo>
                <a:lnTo>
                  <a:pt x="24" y="0"/>
                </a:lnTo>
                <a:lnTo>
                  <a:pt x="0" y="15"/>
                </a:lnTo>
                <a:lnTo>
                  <a:pt x="72" y="23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2" name="Freeform 94"/>
          <p:cNvSpPr>
            <a:spLocks/>
          </p:cNvSpPr>
          <p:nvPr/>
        </p:nvSpPr>
        <p:spPr bwMode="auto">
          <a:xfrm>
            <a:off x="3719513" y="2728615"/>
            <a:ext cx="52387" cy="219075"/>
          </a:xfrm>
          <a:custGeom>
            <a:avLst/>
            <a:gdLst>
              <a:gd name="T0" fmla="*/ 0 w 20"/>
              <a:gd name="T1" fmla="*/ 2147483647 h 89"/>
              <a:gd name="T2" fmla="*/ 0 w 20"/>
              <a:gd name="T3" fmla="*/ 2147483647 h 89"/>
              <a:gd name="T4" fmla="*/ 2147483647 w 20"/>
              <a:gd name="T5" fmla="*/ 0 h 89"/>
              <a:gd name="T6" fmla="*/ 2147483647 w 20"/>
              <a:gd name="T7" fmla="*/ 2147483647 h 89"/>
              <a:gd name="T8" fmla="*/ 0 w 20"/>
              <a:gd name="T9" fmla="*/ 2147483647 h 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89"/>
              <a:gd name="T17" fmla="*/ 20 w 20"/>
              <a:gd name="T18" fmla="*/ 89 h 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89">
                <a:moveTo>
                  <a:pt x="0" y="89"/>
                </a:moveTo>
                <a:lnTo>
                  <a:pt x="0" y="19"/>
                </a:lnTo>
                <a:lnTo>
                  <a:pt x="20" y="0"/>
                </a:lnTo>
                <a:lnTo>
                  <a:pt x="20" y="69"/>
                </a:lnTo>
                <a:lnTo>
                  <a:pt x="0" y="89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3" name="Freeform 95"/>
          <p:cNvSpPr>
            <a:spLocks/>
          </p:cNvSpPr>
          <p:nvPr/>
        </p:nvSpPr>
        <p:spPr bwMode="auto">
          <a:xfrm>
            <a:off x="3525838" y="2755602"/>
            <a:ext cx="193675" cy="192088"/>
          </a:xfrm>
          <a:custGeom>
            <a:avLst/>
            <a:gdLst>
              <a:gd name="T0" fmla="*/ 0 w 72"/>
              <a:gd name="T1" fmla="*/ 2147483647 h 77"/>
              <a:gd name="T2" fmla="*/ 2147483647 w 72"/>
              <a:gd name="T3" fmla="*/ 0 h 77"/>
              <a:gd name="T4" fmla="*/ 2147483647 w 72"/>
              <a:gd name="T5" fmla="*/ 2147483647 h 77"/>
              <a:gd name="T6" fmla="*/ 2147483647 w 72"/>
              <a:gd name="T7" fmla="*/ 2147483647 h 77"/>
              <a:gd name="T8" fmla="*/ 0 w 72"/>
              <a:gd name="T9" fmla="*/ 2147483647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77"/>
              <a:gd name="T17" fmla="*/ 72 w 72"/>
              <a:gd name="T18" fmla="*/ 77 h 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77">
                <a:moveTo>
                  <a:pt x="0" y="69"/>
                </a:moveTo>
                <a:lnTo>
                  <a:pt x="5" y="0"/>
                </a:lnTo>
                <a:lnTo>
                  <a:pt x="72" y="7"/>
                </a:lnTo>
                <a:lnTo>
                  <a:pt x="72" y="77"/>
                </a:lnTo>
                <a:lnTo>
                  <a:pt x="0" y="69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4" name="Freeform 96"/>
          <p:cNvSpPr>
            <a:spLocks/>
          </p:cNvSpPr>
          <p:nvPr/>
        </p:nvSpPr>
        <p:spPr bwMode="auto">
          <a:xfrm>
            <a:off x="3538538" y="2707977"/>
            <a:ext cx="233362" cy="65088"/>
          </a:xfrm>
          <a:custGeom>
            <a:avLst/>
            <a:gdLst>
              <a:gd name="T0" fmla="*/ 2147483647 w 87"/>
              <a:gd name="T1" fmla="*/ 2147483647 h 26"/>
              <a:gd name="T2" fmla="*/ 2147483647 w 87"/>
              <a:gd name="T3" fmla="*/ 2147483647 h 26"/>
              <a:gd name="T4" fmla="*/ 2147483647 w 87"/>
              <a:gd name="T5" fmla="*/ 0 h 26"/>
              <a:gd name="T6" fmla="*/ 0 w 87"/>
              <a:gd name="T7" fmla="*/ 2147483647 h 26"/>
              <a:gd name="T8" fmla="*/ 2147483647 w 87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26"/>
              <a:gd name="T17" fmla="*/ 87 w 87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26">
                <a:moveTo>
                  <a:pt x="67" y="26"/>
                </a:moveTo>
                <a:lnTo>
                  <a:pt x="87" y="7"/>
                </a:lnTo>
                <a:lnTo>
                  <a:pt x="19" y="0"/>
                </a:lnTo>
                <a:lnTo>
                  <a:pt x="0" y="19"/>
                </a:lnTo>
                <a:lnTo>
                  <a:pt x="67" y="26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5" name="Freeform 97"/>
          <p:cNvSpPr>
            <a:spLocks/>
          </p:cNvSpPr>
          <p:nvPr/>
        </p:nvSpPr>
        <p:spPr bwMode="auto">
          <a:xfrm>
            <a:off x="1241425" y="1130002"/>
            <a:ext cx="153988" cy="1709738"/>
          </a:xfrm>
          <a:custGeom>
            <a:avLst/>
            <a:gdLst>
              <a:gd name="T0" fmla="*/ 2147483647 w 58"/>
              <a:gd name="T1" fmla="*/ 2147483647 h 691"/>
              <a:gd name="T2" fmla="*/ 0 w 58"/>
              <a:gd name="T3" fmla="*/ 2147483647 h 691"/>
              <a:gd name="T4" fmla="*/ 2147483647 w 58"/>
              <a:gd name="T5" fmla="*/ 0 h 691"/>
              <a:gd name="T6" fmla="*/ 2147483647 w 58"/>
              <a:gd name="T7" fmla="*/ 2147483647 h 691"/>
              <a:gd name="T8" fmla="*/ 2147483647 w 58"/>
              <a:gd name="T9" fmla="*/ 2147483647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691"/>
              <a:gd name="T17" fmla="*/ 58 w 58"/>
              <a:gd name="T18" fmla="*/ 691 h 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691">
                <a:moveTo>
                  <a:pt x="24" y="691"/>
                </a:moveTo>
                <a:lnTo>
                  <a:pt x="0" y="7"/>
                </a:lnTo>
                <a:lnTo>
                  <a:pt x="34" y="0"/>
                </a:lnTo>
                <a:lnTo>
                  <a:pt x="58" y="672"/>
                </a:lnTo>
                <a:lnTo>
                  <a:pt x="24" y="691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6" name="Freeform 98"/>
          <p:cNvSpPr>
            <a:spLocks/>
          </p:cNvSpPr>
          <p:nvPr/>
        </p:nvSpPr>
        <p:spPr bwMode="auto">
          <a:xfrm>
            <a:off x="1062038" y="1144290"/>
            <a:ext cx="244475" cy="1695450"/>
          </a:xfrm>
          <a:custGeom>
            <a:avLst/>
            <a:gdLst>
              <a:gd name="T0" fmla="*/ 2147483647 w 91"/>
              <a:gd name="T1" fmla="*/ 2147483647 h 684"/>
              <a:gd name="T2" fmla="*/ 0 w 91"/>
              <a:gd name="T3" fmla="*/ 0 h 684"/>
              <a:gd name="T4" fmla="*/ 2147483647 w 91"/>
              <a:gd name="T5" fmla="*/ 0 h 684"/>
              <a:gd name="T6" fmla="*/ 2147483647 w 91"/>
              <a:gd name="T7" fmla="*/ 2147483647 h 684"/>
              <a:gd name="T8" fmla="*/ 2147483647 w 91"/>
              <a:gd name="T9" fmla="*/ 2147483647 h 6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684"/>
              <a:gd name="T17" fmla="*/ 91 w 91"/>
              <a:gd name="T18" fmla="*/ 684 h 6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684">
                <a:moveTo>
                  <a:pt x="28" y="681"/>
                </a:moveTo>
                <a:lnTo>
                  <a:pt x="0" y="0"/>
                </a:lnTo>
                <a:lnTo>
                  <a:pt x="67" y="0"/>
                </a:lnTo>
                <a:lnTo>
                  <a:pt x="91" y="684"/>
                </a:lnTo>
                <a:lnTo>
                  <a:pt x="28" y="681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7" name="Freeform 99"/>
          <p:cNvSpPr>
            <a:spLocks/>
          </p:cNvSpPr>
          <p:nvPr/>
        </p:nvSpPr>
        <p:spPr bwMode="auto">
          <a:xfrm>
            <a:off x="1062038" y="1120477"/>
            <a:ext cx="271462" cy="23813"/>
          </a:xfrm>
          <a:custGeom>
            <a:avLst/>
            <a:gdLst>
              <a:gd name="T0" fmla="*/ 2147483647 w 101"/>
              <a:gd name="T1" fmla="*/ 2147483647 h 11"/>
              <a:gd name="T2" fmla="*/ 2147483647 w 101"/>
              <a:gd name="T3" fmla="*/ 2147483647 h 11"/>
              <a:gd name="T4" fmla="*/ 2147483647 w 101"/>
              <a:gd name="T5" fmla="*/ 0 h 11"/>
              <a:gd name="T6" fmla="*/ 0 w 101"/>
              <a:gd name="T7" fmla="*/ 2147483647 h 11"/>
              <a:gd name="T8" fmla="*/ 2147483647 w 101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1"/>
              <a:gd name="T17" fmla="*/ 101 w 101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1">
                <a:moveTo>
                  <a:pt x="67" y="11"/>
                </a:moveTo>
                <a:lnTo>
                  <a:pt x="101" y="4"/>
                </a:lnTo>
                <a:lnTo>
                  <a:pt x="33" y="0"/>
                </a:lnTo>
                <a:lnTo>
                  <a:pt x="0" y="11"/>
                </a:lnTo>
                <a:lnTo>
                  <a:pt x="67" y="11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8" name="Freeform 100"/>
          <p:cNvSpPr>
            <a:spLocks/>
          </p:cNvSpPr>
          <p:nvPr/>
        </p:nvSpPr>
        <p:spPr bwMode="auto">
          <a:xfrm>
            <a:off x="1692275" y="1183977"/>
            <a:ext cx="128588" cy="1706563"/>
          </a:xfrm>
          <a:custGeom>
            <a:avLst/>
            <a:gdLst>
              <a:gd name="T0" fmla="*/ 2147483647 w 48"/>
              <a:gd name="T1" fmla="*/ 2147483647 h 688"/>
              <a:gd name="T2" fmla="*/ 0 w 48"/>
              <a:gd name="T3" fmla="*/ 2147483647 h 688"/>
              <a:gd name="T4" fmla="*/ 2147483647 w 48"/>
              <a:gd name="T5" fmla="*/ 0 h 688"/>
              <a:gd name="T6" fmla="*/ 2147483647 w 48"/>
              <a:gd name="T7" fmla="*/ 2147483647 h 688"/>
              <a:gd name="T8" fmla="*/ 2147483647 w 48"/>
              <a:gd name="T9" fmla="*/ 2147483647 h 6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688"/>
              <a:gd name="T17" fmla="*/ 48 w 48"/>
              <a:gd name="T18" fmla="*/ 688 h 6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688">
                <a:moveTo>
                  <a:pt x="19" y="688"/>
                </a:moveTo>
                <a:lnTo>
                  <a:pt x="0" y="11"/>
                </a:lnTo>
                <a:lnTo>
                  <a:pt x="34" y="0"/>
                </a:lnTo>
                <a:lnTo>
                  <a:pt x="48" y="668"/>
                </a:lnTo>
                <a:lnTo>
                  <a:pt x="19" y="688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9" name="Freeform 101"/>
          <p:cNvSpPr>
            <a:spLocks/>
          </p:cNvSpPr>
          <p:nvPr/>
        </p:nvSpPr>
        <p:spPr bwMode="auto">
          <a:xfrm>
            <a:off x="1511300" y="1201440"/>
            <a:ext cx="230188" cy="1689100"/>
          </a:xfrm>
          <a:custGeom>
            <a:avLst/>
            <a:gdLst>
              <a:gd name="T0" fmla="*/ 2147483647 w 86"/>
              <a:gd name="T1" fmla="*/ 2147483647 h 681"/>
              <a:gd name="T2" fmla="*/ 0 w 86"/>
              <a:gd name="T3" fmla="*/ 0 h 681"/>
              <a:gd name="T4" fmla="*/ 2147483647 w 86"/>
              <a:gd name="T5" fmla="*/ 2147483647 h 681"/>
              <a:gd name="T6" fmla="*/ 2147483647 w 86"/>
              <a:gd name="T7" fmla="*/ 2147483647 h 681"/>
              <a:gd name="T8" fmla="*/ 2147483647 w 86"/>
              <a:gd name="T9" fmla="*/ 2147483647 h 6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681"/>
              <a:gd name="T17" fmla="*/ 86 w 86"/>
              <a:gd name="T18" fmla="*/ 681 h 6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681">
                <a:moveTo>
                  <a:pt x="19" y="673"/>
                </a:moveTo>
                <a:lnTo>
                  <a:pt x="0" y="0"/>
                </a:lnTo>
                <a:lnTo>
                  <a:pt x="67" y="4"/>
                </a:lnTo>
                <a:lnTo>
                  <a:pt x="86" y="681"/>
                </a:lnTo>
                <a:lnTo>
                  <a:pt x="19" y="673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0" name="Freeform 102"/>
          <p:cNvSpPr>
            <a:spLocks/>
          </p:cNvSpPr>
          <p:nvPr/>
        </p:nvSpPr>
        <p:spPr bwMode="auto">
          <a:xfrm>
            <a:off x="1511300" y="1174452"/>
            <a:ext cx="269875" cy="36513"/>
          </a:xfrm>
          <a:custGeom>
            <a:avLst/>
            <a:gdLst>
              <a:gd name="T0" fmla="*/ 2147483647 w 101"/>
              <a:gd name="T1" fmla="*/ 2147483647 h 15"/>
              <a:gd name="T2" fmla="*/ 2147483647 w 101"/>
              <a:gd name="T3" fmla="*/ 2147483647 h 15"/>
              <a:gd name="T4" fmla="*/ 2147483647 w 101"/>
              <a:gd name="T5" fmla="*/ 0 h 15"/>
              <a:gd name="T6" fmla="*/ 0 w 101"/>
              <a:gd name="T7" fmla="*/ 2147483647 h 15"/>
              <a:gd name="T8" fmla="*/ 2147483647 w 101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5"/>
              <a:gd name="T17" fmla="*/ 101 w 101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5">
                <a:moveTo>
                  <a:pt x="67" y="15"/>
                </a:moveTo>
                <a:lnTo>
                  <a:pt x="101" y="4"/>
                </a:lnTo>
                <a:lnTo>
                  <a:pt x="33" y="0"/>
                </a:lnTo>
                <a:lnTo>
                  <a:pt x="0" y="11"/>
                </a:lnTo>
                <a:lnTo>
                  <a:pt x="67" y="15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1" name="Freeform 103"/>
          <p:cNvSpPr>
            <a:spLocks/>
          </p:cNvSpPr>
          <p:nvPr/>
        </p:nvSpPr>
        <p:spPr bwMode="auto">
          <a:xfrm>
            <a:off x="2166938" y="1393527"/>
            <a:ext cx="88900" cy="1544638"/>
          </a:xfrm>
          <a:custGeom>
            <a:avLst/>
            <a:gdLst>
              <a:gd name="T0" fmla="*/ 2147483647 w 33"/>
              <a:gd name="T1" fmla="*/ 2147483647 h 623"/>
              <a:gd name="T2" fmla="*/ 0 w 33"/>
              <a:gd name="T3" fmla="*/ 2147483647 h 623"/>
              <a:gd name="T4" fmla="*/ 2147483647 w 33"/>
              <a:gd name="T5" fmla="*/ 0 h 623"/>
              <a:gd name="T6" fmla="*/ 2147483647 w 33"/>
              <a:gd name="T7" fmla="*/ 2147483647 h 623"/>
              <a:gd name="T8" fmla="*/ 2147483647 w 33"/>
              <a:gd name="T9" fmla="*/ 2147483647 h 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623"/>
              <a:gd name="T17" fmla="*/ 33 w 33"/>
              <a:gd name="T18" fmla="*/ 623 h 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623">
                <a:moveTo>
                  <a:pt x="4" y="623"/>
                </a:moveTo>
                <a:lnTo>
                  <a:pt x="0" y="12"/>
                </a:lnTo>
                <a:lnTo>
                  <a:pt x="28" y="0"/>
                </a:lnTo>
                <a:lnTo>
                  <a:pt x="33" y="600"/>
                </a:lnTo>
                <a:lnTo>
                  <a:pt x="4" y="623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2" name="Freeform 104"/>
          <p:cNvSpPr>
            <a:spLocks/>
          </p:cNvSpPr>
          <p:nvPr/>
        </p:nvSpPr>
        <p:spPr bwMode="auto">
          <a:xfrm>
            <a:off x="1976438" y="1404640"/>
            <a:ext cx="200025" cy="1533525"/>
          </a:xfrm>
          <a:custGeom>
            <a:avLst/>
            <a:gdLst>
              <a:gd name="T0" fmla="*/ 2147483647 w 76"/>
              <a:gd name="T1" fmla="*/ 2147483647 h 619"/>
              <a:gd name="T2" fmla="*/ 0 w 76"/>
              <a:gd name="T3" fmla="*/ 0 h 619"/>
              <a:gd name="T4" fmla="*/ 2147483647 w 76"/>
              <a:gd name="T5" fmla="*/ 2147483647 h 619"/>
              <a:gd name="T6" fmla="*/ 2147483647 w 76"/>
              <a:gd name="T7" fmla="*/ 2147483647 h 619"/>
              <a:gd name="T8" fmla="*/ 2147483647 w 76"/>
              <a:gd name="T9" fmla="*/ 2147483647 h 6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619"/>
              <a:gd name="T17" fmla="*/ 76 w 76"/>
              <a:gd name="T18" fmla="*/ 619 h 6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619">
                <a:moveTo>
                  <a:pt x="14" y="611"/>
                </a:moveTo>
                <a:lnTo>
                  <a:pt x="0" y="0"/>
                </a:lnTo>
                <a:lnTo>
                  <a:pt x="72" y="8"/>
                </a:lnTo>
                <a:lnTo>
                  <a:pt x="76" y="619"/>
                </a:lnTo>
                <a:lnTo>
                  <a:pt x="14" y="611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3" name="Freeform 105"/>
          <p:cNvSpPr>
            <a:spLocks/>
          </p:cNvSpPr>
          <p:nvPr/>
        </p:nvSpPr>
        <p:spPr bwMode="auto">
          <a:xfrm>
            <a:off x="1976438" y="1384002"/>
            <a:ext cx="266700" cy="39688"/>
          </a:xfrm>
          <a:custGeom>
            <a:avLst/>
            <a:gdLst>
              <a:gd name="T0" fmla="*/ 2147483647 w 100"/>
              <a:gd name="T1" fmla="*/ 2147483647 h 16"/>
              <a:gd name="T2" fmla="*/ 2147483647 w 100"/>
              <a:gd name="T3" fmla="*/ 2147483647 h 16"/>
              <a:gd name="T4" fmla="*/ 2147483647 w 100"/>
              <a:gd name="T5" fmla="*/ 0 h 16"/>
              <a:gd name="T6" fmla="*/ 0 w 100"/>
              <a:gd name="T7" fmla="*/ 2147483647 h 16"/>
              <a:gd name="T8" fmla="*/ 2147483647 w 100"/>
              <a:gd name="T9" fmla="*/ 2147483647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"/>
              <a:gd name="T16" fmla="*/ 0 h 16"/>
              <a:gd name="T17" fmla="*/ 100 w 100"/>
              <a:gd name="T18" fmla="*/ 16 h 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" h="16">
                <a:moveTo>
                  <a:pt x="72" y="16"/>
                </a:moveTo>
                <a:lnTo>
                  <a:pt x="100" y="4"/>
                </a:lnTo>
                <a:lnTo>
                  <a:pt x="28" y="0"/>
                </a:lnTo>
                <a:lnTo>
                  <a:pt x="0" y="8"/>
                </a:lnTo>
                <a:lnTo>
                  <a:pt x="72" y="16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4" name="Freeform 106"/>
          <p:cNvSpPr>
            <a:spLocks/>
          </p:cNvSpPr>
          <p:nvPr/>
        </p:nvSpPr>
        <p:spPr bwMode="auto">
          <a:xfrm>
            <a:off x="2641600" y="2157115"/>
            <a:ext cx="63500" cy="823912"/>
          </a:xfrm>
          <a:custGeom>
            <a:avLst/>
            <a:gdLst>
              <a:gd name="T0" fmla="*/ 0 w 24"/>
              <a:gd name="T1" fmla="*/ 2147483647 h 334"/>
              <a:gd name="T2" fmla="*/ 0 w 24"/>
              <a:gd name="T3" fmla="*/ 2147483647 h 334"/>
              <a:gd name="T4" fmla="*/ 2147483647 w 24"/>
              <a:gd name="T5" fmla="*/ 0 h 334"/>
              <a:gd name="T6" fmla="*/ 2147483647 w 24"/>
              <a:gd name="T7" fmla="*/ 2147483647 h 334"/>
              <a:gd name="T8" fmla="*/ 0 w 24"/>
              <a:gd name="T9" fmla="*/ 2147483647 h 3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334"/>
              <a:gd name="T17" fmla="*/ 24 w 24"/>
              <a:gd name="T18" fmla="*/ 334 h 3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334">
                <a:moveTo>
                  <a:pt x="0" y="334"/>
                </a:moveTo>
                <a:lnTo>
                  <a:pt x="0" y="15"/>
                </a:lnTo>
                <a:lnTo>
                  <a:pt x="24" y="0"/>
                </a:lnTo>
                <a:lnTo>
                  <a:pt x="24" y="311"/>
                </a:lnTo>
                <a:lnTo>
                  <a:pt x="0" y="334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5" name="Freeform 107"/>
          <p:cNvSpPr>
            <a:spLocks/>
          </p:cNvSpPr>
          <p:nvPr/>
        </p:nvSpPr>
        <p:spPr bwMode="auto">
          <a:xfrm>
            <a:off x="2447925" y="2180927"/>
            <a:ext cx="193675" cy="800100"/>
          </a:xfrm>
          <a:custGeom>
            <a:avLst/>
            <a:gdLst>
              <a:gd name="T0" fmla="*/ 2147483647 w 72"/>
              <a:gd name="T1" fmla="*/ 2147483647 h 323"/>
              <a:gd name="T2" fmla="*/ 0 w 72"/>
              <a:gd name="T3" fmla="*/ 0 h 323"/>
              <a:gd name="T4" fmla="*/ 2147483647 w 72"/>
              <a:gd name="T5" fmla="*/ 2147483647 h 323"/>
              <a:gd name="T6" fmla="*/ 2147483647 w 72"/>
              <a:gd name="T7" fmla="*/ 2147483647 h 323"/>
              <a:gd name="T8" fmla="*/ 2147483647 w 72"/>
              <a:gd name="T9" fmla="*/ 2147483647 h 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323"/>
              <a:gd name="T17" fmla="*/ 72 w 72"/>
              <a:gd name="T18" fmla="*/ 323 h 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323">
                <a:moveTo>
                  <a:pt x="5" y="315"/>
                </a:moveTo>
                <a:lnTo>
                  <a:pt x="0" y="0"/>
                </a:lnTo>
                <a:lnTo>
                  <a:pt x="72" y="4"/>
                </a:lnTo>
                <a:lnTo>
                  <a:pt x="72" y="323"/>
                </a:lnTo>
                <a:lnTo>
                  <a:pt x="5" y="315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6" name="Freeform 108"/>
          <p:cNvSpPr>
            <a:spLocks/>
          </p:cNvSpPr>
          <p:nvPr/>
        </p:nvSpPr>
        <p:spPr bwMode="auto">
          <a:xfrm>
            <a:off x="2447925" y="2136477"/>
            <a:ext cx="257175" cy="58738"/>
          </a:xfrm>
          <a:custGeom>
            <a:avLst/>
            <a:gdLst>
              <a:gd name="T0" fmla="*/ 2147483647 w 96"/>
              <a:gd name="T1" fmla="*/ 2147483647 h 23"/>
              <a:gd name="T2" fmla="*/ 2147483647 w 96"/>
              <a:gd name="T3" fmla="*/ 2147483647 h 23"/>
              <a:gd name="T4" fmla="*/ 2147483647 w 96"/>
              <a:gd name="T5" fmla="*/ 0 h 23"/>
              <a:gd name="T6" fmla="*/ 0 w 96"/>
              <a:gd name="T7" fmla="*/ 2147483647 h 23"/>
              <a:gd name="T8" fmla="*/ 2147483647 w 96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23"/>
              <a:gd name="T17" fmla="*/ 96 w 96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23">
                <a:moveTo>
                  <a:pt x="72" y="23"/>
                </a:moveTo>
                <a:lnTo>
                  <a:pt x="96" y="8"/>
                </a:lnTo>
                <a:lnTo>
                  <a:pt x="29" y="0"/>
                </a:lnTo>
                <a:lnTo>
                  <a:pt x="0" y="19"/>
                </a:lnTo>
                <a:lnTo>
                  <a:pt x="72" y="23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7" name="Freeform 109"/>
          <p:cNvSpPr>
            <a:spLocks/>
          </p:cNvSpPr>
          <p:nvPr/>
        </p:nvSpPr>
        <p:spPr bwMode="auto">
          <a:xfrm>
            <a:off x="3103563" y="2566690"/>
            <a:ext cx="79375" cy="465137"/>
          </a:xfrm>
          <a:custGeom>
            <a:avLst/>
            <a:gdLst>
              <a:gd name="T0" fmla="*/ 0 w 29"/>
              <a:gd name="T1" fmla="*/ 2147483647 h 188"/>
              <a:gd name="T2" fmla="*/ 2147483647 w 29"/>
              <a:gd name="T3" fmla="*/ 2147483647 h 188"/>
              <a:gd name="T4" fmla="*/ 2147483647 w 29"/>
              <a:gd name="T5" fmla="*/ 0 h 188"/>
              <a:gd name="T6" fmla="*/ 2147483647 w 29"/>
              <a:gd name="T7" fmla="*/ 2147483647 h 188"/>
              <a:gd name="T8" fmla="*/ 0 w 29"/>
              <a:gd name="T9" fmla="*/ 2147483647 h 1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188"/>
              <a:gd name="T17" fmla="*/ 29 w 29"/>
              <a:gd name="T18" fmla="*/ 188 h 1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188">
                <a:moveTo>
                  <a:pt x="0" y="188"/>
                </a:moveTo>
                <a:lnTo>
                  <a:pt x="5" y="19"/>
                </a:lnTo>
                <a:lnTo>
                  <a:pt x="29" y="0"/>
                </a:lnTo>
                <a:lnTo>
                  <a:pt x="24" y="165"/>
                </a:lnTo>
                <a:lnTo>
                  <a:pt x="0" y="188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8" name="Freeform 110"/>
          <p:cNvSpPr>
            <a:spLocks/>
          </p:cNvSpPr>
          <p:nvPr/>
        </p:nvSpPr>
        <p:spPr bwMode="auto">
          <a:xfrm>
            <a:off x="2925763" y="2593677"/>
            <a:ext cx="190500" cy="438150"/>
          </a:xfrm>
          <a:custGeom>
            <a:avLst/>
            <a:gdLst>
              <a:gd name="T0" fmla="*/ 0 w 72"/>
              <a:gd name="T1" fmla="*/ 2147483647 h 177"/>
              <a:gd name="T2" fmla="*/ 0 w 72"/>
              <a:gd name="T3" fmla="*/ 0 h 177"/>
              <a:gd name="T4" fmla="*/ 2147483647 w 72"/>
              <a:gd name="T5" fmla="*/ 2147483647 h 177"/>
              <a:gd name="T6" fmla="*/ 2147483647 w 72"/>
              <a:gd name="T7" fmla="*/ 2147483647 h 177"/>
              <a:gd name="T8" fmla="*/ 0 w 72"/>
              <a:gd name="T9" fmla="*/ 2147483647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177"/>
              <a:gd name="T17" fmla="*/ 72 w 72"/>
              <a:gd name="T18" fmla="*/ 177 h 1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177">
                <a:moveTo>
                  <a:pt x="0" y="170"/>
                </a:moveTo>
                <a:lnTo>
                  <a:pt x="0" y="0"/>
                </a:lnTo>
                <a:lnTo>
                  <a:pt x="72" y="8"/>
                </a:lnTo>
                <a:lnTo>
                  <a:pt x="67" y="177"/>
                </a:lnTo>
                <a:lnTo>
                  <a:pt x="0" y="170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9" name="Freeform 111"/>
          <p:cNvSpPr>
            <a:spLocks/>
          </p:cNvSpPr>
          <p:nvPr/>
        </p:nvSpPr>
        <p:spPr bwMode="auto">
          <a:xfrm>
            <a:off x="2925763" y="2546052"/>
            <a:ext cx="257175" cy="63500"/>
          </a:xfrm>
          <a:custGeom>
            <a:avLst/>
            <a:gdLst>
              <a:gd name="T0" fmla="*/ 2147483647 w 96"/>
              <a:gd name="T1" fmla="*/ 2147483647 h 27"/>
              <a:gd name="T2" fmla="*/ 2147483647 w 96"/>
              <a:gd name="T3" fmla="*/ 2147483647 h 27"/>
              <a:gd name="T4" fmla="*/ 2147483647 w 96"/>
              <a:gd name="T5" fmla="*/ 0 h 27"/>
              <a:gd name="T6" fmla="*/ 0 w 96"/>
              <a:gd name="T7" fmla="*/ 2147483647 h 27"/>
              <a:gd name="T8" fmla="*/ 2147483647 w 96"/>
              <a:gd name="T9" fmla="*/ 214748364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27"/>
              <a:gd name="T17" fmla="*/ 96 w 96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27">
                <a:moveTo>
                  <a:pt x="72" y="27"/>
                </a:moveTo>
                <a:lnTo>
                  <a:pt x="96" y="8"/>
                </a:lnTo>
                <a:lnTo>
                  <a:pt x="24" y="0"/>
                </a:lnTo>
                <a:lnTo>
                  <a:pt x="0" y="19"/>
                </a:lnTo>
                <a:lnTo>
                  <a:pt x="72" y="27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0" name="Freeform 112"/>
          <p:cNvSpPr>
            <a:spLocks/>
          </p:cNvSpPr>
          <p:nvPr/>
        </p:nvSpPr>
        <p:spPr bwMode="auto">
          <a:xfrm>
            <a:off x="3590925" y="2938165"/>
            <a:ext cx="52388" cy="141287"/>
          </a:xfrm>
          <a:custGeom>
            <a:avLst/>
            <a:gdLst>
              <a:gd name="T0" fmla="*/ 0 w 20"/>
              <a:gd name="T1" fmla="*/ 2147483647 h 57"/>
              <a:gd name="T2" fmla="*/ 0 w 20"/>
              <a:gd name="T3" fmla="*/ 2147483647 h 57"/>
              <a:gd name="T4" fmla="*/ 2147483647 w 20"/>
              <a:gd name="T5" fmla="*/ 0 h 57"/>
              <a:gd name="T6" fmla="*/ 2147483647 w 20"/>
              <a:gd name="T7" fmla="*/ 2147483647 h 57"/>
              <a:gd name="T8" fmla="*/ 0 w 20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57"/>
              <a:gd name="T17" fmla="*/ 20 w 20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57">
                <a:moveTo>
                  <a:pt x="0" y="57"/>
                </a:moveTo>
                <a:lnTo>
                  <a:pt x="0" y="19"/>
                </a:lnTo>
                <a:lnTo>
                  <a:pt x="20" y="0"/>
                </a:lnTo>
                <a:lnTo>
                  <a:pt x="20" y="34"/>
                </a:lnTo>
                <a:lnTo>
                  <a:pt x="0" y="57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1" name="Freeform 113"/>
          <p:cNvSpPr>
            <a:spLocks/>
          </p:cNvSpPr>
          <p:nvPr/>
        </p:nvSpPr>
        <p:spPr bwMode="auto">
          <a:xfrm>
            <a:off x="3397250" y="2965152"/>
            <a:ext cx="193675" cy="114300"/>
          </a:xfrm>
          <a:custGeom>
            <a:avLst/>
            <a:gdLst>
              <a:gd name="T0" fmla="*/ 0 w 72"/>
              <a:gd name="T1" fmla="*/ 2147483647 h 46"/>
              <a:gd name="T2" fmla="*/ 0 w 72"/>
              <a:gd name="T3" fmla="*/ 0 h 46"/>
              <a:gd name="T4" fmla="*/ 2147483647 w 72"/>
              <a:gd name="T5" fmla="*/ 2147483647 h 46"/>
              <a:gd name="T6" fmla="*/ 2147483647 w 72"/>
              <a:gd name="T7" fmla="*/ 2147483647 h 46"/>
              <a:gd name="T8" fmla="*/ 0 w 72"/>
              <a:gd name="T9" fmla="*/ 2147483647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46"/>
              <a:gd name="T17" fmla="*/ 72 w 72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46">
                <a:moveTo>
                  <a:pt x="0" y="39"/>
                </a:moveTo>
                <a:lnTo>
                  <a:pt x="0" y="0"/>
                </a:lnTo>
                <a:lnTo>
                  <a:pt x="72" y="8"/>
                </a:lnTo>
                <a:lnTo>
                  <a:pt x="72" y="46"/>
                </a:lnTo>
                <a:lnTo>
                  <a:pt x="0" y="39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2" name="Freeform 114"/>
          <p:cNvSpPr>
            <a:spLocks/>
          </p:cNvSpPr>
          <p:nvPr/>
        </p:nvSpPr>
        <p:spPr bwMode="auto">
          <a:xfrm>
            <a:off x="3397250" y="2914352"/>
            <a:ext cx="246063" cy="66675"/>
          </a:xfrm>
          <a:custGeom>
            <a:avLst/>
            <a:gdLst>
              <a:gd name="T0" fmla="*/ 2147483647 w 92"/>
              <a:gd name="T1" fmla="*/ 2147483647 h 27"/>
              <a:gd name="T2" fmla="*/ 2147483647 w 92"/>
              <a:gd name="T3" fmla="*/ 2147483647 h 27"/>
              <a:gd name="T4" fmla="*/ 2147483647 w 92"/>
              <a:gd name="T5" fmla="*/ 0 h 27"/>
              <a:gd name="T6" fmla="*/ 0 w 92"/>
              <a:gd name="T7" fmla="*/ 2147483647 h 27"/>
              <a:gd name="T8" fmla="*/ 2147483647 w 92"/>
              <a:gd name="T9" fmla="*/ 214748364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27"/>
              <a:gd name="T17" fmla="*/ 92 w 92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27">
                <a:moveTo>
                  <a:pt x="72" y="27"/>
                </a:moveTo>
                <a:lnTo>
                  <a:pt x="92" y="8"/>
                </a:lnTo>
                <a:lnTo>
                  <a:pt x="20" y="0"/>
                </a:lnTo>
                <a:lnTo>
                  <a:pt x="0" y="19"/>
                </a:lnTo>
                <a:lnTo>
                  <a:pt x="72" y="27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3" name="Line 115"/>
          <p:cNvSpPr>
            <a:spLocks noChangeShapeType="1"/>
          </p:cNvSpPr>
          <p:nvPr/>
        </p:nvSpPr>
        <p:spPr bwMode="auto">
          <a:xfrm flipH="1" flipV="1">
            <a:off x="858838" y="1120477"/>
            <a:ext cx="85725" cy="17287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04" name="Line 116"/>
          <p:cNvSpPr>
            <a:spLocks noChangeShapeType="1"/>
          </p:cNvSpPr>
          <p:nvPr/>
        </p:nvSpPr>
        <p:spPr bwMode="auto">
          <a:xfrm flipH="1">
            <a:off x="944563" y="2849265"/>
            <a:ext cx="39687" cy="47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05" name="Line 117"/>
          <p:cNvSpPr>
            <a:spLocks noChangeShapeType="1"/>
          </p:cNvSpPr>
          <p:nvPr/>
        </p:nvSpPr>
        <p:spPr bwMode="auto">
          <a:xfrm flipH="1">
            <a:off x="944563" y="2687340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06" name="Line 118"/>
          <p:cNvSpPr>
            <a:spLocks noChangeShapeType="1"/>
          </p:cNvSpPr>
          <p:nvPr/>
        </p:nvSpPr>
        <p:spPr bwMode="auto">
          <a:xfrm flipH="1">
            <a:off x="933450" y="2519065"/>
            <a:ext cx="365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07" name="Line 119"/>
          <p:cNvSpPr>
            <a:spLocks noChangeShapeType="1"/>
          </p:cNvSpPr>
          <p:nvPr/>
        </p:nvSpPr>
        <p:spPr bwMode="auto">
          <a:xfrm flipH="1">
            <a:off x="920750" y="2346027"/>
            <a:ext cx="36513" cy="47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08" name="Line 120"/>
          <p:cNvSpPr>
            <a:spLocks noChangeShapeType="1"/>
          </p:cNvSpPr>
          <p:nvPr/>
        </p:nvSpPr>
        <p:spPr bwMode="auto">
          <a:xfrm flipH="1">
            <a:off x="908050" y="2174577"/>
            <a:ext cx="365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09" name="Line 121"/>
          <p:cNvSpPr>
            <a:spLocks noChangeShapeType="1"/>
          </p:cNvSpPr>
          <p:nvPr/>
        </p:nvSpPr>
        <p:spPr bwMode="auto">
          <a:xfrm flipH="1">
            <a:off x="908050" y="2001540"/>
            <a:ext cx="365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0" name="Line 122"/>
          <p:cNvSpPr>
            <a:spLocks noChangeShapeType="1"/>
          </p:cNvSpPr>
          <p:nvPr/>
        </p:nvSpPr>
        <p:spPr bwMode="auto">
          <a:xfrm flipH="1">
            <a:off x="893763" y="1833265"/>
            <a:ext cx="39687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1" name="Line 123"/>
          <p:cNvSpPr>
            <a:spLocks noChangeShapeType="1"/>
          </p:cNvSpPr>
          <p:nvPr/>
        </p:nvSpPr>
        <p:spPr bwMode="auto">
          <a:xfrm flipH="1">
            <a:off x="881063" y="1660227"/>
            <a:ext cx="39687" cy="47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2" name="Line 124"/>
          <p:cNvSpPr>
            <a:spLocks noChangeShapeType="1"/>
          </p:cNvSpPr>
          <p:nvPr/>
        </p:nvSpPr>
        <p:spPr bwMode="auto">
          <a:xfrm flipH="1">
            <a:off x="881063" y="1482427"/>
            <a:ext cx="39687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3" name="Line 125"/>
          <p:cNvSpPr>
            <a:spLocks noChangeShapeType="1"/>
          </p:cNvSpPr>
          <p:nvPr/>
        </p:nvSpPr>
        <p:spPr bwMode="auto">
          <a:xfrm flipH="1">
            <a:off x="871538" y="1299865"/>
            <a:ext cx="36512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4" name="Line 126"/>
          <p:cNvSpPr>
            <a:spLocks noChangeShapeType="1"/>
          </p:cNvSpPr>
          <p:nvPr/>
        </p:nvSpPr>
        <p:spPr bwMode="auto">
          <a:xfrm flipH="1">
            <a:off x="858838" y="1120477"/>
            <a:ext cx="349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5" name="Freeform 127"/>
          <p:cNvSpPr>
            <a:spLocks/>
          </p:cNvSpPr>
          <p:nvPr/>
        </p:nvSpPr>
        <p:spPr bwMode="auto">
          <a:xfrm>
            <a:off x="5483225" y="2458740"/>
            <a:ext cx="3082925" cy="698500"/>
          </a:xfrm>
          <a:custGeom>
            <a:avLst/>
            <a:gdLst>
              <a:gd name="T0" fmla="*/ 0 w 1153"/>
              <a:gd name="T1" fmla="*/ 2147483647 h 286"/>
              <a:gd name="T2" fmla="*/ 2147483647 w 1153"/>
              <a:gd name="T3" fmla="*/ 0 h 286"/>
              <a:gd name="T4" fmla="*/ 2147483647 w 1153"/>
              <a:gd name="T5" fmla="*/ 2147483647 h 286"/>
              <a:gd name="T6" fmla="*/ 2147483647 w 1153"/>
              <a:gd name="T7" fmla="*/ 2147483647 h 286"/>
              <a:gd name="T8" fmla="*/ 0 w 1153"/>
              <a:gd name="T9" fmla="*/ 2147483647 h 2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3"/>
              <a:gd name="T16" fmla="*/ 0 h 286"/>
              <a:gd name="T17" fmla="*/ 1153 w 1153"/>
              <a:gd name="T18" fmla="*/ 286 h 2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3" h="286">
                <a:moveTo>
                  <a:pt x="0" y="171"/>
                </a:moveTo>
                <a:lnTo>
                  <a:pt x="279" y="0"/>
                </a:lnTo>
                <a:lnTo>
                  <a:pt x="1153" y="90"/>
                </a:lnTo>
                <a:lnTo>
                  <a:pt x="991" y="286"/>
                </a:lnTo>
                <a:lnTo>
                  <a:pt x="0" y="171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6" name="Freeform 128"/>
          <p:cNvSpPr>
            <a:spLocks/>
          </p:cNvSpPr>
          <p:nvPr/>
        </p:nvSpPr>
        <p:spPr bwMode="auto">
          <a:xfrm>
            <a:off x="5387975" y="944265"/>
            <a:ext cx="841375" cy="1931987"/>
          </a:xfrm>
          <a:custGeom>
            <a:avLst/>
            <a:gdLst>
              <a:gd name="T0" fmla="*/ 2147483647 w 315"/>
              <a:gd name="T1" fmla="*/ 2147483647 h 790"/>
              <a:gd name="T2" fmla="*/ 0 w 315"/>
              <a:gd name="T3" fmla="*/ 2147483647 h 790"/>
              <a:gd name="T4" fmla="*/ 2147483647 w 315"/>
              <a:gd name="T5" fmla="*/ 0 h 790"/>
              <a:gd name="T6" fmla="*/ 2147483647 w 315"/>
              <a:gd name="T7" fmla="*/ 2147483647 h 790"/>
              <a:gd name="T8" fmla="*/ 2147483647 w 315"/>
              <a:gd name="T9" fmla="*/ 2147483647 h 7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5"/>
              <a:gd name="T16" fmla="*/ 0 h 790"/>
              <a:gd name="T17" fmla="*/ 315 w 315"/>
              <a:gd name="T18" fmla="*/ 790 h 7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5" h="790">
                <a:moveTo>
                  <a:pt x="36" y="790"/>
                </a:moveTo>
                <a:lnTo>
                  <a:pt x="0" y="86"/>
                </a:lnTo>
                <a:lnTo>
                  <a:pt x="300" y="0"/>
                </a:lnTo>
                <a:lnTo>
                  <a:pt x="315" y="619"/>
                </a:lnTo>
                <a:lnTo>
                  <a:pt x="36" y="79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7" name="Freeform 129"/>
          <p:cNvSpPr>
            <a:spLocks/>
          </p:cNvSpPr>
          <p:nvPr/>
        </p:nvSpPr>
        <p:spPr bwMode="auto">
          <a:xfrm>
            <a:off x="6189663" y="944265"/>
            <a:ext cx="2459037" cy="1733550"/>
          </a:xfrm>
          <a:custGeom>
            <a:avLst/>
            <a:gdLst>
              <a:gd name="T0" fmla="*/ 2147483647 w 920"/>
              <a:gd name="T1" fmla="*/ 2147483647 h 709"/>
              <a:gd name="T2" fmla="*/ 0 w 920"/>
              <a:gd name="T3" fmla="*/ 0 h 709"/>
              <a:gd name="T4" fmla="*/ 2147483647 w 920"/>
              <a:gd name="T5" fmla="*/ 2147483647 h 709"/>
              <a:gd name="T6" fmla="*/ 2147483647 w 920"/>
              <a:gd name="T7" fmla="*/ 2147483647 h 709"/>
              <a:gd name="T8" fmla="*/ 2147483647 w 920"/>
              <a:gd name="T9" fmla="*/ 2147483647 h 7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0"/>
              <a:gd name="T16" fmla="*/ 0 h 709"/>
              <a:gd name="T17" fmla="*/ 920 w 920"/>
              <a:gd name="T18" fmla="*/ 709 h 7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0" h="709">
                <a:moveTo>
                  <a:pt x="15" y="619"/>
                </a:moveTo>
                <a:lnTo>
                  <a:pt x="0" y="0"/>
                </a:lnTo>
                <a:lnTo>
                  <a:pt x="920" y="43"/>
                </a:lnTo>
                <a:lnTo>
                  <a:pt x="889" y="709"/>
                </a:lnTo>
                <a:lnTo>
                  <a:pt x="15" y="619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8" name="Freeform 130"/>
          <p:cNvSpPr>
            <a:spLocks/>
          </p:cNvSpPr>
          <p:nvPr/>
        </p:nvSpPr>
        <p:spPr bwMode="auto">
          <a:xfrm>
            <a:off x="5483225" y="2458740"/>
            <a:ext cx="3082925" cy="417512"/>
          </a:xfrm>
          <a:custGeom>
            <a:avLst/>
            <a:gdLst>
              <a:gd name="T0" fmla="*/ 0 w 227"/>
              <a:gd name="T1" fmla="*/ 2147483647 h 40"/>
              <a:gd name="T2" fmla="*/ 2147483647 w 227"/>
              <a:gd name="T3" fmla="*/ 0 h 40"/>
              <a:gd name="T4" fmla="*/ 2147483647 w 227"/>
              <a:gd name="T5" fmla="*/ 2147483647 h 40"/>
              <a:gd name="T6" fmla="*/ 0 60000 65536"/>
              <a:gd name="T7" fmla="*/ 0 60000 65536"/>
              <a:gd name="T8" fmla="*/ 0 60000 65536"/>
              <a:gd name="T9" fmla="*/ 0 w 227"/>
              <a:gd name="T10" fmla="*/ 0 h 40"/>
              <a:gd name="T11" fmla="*/ 227 w 227"/>
              <a:gd name="T12" fmla="*/ 40 h 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40">
                <a:moveTo>
                  <a:pt x="0" y="40"/>
                </a:moveTo>
                <a:lnTo>
                  <a:pt x="55" y="0"/>
                </a:lnTo>
                <a:lnTo>
                  <a:pt x="227" y="21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9" name="Freeform 131"/>
          <p:cNvSpPr>
            <a:spLocks/>
          </p:cNvSpPr>
          <p:nvPr/>
        </p:nvSpPr>
        <p:spPr bwMode="auto">
          <a:xfrm>
            <a:off x="5467350" y="2322215"/>
            <a:ext cx="3098800" cy="385762"/>
          </a:xfrm>
          <a:custGeom>
            <a:avLst/>
            <a:gdLst>
              <a:gd name="T0" fmla="*/ 0 w 228"/>
              <a:gd name="T1" fmla="*/ 2147483647 h 37"/>
              <a:gd name="T2" fmla="*/ 2147483647 w 228"/>
              <a:gd name="T3" fmla="*/ 0 h 37"/>
              <a:gd name="T4" fmla="*/ 2147483647 w 228"/>
              <a:gd name="T5" fmla="*/ 2147483647 h 37"/>
              <a:gd name="T6" fmla="*/ 0 60000 65536"/>
              <a:gd name="T7" fmla="*/ 0 60000 65536"/>
              <a:gd name="T8" fmla="*/ 0 60000 65536"/>
              <a:gd name="T9" fmla="*/ 0 w 228"/>
              <a:gd name="T10" fmla="*/ 0 h 37"/>
              <a:gd name="T11" fmla="*/ 228 w 228"/>
              <a:gd name="T12" fmla="*/ 37 h 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8" h="37">
                <a:moveTo>
                  <a:pt x="0" y="37"/>
                </a:moveTo>
                <a:lnTo>
                  <a:pt x="55" y="0"/>
                </a:lnTo>
                <a:lnTo>
                  <a:pt x="228" y="1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0" name="Freeform 132"/>
          <p:cNvSpPr>
            <a:spLocks/>
          </p:cNvSpPr>
          <p:nvPr/>
        </p:nvSpPr>
        <p:spPr bwMode="auto">
          <a:xfrm>
            <a:off x="5467350" y="2177752"/>
            <a:ext cx="3111500" cy="365125"/>
          </a:xfrm>
          <a:custGeom>
            <a:avLst/>
            <a:gdLst>
              <a:gd name="T0" fmla="*/ 0 w 229"/>
              <a:gd name="T1" fmla="*/ 2147483647 h 35"/>
              <a:gd name="T2" fmla="*/ 2147483647 w 229"/>
              <a:gd name="T3" fmla="*/ 0 h 35"/>
              <a:gd name="T4" fmla="*/ 2147483647 w 229"/>
              <a:gd name="T5" fmla="*/ 2147483647 h 35"/>
              <a:gd name="T6" fmla="*/ 0 60000 65536"/>
              <a:gd name="T7" fmla="*/ 0 60000 65536"/>
              <a:gd name="T8" fmla="*/ 0 60000 65536"/>
              <a:gd name="T9" fmla="*/ 0 w 229"/>
              <a:gd name="T10" fmla="*/ 0 h 35"/>
              <a:gd name="T11" fmla="*/ 229 w 229"/>
              <a:gd name="T12" fmla="*/ 35 h 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9" h="35">
                <a:moveTo>
                  <a:pt x="0" y="35"/>
                </a:moveTo>
                <a:lnTo>
                  <a:pt x="55" y="0"/>
                </a:lnTo>
                <a:lnTo>
                  <a:pt x="229" y="1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1" name="Freeform 133"/>
          <p:cNvSpPr>
            <a:spLocks/>
          </p:cNvSpPr>
          <p:nvPr/>
        </p:nvSpPr>
        <p:spPr bwMode="auto">
          <a:xfrm>
            <a:off x="5454650" y="2019002"/>
            <a:ext cx="3138488" cy="358775"/>
          </a:xfrm>
          <a:custGeom>
            <a:avLst/>
            <a:gdLst>
              <a:gd name="T0" fmla="*/ 0 w 231"/>
              <a:gd name="T1" fmla="*/ 2147483647 h 34"/>
              <a:gd name="T2" fmla="*/ 2147483647 w 231"/>
              <a:gd name="T3" fmla="*/ 0 h 34"/>
              <a:gd name="T4" fmla="*/ 2147483647 w 231"/>
              <a:gd name="T5" fmla="*/ 2147483647 h 34"/>
              <a:gd name="T6" fmla="*/ 0 60000 65536"/>
              <a:gd name="T7" fmla="*/ 0 60000 65536"/>
              <a:gd name="T8" fmla="*/ 0 60000 65536"/>
              <a:gd name="T9" fmla="*/ 0 w 231"/>
              <a:gd name="T10" fmla="*/ 0 h 34"/>
              <a:gd name="T11" fmla="*/ 231 w 231"/>
              <a:gd name="T12" fmla="*/ 34 h 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1" h="34">
                <a:moveTo>
                  <a:pt x="0" y="34"/>
                </a:moveTo>
                <a:lnTo>
                  <a:pt x="56" y="0"/>
                </a:lnTo>
                <a:lnTo>
                  <a:pt x="231" y="1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2" name="Freeform 134"/>
          <p:cNvSpPr>
            <a:spLocks/>
          </p:cNvSpPr>
          <p:nvPr/>
        </p:nvSpPr>
        <p:spPr bwMode="auto">
          <a:xfrm>
            <a:off x="5440363" y="1872952"/>
            <a:ext cx="3152775" cy="334963"/>
          </a:xfrm>
          <a:custGeom>
            <a:avLst/>
            <a:gdLst>
              <a:gd name="T0" fmla="*/ 0 w 232"/>
              <a:gd name="T1" fmla="*/ 2147483647 h 32"/>
              <a:gd name="T2" fmla="*/ 2147483647 w 232"/>
              <a:gd name="T3" fmla="*/ 0 h 32"/>
              <a:gd name="T4" fmla="*/ 2147483647 w 232"/>
              <a:gd name="T5" fmla="*/ 2147483647 h 32"/>
              <a:gd name="T6" fmla="*/ 0 60000 65536"/>
              <a:gd name="T7" fmla="*/ 0 60000 65536"/>
              <a:gd name="T8" fmla="*/ 0 60000 65536"/>
              <a:gd name="T9" fmla="*/ 0 w 232"/>
              <a:gd name="T10" fmla="*/ 0 h 32"/>
              <a:gd name="T11" fmla="*/ 232 w 232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2" h="32">
                <a:moveTo>
                  <a:pt x="0" y="32"/>
                </a:moveTo>
                <a:lnTo>
                  <a:pt x="57" y="0"/>
                </a:lnTo>
                <a:lnTo>
                  <a:pt x="232" y="16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3" name="Freeform 135"/>
          <p:cNvSpPr>
            <a:spLocks/>
          </p:cNvSpPr>
          <p:nvPr/>
        </p:nvSpPr>
        <p:spPr bwMode="auto">
          <a:xfrm>
            <a:off x="5440363" y="1725315"/>
            <a:ext cx="3165475" cy="317500"/>
          </a:xfrm>
          <a:custGeom>
            <a:avLst/>
            <a:gdLst>
              <a:gd name="T0" fmla="*/ 0 w 233"/>
              <a:gd name="T1" fmla="*/ 2147483647 h 30"/>
              <a:gd name="T2" fmla="*/ 2147483647 w 233"/>
              <a:gd name="T3" fmla="*/ 0 h 30"/>
              <a:gd name="T4" fmla="*/ 2147483647 w 233"/>
              <a:gd name="T5" fmla="*/ 2147483647 h 30"/>
              <a:gd name="T6" fmla="*/ 0 60000 65536"/>
              <a:gd name="T7" fmla="*/ 0 60000 65536"/>
              <a:gd name="T8" fmla="*/ 0 60000 65536"/>
              <a:gd name="T9" fmla="*/ 0 w 233"/>
              <a:gd name="T10" fmla="*/ 0 h 30"/>
              <a:gd name="T11" fmla="*/ 233 w 233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3" h="30">
                <a:moveTo>
                  <a:pt x="0" y="30"/>
                </a:moveTo>
                <a:lnTo>
                  <a:pt x="56" y="0"/>
                </a:lnTo>
                <a:lnTo>
                  <a:pt x="233" y="15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4" name="Freeform 136"/>
          <p:cNvSpPr>
            <a:spLocks/>
          </p:cNvSpPr>
          <p:nvPr/>
        </p:nvSpPr>
        <p:spPr bwMode="auto">
          <a:xfrm>
            <a:off x="5427663" y="1569740"/>
            <a:ext cx="3178175" cy="293687"/>
          </a:xfrm>
          <a:custGeom>
            <a:avLst/>
            <a:gdLst>
              <a:gd name="T0" fmla="*/ 0 w 234"/>
              <a:gd name="T1" fmla="*/ 2147483647 h 28"/>
              <a:gd name="T2" fmla="*/ 2147483647 w 234"/>
              <a:gd name="T3" fmla="*/ 0 h 28"/>
              <a:gd name="T4" fmla="*/ 2147483647 w 234"/>
              <a:gd name="T5" fmla="*/ 2147483647 h 28"/>
              <a:gd name="T6" fmla="*/ 0 60000 65536"/>
              <a:gd name="T7" fmla="*/ 0 60000 65536"/>
              <a:gd name="T8" fmla="*/ 0 60000 65536"/>
              <a:gd name="T9" fmla="*/ 0 w 234"/>
              <a:gd name="T10" fmla="*/ 0 h 28"/>
              <a:gd name="T11" fmla="*/ 234 w 234"/>
              <a:gd name="T12" fmla="*/ 28 h 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4" h="28">
                <a:moveTo>
                  <a:pt x="0" y="28"/>
                </a:moveTo>
                <a:lnTo>
                  <a:pt x="57" y="0"/>
                </a:lnTo>
                <a:lnTo>
                  <a:pt x="234" y="14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5" name="Freeform 137"/>
          <p:cNvSpPr>
            <a:spLocks/>
          </p:cNvSpPr>
          <p:nvPr/>
        </p:nvSpPr>
        <p:spPr bwMode="auto">
          <a:xfrm>
            <a:off x="5414963" y="1414165"/>
            <a:ext cx="3206750" cy="269875"/>
          </a:xfrm>
          <a:custGeom>
            <a:avLst/>
            <a:gdLst>
              <a:gd name="T0" fmla="*/ 0 w 236"/>
              <a:gd name="T1" fmla="*/ 2147483647 h 26"/>
              <a:gd name="T2" fmla="*/ 2147483647 w 236"/>
              <a:gd name="T3" fmla="*/ 0 h 26"/>
              <a:gd name="T4" fmla="*/ 2147483647 w 236"/>
              <a:gd name="T5" fmla="*/ 2147483647 h 26"/>
              <a:gd name="T6" fmla="*/ 0 60000 65536"/>
              <a:gd name="T7" fmla="*/ 0 60000 65536"/>
              <a:gd name="T8" fmla="*/ 0 60000 65536"/>
              <a:gd name="T9" fmla="*/ 0 w 236"/>
              <a:gd name="T10" fmla="*/ 0 h 26"/>
              <a:gd name="T11" fmla="*/ 236 w 236"/>
              <a:gd name="T12" fmla="*/ 26 h 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6" h="26">
                <a:moveTo>
                  <a:pt x="0" y="26"/>
                </a:moveTo>
                <a:lnTo>
                  <a:pt x="58" y="0"/>
                </a:lnTo>
                <a:lnTo>
                  <a:pt x="236" y="13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6" name="Freeform 138"/>
          <p:cNvSpPr>
            <a:spLocks/>
          </p:cNvSpPr>
          <p:nvPr/>
        </p:nvSpPr>
        <p:spPr bwMode="auto">
          <a:xfrm>
            <a:off x="5414963" y="1255415"/>
            <a:ext cx="3206750" cy="254000"/>
          </a:xfrm>
          <a:custGeom>
            <a:avLst/>
            <a:gdLst>
              <a:gd name="T0" fmla="*/ 0 w 236"/>
              <a:gd name="T1" fmla="*/ 2147483647 h 24"/>
              <a:gd name="T2" fmla="*/ 2147483647 w 236"/>
              <a:gd name="T3" fmla="*/ 0 h 24"/>
              <a:gd name="T4" fmla="*/ 2147483647 w 236"/>
              <a:gd name="T5" fmla="*/ 2147483647 h 24"/>
              <a:gd name="T6" fmla="*/ 0 60000 65536"/>
              <a:gd name="T7" fmla="*/ 0 60000 65536"/>
              <a:gd name="T8" fmla="*/ 0 60000 65536"/>
              <a:gd name="T9" fmla="*/ 0 w 236"/>
              <a:gd name="T10" fmla="*/ 0 h 24"/>
              <a:gd name="T11" fmla="*/ 236 w 236"/>
              <a:gd name="T12" fmla="*/ 24 h 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6" h="24">
                <a:moveTo>
                  <a:pt x="0" y="24"/>
                </a:moveTo>
                <a:lnTo>
                  <a:pt x="57" y="0"/>
                </a:lnTo>
                <a:lnTo>
                  <a:pt x="236" y="1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7" name="Freeform 139"/>
          <p:cNvSpPr>
            <a:spLocks/>
          </p:cNvSpPr>
          <p:nvPr/>
        </p:nvSpPr>
        <p:spPr bwMode="auto">
          <a:xfrm>
            <a:off x="5400675" y="1099840"/>
            <a:ext cx="3235325" cy="230187"/>
          </a:xfrm>
          <a:custGeom>
            <a:avLst/>
            <a:gdLst>
              <a:gd name="T0" fmla="*/ 0 w 238"/>
              <a:gd name="T1" fmla="*/ 2147483647 h 22"/>
              <a:gd name="T2" fmla="*/ 2147483647 w 238"/>
              <a:gd name="T3" fmla="*/ 0 h 22"/>
              <a:gd name="T4" fmla="*/ 2147483647 w 238"/>
              <a:gd name="T5" fmla="*/ 2147483647 h 22"/>
              <a:gd name="T6" fmla="*/ 0 60000 65536"/>
              <a:gd name="T7" fmla="*/ 0 60000 65536"/>
              <a:gd name="T8" fmla="*/ 0 60000 65536"/>
              <a:gd name="T9" fmla="*/ 0 w 238"/>
              <a:gd name="T10" fmla="*/ 0 h 22"/>
              <a:gd name="T11" fmla="*/ 238 w 238"/>
              <a:gd name="T12" fmla="*/ 22 h 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8" h="22">
                <a:moveTo>
                  <a:pt x="0" y="22"/>
                </a:moveTo>
                <a:lnTo>
                  <a:pt x="58" y="0"/>
                </a:lnTo>
                <a:lnTo>
                  <a:pt x="238" y="11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8" name="Freeform 140"/>
          <p:cNvSpPr>
            <a:spLocks/>
          </p:cNvSpPr>
          <p:nvPr/>
        </p:nvSpPr>
        <p:spPr bwMode="auto">
          <a:xfrm>
            <a:off x="5387975" y="944265"/>
            <a:ext cx="3260725" cy="209550"/>
          </a:xfrm>
          <a:custGeom>
            <a:avLst/>
            <a:gdLst>
              <a:gd name="T0" fmla="*/ 0 w 240"/>
              <a:gd name="T1" fmla="*/ 2147483647 h 20"/>
              <a:gd name="T2" fmla="*/ 2147483647 w 240"/>
              <a:gd name="T3" fmla="*/ 0 h 20"/>
              <a:gd name="T4" fmla="*/ 2147483647 w 240"/>
              <a:gd name="T5" fmla="*/ 2147483647 h 20"/>
              <a:gd name="T6" fmla="*/ 0 60000 65536"/>
              <a:gd name="T7" fmla="*/ 0 60000 65536"/>
              <a:gd name="T8" fmla="*/ 0 60000 65536"/>
              <a:gd name="T9" fmla="*/ 0 w 240"/>
              <a:gd name="T10" fmla="*/ 0 h 20"/>
              <a:gd name="T11" fmla="*/ 240 w 240"/>
              <a:gd name="T12" fmla="*/ 20 h 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20">
                <a:moveTo>
                  <a:pt x="0" y="20"/>
                </a:moveTo>
                <a:lnTo>
                  <a:pt x="59" y="0"/>
                </a:lnTo>
                <a:lnTo>
                  <a:pt x="240" y="1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9" name="Freeform 141"/>
          <p:cNvSpPr>
            <a:spLocks/>
          </p:cNvSpPr>
          <p:nvPr/>
        </p:nvSpPr>
        <p:spPr bwMode="auto">
          <a:xfrm>
            <a:off x="5483225" y="2458740"/>
            <a:ext cx="3082925" cy="698500"/>
          </a:xfrm>
          <a:custGeom>
            <a:avLst/>
            <a:gdLst>
              <a:gd name="T0" fmla="*/ 2147483647 w 1153"/>
              <a:gd name="T1" fmla="*/ 2147483647 h 286"/>
              <a:gd name="T2" fmla="*/ 2147483647 w 1153"/>
              <a:gd name="T3" fmla="*/ 2147483647 h 286"/>
              <a:gd name="T4" fmla="*/ 0 w 1153"/>
              <a:gd name="T5" fmla="*/ 2147483647 h 286"/>
              <a:gd name="T6" fmla="*/ 2147483647 w 1153"/>
              <a:gd name="T7" fmla="*/ 0 h 286"/>
              <a:gd name="T8" fmla="*/ 2147483647 w 1153"/>
              <a:gd name="T9" fmla="*/ 2147483647 h 2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3"/>
              <a:gd name="T16" fmla="*/ 0 h 286"/>
              <a:gd name="T17" fmla="*/ 1153 w 1153"/>
              <a:gd name="T18" fmla="*/ 286 h 2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3" h="286">
                <a:moveTo>
                  <a:pt x="1153" y="90"/>
                </a:moveTo>
                <a:lnTo>
                  <a:pt x="991" y="286"/>
                </a:lnTo>
                <a:lnTo>
                  <a:pt x="0" y="171"/>
                </a:lnTo>
                <a:lnTo>
                  <a:pt x="279" y="0"/>
                </a:lnTo>
                <a:lnTo>
                  <a:pt x="1153" y="9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0" name="Freeform 142"/>
          <p:cNvSpPr>
            <a:spLocks/>
          </p:cNvSpPr>
          <p:nvPr/>
        </p:nvSpPr>
        <p:spPr bwMode="auto">
          <a:xfrm>
            <a:off x="5387975" y="944265"/>
            <a:ext cx="841375" cy="1931987"/>
          </a:xfrm>
          <a:custGeom>
            <a:avLst/>
            <a:gdLst>
              <a:gd name="T0" fmla="*/ 2147483647 w 315"/>
              <a:gd name="T1" fmla="*/ 2147483647 h 790"/>
              <a:gd name="T2" fmla="*/ 0 w 315"/>
              <a:gd name="T3" fmla="*/ 2147483647 h 790"/>
              <a:gd name="T4" fmla="*/ 2147483647 w 315"/>
              <a:gd name="T5" fmla="*/ 0 h 790"/>
              <a:gd name="T6" fmla="*/ 2147483647 w 315"/>
              <a:gd name="T7" fmla="*/ 2147483647 h 790"/>
              <a:gd name="T8" fmla="*/ 2147483647 w 315"/>
              <a:gd name="T9" fmla="*/ 2147483647 h 7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5"/>
              <a:gd name="T16" fmla="*/ 0 h 790"/>
              <a:gd name="T17" fmla="*/ 315 w 315"/>
              <a:gd name="T18" fmla="*/ 790 h 7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5" h="790">
                <a:moveTo>
                  <a:pt x="36" y="790"/>
                </a:moveTo>
                <a:lnTo>
                  <a:pt x="0" y="86"/>
                </a:lnTo>
                <a:lnTo>
                  <a:pt x="300" y="0"/>
                </a:lnTo>
                <a:lnTo>
                  <a:pt x="315" y="619"/>
                </a:lnTo>
                <a:lnTo>
                  <a:pt x="36" y="790"/>
                </a:lnTo>
                <a:close/>
              </a:path>
            </a:pathLst>
          </a:custGeom>
          <a:noFill/>
          <a:ln w="7938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1" name="Freeform 143"/>
          <p:cNvSpPr>
            <a:spLocks/>
          </p:cNvSpPr>
          <p:nvPr/>
        </p:nvSpPr>
        <p:spPr bwMode="auto">
          <a:xfrm>
            <a:off x="6189663" y="944265"/>
            <a:ext cx="2459037" cy="1733550"/>
          </a:xfrm>
          <a:custGeom>
            <a:avLst/>
            <a:gdLst>
              <a:gd name="T0" fmla="*/ 2147483647 w 920"/>
              <a:gd name="T1" fmla="*/ 2147483647 h 709"/>
              <a:gd name="T2" fmla="*/ 0 w 920"/>
              <a:gd name="T3" fmla="*/ 0 h 709"/>
              <a:gd name="T4" fmla="*/ 2147483647 w 920"/>
              <a:gd name="T5" fmla="*/ 2147483647 h 709"/>
              <a:gd name="T6" fmla="*/ 2147483647 w 920"/>
              <a:gd name="T7" fmla="*/ 2147483647 h 709"/>
              <a:gd name="T8" fmla="*/ 2147483647 w 920"/>
              <a:gd name="T9" fmla="*/ 2147483647 h 7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0"/>
              <a:gd name="T16" fmla="*/ 0 h 709"/>
              <a:gd name="T17" fmla="*/ 920 w 920"/>
              <a:gd name="T18" fmla="*/ 709 h 7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0" h="709">
                <a:moveTo>
                  <a:pt x="15" y="619"/>
                </a:moveTo>
                <a:lnTo>
                  <a:pt x="0" y="0"/>
                </a:lnTo>
                <a:lnTo>
                  <a:pt x="920" y="43"/>
                </a:lnTo>
                <a:lnTo>
                  <a:pt x="889" y="709"/>
                </a:lnTo>
                <a:lnTo>
                  <a:pt x="15" y="619"/>
                </a:lnTo>
                <a:close/>
              </a:path>
            </a:pathLst>
          </a:custGeom>
          <a:noFill/>
          <a:ln w="7938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2" name="Line 144"/>
          <p:cNvSpPr>
            <a:spLocks noChangeShapeType="1"/>
          </p:cNvSpPr>
          <p:nvPr/>
        </p:nvSpPr>
        <p:spPr bwMode="auto">
          <a:xfrm>
            <a:off x="5483225" y="2876252"/>
            <a:ext cx="2651125" cy="280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3" name="Line 145"/>
          <p:cNvSpPr>
            <a:spLocks noChangeShapeType="1"/>
          </p:cNvSpPr>
          <p:nvPr/>
        </p:nvSpPr>
        <p:spPr bwMode="auto">
          <a:xfrm>
            <a:off x="5483225" y="2846090"/>
            <a:ext cx="3175" cy="301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4" name="Line 146"/>
          <p:cNvSpPr>
            <a:spLocks noChangeShapeType="1"/>
          </p:cNvSpPr>
          <p:nvPr/>
        </p:nvSpPr>
        <p:spPr bwMode="auto">
          <a:xfrm>
            <a:off x="5889625" y="2887365"/>
            <a:ext cx="3175" cy="301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5" name="Line 147"/>
          <p:cNvSpPr>
            <a:spLocks noChangeShapeType="1"/>
          </p:cNvSpPr>
          <p:nvPr/>
        </p:nvSpPr>
        <p:spPr bwMode="auto">
          <a:xfrm>
            <a:off x="6310313" y="2938165"/>
            <a:ext cx="4762" cy="333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6" name="Line 148"/>
          <p:cNvSpPr>
            <a:spLocks noChangeShapeType="1"/>
          </p:cNvSpPr>
          <p:nvPr/>
        </p:nvSpPr>
        <p:spPr bwMode="auto">
          <a:xfrm>
            <a:off x="6746875" y="2981027"/>
            <a:ext cx="3175" cy="34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7" name="Line 149"/>
          <p:cNvSpPr>
            <a:spLocks noChangeShapeType="1"/>
          </p:cNvSpPr>
          <p:nvPr/>
        </p:nvSpPr>
        <p:spPr bwMode="auto">
          <a:xfrm>
            <a:off x="7194550" y="3035002"/>
            <a:ext cx="3175" cy="317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8" name="Line 150"/>
          <p:cNvSpPr>
            <a:spLocks noChangeShapeType="1"/>
          </p:cNvSpPr>
          <p:nvPr/>
        </p:nvSpPr>
        <p:spPr bwMode="auto">
          <a:xfrm>
            <a:off x="7659688" y="3076277"/>
            <a:ext cx="0" cy="301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39" name="Line 151"/>
          <p:cNvSpPr>
            <a:spLocks noChangeShapeType="1"/>
          </p:cNvSpPr>
          <p:nvPr/>
        </p:nvSpPr>
        <p:spPr bwMode="auto">
          <a:xfrm>
            <a:off x="8134350" y="3127077"/>
            <a:ext cx="3175" cy="301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40" name="Rectangle 152"/>
          <p:cNvSpPr>
            <a:spLocks noChangeArrowheads="1"/>
          </p:cNvSpPr>
          <p:nvPr/>
        </p:nvSpPr>
        <p:spPr bwMode="auto">
          <a:xfrm>
            <a:off x="5602288" y="2947690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41" name="Rectangle 153"/>
          <p:cNvSpPr>
            <a:spLocks noChangeArrowheads="1"/>
          </p:cNvSpPr>
          <p:nvPr/>
        </p:nvSpPr>
        <p:spPr bwMode="auto">
          <a:xfrm>
            <a:off x="6027738" y="3001665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42" name="Rectangle 154"/>
          <p:cNvSpPr>
            <a:spLocks noChangeArrowheads="1"/>
          </p:cNvSpPr>
          <p:nvPr/>
        </p:nvSpPr>
        <p:spPr bwMode="auto">
          <a:xfrm>
            <a:off x="6446838" y="3042940"/>
            <a:ext cx="190500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43" name="Rectangle 155"/>
          <p:cNvSpPr>
            <a:spLocks noChangeArrowheads="1"/>
          </p:cNvSpPr>
          <p:nvPr/>
        </p:nvSpPr>
        <p:spPr bwMode="auto">
          <a:xfrm>
            <a:off x="6907213" y="3082627"/>
            <a:ext cx="125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44" name="Rectangle 156"/>
          <p:cNvSpPr>
            <a:spLocks noChangeArrowheads="1"/>
          </p:cNvSpPr>
          <p:nvPr/>
        </p:nvSpPr>
        <p:spPr bwMode="auto">
          <a:xfrm>
            <a:off x="7372350" y="3136602"/>
            <a:ext cx="1254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45" name="Rectangle 157"/>
          <p:cNvSpPr>
            <a:spLocks noChangeArrowheads="1"/>
          </p:cNvSpPr>
          <p:nvPr/>
        </p:nvSpPr>
        <p:spPr bwMode="auto">
          <a:xfrm>
            <a:off x="7831138" y="3187402"/>
            <a:ext cx="1285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46" name="Line 158"/>
          <p:cNvSpPr>
            <a:spLocks noChangeShapeType="1"/>
          </p:cNvSpPr>
          <p:nvPr/>
        </p:nvSpPr>
        <p:spPr bwMode="auto">
          <a:xfrm flipH="1">
            <a:off x="8134350" y="2677815"/>
            <a:ext cx="431800" cy="4794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47" name="Line 159"/>
          <p:cNvSpPr>
            <a:spLocks noChangeShapeType="1"/>
          </p:cNvSpPr>
          <p:nvPr/>
        </p:nvSpPr>
        <p:spPr bwMode="auto">
          <a:xfrm>
            <a:off x="8091488" y="3157240"/>
            <a:ext cx="42862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48" name="Line 160"/>
          <p:cNvSpPr>
            <a:spLocks noChangeShapeType="1"/>
          </p:cNvSpPr>
          <p:nvPr/>
        </p:nvSpPr>
        <p:spPr bwMode="auto">
          <a:xfrm>
            <a:off x="8213725" y="3025477"/>
            <a:ext cx="3968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49" name="Line 161"/>
          <p:cNvSpPr>
            <a:spLocks noChangeShapeType="1"/>
          </p:cNvSpPr>
          <p:nvPr/>
        </p:nvSpPr>
        <p:spPr bwMode="auto">
          <a:xfrm>
            <a:off x="8324850" y="2896890"/>
            <a:ext cx="3968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50" name="Line 162"/>
          <p:cNvSpPr>
            <a:spLocks noChangeShapeType="1"/>
          </p:cNvSpPr>
          <p:nvPr/>
        </p:nvSpPr>
        <p:spPr bwMode="auto">
          <a:xfrm>
            <a:off x="8431213" y="2785765"/>
            <a:ext cx="4286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51" name="Line 163"/>
          <p:cNvSpPr>
            <a:spLocks noChangeShapeType="1"/>
          </p:cNvSpPr>
          <p:nvPr/>
        </p:nvSpPr>
        <p:spPr bwMode="auto">
          <a:xfrm>
            <a:off x="8526463" y="2677815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52" name="Rectangle 164"/>
          <p:cNvSpPr>
            <a:spLocks noChangeArrowheads="1"/>
          </p:cNvSpPr>
          <p:nvPr/>
        </p:nvSpPr>
        <p:spPr bwMode="auto">
          <a:xfrm>
            <a:off x="8281988" y="3055640"/>
            <a:ext cx="125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53" name="Rectangle 165"/>
          <p:cNvSpPr>
            <a:spLocks noChangeArrowheads="1"/>
          </p:cNvSpPr>
          <p:nvPr/>
        </p:nvSpPr>
        <p:spPr bwMode="auto">
          <a:xfrm>
            <a:off x="8407400" y="2917527"/>
            <a:ext cx="1254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54" name="Rectangle 166"/>
          <p:cNvSpPr>
            <a:spLocks noChangeArrowheads="1"/>
          </p:cNvSpPr>
          <p:nvPr/>
        </p:nvSpPr>
        <p:spPr bwMode="auto">
          <a:xfrm>
            <a:off x="8513763" y="2803227"/>
            <a:ext cx="128587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55" name="Rectangle 167"/>
          <p:cNvSpPr>
            <a:spLocks noChangeArrowheads="1"/>
          </p:cNvSpPr>
          <p:nvPr/>
        </p:nvSpPr>
        <p:spPr bwMode="auto">
          <a:xfrm>
            <a:off x="8605838" y="2687340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456" name="Freeform 168"/>
          <p:cNvSpPr>
            <a:spLocks/>
          </p:cNvSpPr>
          <p:nvPr/>
        </p:nvSpPr>
        <p:spPr bwMode="auto">
          <a:xfrm>
            <a:off x="6340475" y="974427"/>
            <a:ext cx="92075" cy="1581150"/>
          </a:xfrm>
          <a:custGeom>
            <a:avLst/>
            <a:gdLst>
              <a:gd name="T0" fmla="*/ 2147483647 w 35"/>
              <a:gd name="T1" fmla="*/ 2147483647 h 645"/>
              <a:gd name="T2" fmla="*/ 0 w 35"/>
              <a:gd name="T3" fmla="*/ 2147483647 h 645"/>
              <a:gd name="T4" fmla="*/ 2147483647 w 35"/>
              <a:gd name="T5" fmla="*/ 0 h 645"/>
              <a:gd name="T6" fmla="*/ 2147483647 w 35"/>
              <a:gd name="T7" fmla="*/ 2147483647 h 645"/>
              <a:gd name="T8" fmla="*/ 2147483647 w 35"/>
              <a:gd name="T9" fmla="*/ 2147483647 h 6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645"/>
              <a:gd name="T17" fmla="*/ 35 w 35"/>
              <a:gd name="T18" fmla="*/ 645 h 6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645">
                <a:moveTo>
                  <a:pt x="10" y="645"/>
                </a:moveTo>
                <a:lnTo>
                  <a:pt x="0" y="4"/>
                </a:lnTo>
                <a:lnTo>
                  <a:pt x="25" y="0"/>
                </a:lnTo>
                <a:lnTo>
                  <a:pt x="35" y="628"/>
                </a:lnTo>
                <a:lnTo>
                  <a:pt x="10" y="645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57" name="Freeform 169"/>
          <p:cNvSpPr>
            <a:spLocks/>
          </p:cNvSpPr>
          <p:nvPr/>
        </p:nvSpPr>
        <p:spPr bwMode="auto">
          <a:xfrm>
            <a:off x="6175375" y="985540"/>
            <a:ext cx="192088" cy="1570037"/>
          </a:xfrm>
          <a:custGeom>
            <a:avLst/>
            <a:gdLst>
              <a:gd name="T0" fmla="*/ 2147483647 w 71"/>
              <a:gd name="T1" fmla="*/ 2147483647 h 641"/>
              <a:gd name="T2" fmla="*/ 0 w 71"/>
              <a:gd name="T3" fmla="*/ 0 h 641"/>
              <a:gd name="T4" fmla="*/ 2147483647 w 71"/>
              <a:gd name="T5" fmla="*/ 0 h 641"/>
              <a:gd name="T6" fmla="*/ 2147483647 w 71"/>
              <a:gd name="T7" fmla="*/ 2147483647 h 641"/>
              <a:gd name="T8" fmla="*/ 2147483647 w 71"/>
              <a:gd name="T9" fmla="*/ 2147483647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641"/>
              <a:gd name="T17" fmla="*/ 71 w 71"/>
              <a:gd name="T18" fmla="*/ 641 h 6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641">
                <a:moveTo>
                  <a:pt x="15" y="636"/>
                </a:moveTo>
                <a:lnTo>
                  <a:pt x="0" y="0"/>
                </a:lnTo>
                <a:lnTo>
                  <a:pt x="61" y="0"/>
                </a:lnTo>
                <a:lnTo>
                  <a:pt x="71" y="641"/>
                </a:lnTo>
                <a:lnTo>
                  <a:pt x="15" y="636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58" name="Freeform 170"/>
          <p:cNvSpPr>
            <a:spLocks/>
          </p:cNvSpPr>
          <p:nvPr/>
        </p:nvSpPr>
        <p:spPr bwMode="auto">
          <a:xfrm>
            <a:off x="6175375" y="968077"/>
            <a:ext cx="231775" cy="17463"/>
          </a:xfrm>
          <a:custGeom>
            <a:avLst/>
            <a:gdLst>
              <a:gd name="T0" fmla="*/ 2147483647 w 86"/>
              <a:gd name="T1" fmla="*/ 2147483647 h 8"/>
              <a:gd name="T2" fmla="*/ 2147483647 w 86"/>
              <a:gd name="T3" fmla="*/ 2147483647 h 8"/>
              <a:gd name="T4" fmla="*/ 2147483647 w 86"/>
              <a:gd name="T5" fmla="*/ 0 h 8"/>
              <a:gd name="T6" fmla="*/ 0 w 86"/>
              <a:gd name="T7" fmla="*/ 2147483647 h 8"/>
              <a:gd name="T8" fmla="*/ 2147483647 w 86"/>
              <a:gd name="T9" fmla="*/ 2147483647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8"/>
              <a:gd name="T17" fmla="*/ 86 w 86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8">
                <a:moveTo>
                  <a:pt x="61" y="8"/>
                </a:moveTo>
                <a:lnTo>
                  <a:pt x="86" y="4"/>
                </a:lnTo>
                <a:lnTo>
                  <a:pt x="25" y="0"/>
                </a:lnTo>
                <a:lnTo>
                  <a:pt x="0" y="8"/>
                </a:lnTo>
                <a:lnTo>
                  <a:pt x="61" y="8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59" name="Freeform 171"/>
          <p:cNvSpPr>
            <a:spLocks/>
          </p:cNvSpPr>
          <p:nvPr/>
        </p:nvSpPr>
        <p:spPr bwMode="auto">
          <a:xfrm>
            <a:off x="6732588" y="985540"/>
            <a:ext cx="82550" cy="1600200"/>
          </a:xfrm>
          <a:custGeom>
            <a:avLst/>
            <a:gdLst>
              <a:gd name="T0" fmla="*/ 2147483647 w 31"/>
              <a:gd name="T1" fmla="*/ 2147483647 h 654"/>
              <a:gd name="T2" fmla="*/ 0 w 31"/>
              <a:gd name="T3" fmla="*/ 2147483647 h 654"/>
              <a:gd name="T4" fmla="*/ 2147483647 w 31"/>
              <a:gd name="T5" fmla="*/ 0 h 654"/>
              <a:gd name="T6" fmla="*/ 2147483647 w 31"/>
              <a:gd name="T7" fmla="*/ 2147483647 h 654"/>
              <a:gd name="T8" fmla="*/ 2147483647 w 31"/>
              <a:gd name="T9" fmla="*/ 2147483647 h 6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654"/>
              <a:gd name="T17" fmla="*/ 31 w 31"/>
              <a:gd name="T18" fmla="*/ 654 h 6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654">
                <a:moveTo>
                  <a:pt x="5" y="654"/>
                </a:moveTo>
                <a:lnTo>
                  <a:pt x="0" y="9"/>
                </a:lnTo>
                <a:lnTo>
                  <a:pt x="25" y="0"/>
                </a:lnTo>
                <a:lnTo>
                  <a:pt x="31" y="641"/>
                </a:lnTo>
                <a:lnTo>
                  <a:pt x="5" y="654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0" name="Freeform 172"/>
          <p:cNvSpPr>
            <a:spLocks/>
          </p:cNvSpPr>
          <p:nvPr/>
        </p:nvSpPr>
        <p:spPr bwMode="auto">
          <a:xfrm>
            <a:off x="6567488" y="998240"/>
            <a:ext cx="179387" cy="1587500"/>
          </a:xfrm>
          <a:custGeom>
            <a:avLst/>
            <a:gdLst>
              <a:gd name="T0" fmla="*/ 2147483647 w 66"/>
              <a:gd name="T1" fmla="*/ 2147483647 h 649"/>
              <a:gd name="T2" fmla="*/ 0 w 66"/>
              <a:gd name="T3" fmla="*/ 0 h 649"/>
              <a:gd name="T4" fmla="*/ 2147483647 w 66"/>
              <a:gd name="T5" fmla="*/ 2147483647 h 649"/>
              <a:gd name="T6" fmla="*/ 2147483647 w 66"/>
              <a:gd name="T7" fmla="*/ 2147483647 h 649"/>
              <a:gd name="T8" fmla="*/ 2147483647 w 66"/>
              <a:gd name="T9" fmla="*/ 2147483647 h 6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649"/>
              <a:gd name="T17" fmla="*/ 66 w 66"/>
              <a:gd name="T18" fmla="*/ 649 h 6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649">
                <a:moveTo>
                  <a:pt x="10" y="644"/>
                </a:moveTo>
                <a:lnTo>
                  <a:pt x="0" y="0"/>
                </a:lnTo>
                <a:lnTo>
                  <a:pt x="61" y="4"/>
                </a:lnTo>
                <a:lnTo>
                  <a:pt x="66" y="649"/>
                </a:lnTo>
                <a:lnTo>
                  <a:pt x="10" y="644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1" name="Freeform 173"/>
          <p:cNvSpPr>
            <a:spLocks/>
          </p:cNvSpPr>
          <p:nvPr/>
        </p:nvSpPr>
        <p:spPr bwMode="auto">
          <a:xfrm>
            <a:off x="6567488" y="985540"/>
            <a:ext cx="231775" cy="23812"/>
          </a:xfrm>
          <a:custGeom>
            <a:avLst/>
            <a:gdLst>
              <a:gd name="T0" fmla="*/ 2147483647 w 86"/>
              <a:gd name="T1" fmla="*/ 2147483647 h 9"/>
              <a:gd name="T2" fmla="*/ 2147483647 w 86"/>
              <a:gd name="T3" fmla="*/ 0 h 9"/>
              <a:gd name="T4" fmla="*/ 2147483647 w 86"/>
              <a:gd name="T5" fmla="*/ 0 h 9"/>
              <a:gd name="T6" fmla="*/ 0 w 86"/>
              <a:gd name="T7" fmla="*/ 2147483647 h 9"/>
              <a:gd name="T8" fmla="*/ 2147483647 w 86"/>
              <a:gd name="T9" fmla="*/ 2147483647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9"/>
              <a:gd name="T17" fmla="*/ 86 w 86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9">
                <a:moveTo>
                  <a:pt x="61" y="9"/>
                </a:moveTo>
                <a:lnTo>
                  <a:pt x="86" y="0"/>
                </a:lnTo>
                <a:lnTo>
                  <a:pt x="26" y="0"/>
                </a:lnTo>
                <a:lnTo>
                  <a:pt x="0" y="5"/>
                </a:lnTo>
                <a:lnTo>
                  <a:pt x="61" y="9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2" name="Freeform 174"/>
          <p:cNvSpPr>
            <a:spLocks/>
          </p:cNvSpPr>
          <p:nvPr/>
        </p:nvSpPr>
        <p:spPr bwMode="auto">
          <a:xfrm>
            <a:off x="7142163" y="1009352"/>
            <a:ext cx="65087" cy="1617663"/>
          </a:xfrm>
          <a:custGeom>
            <a:avLst/>
            <a:gdLst>
              <a:gd name="T0" fmla="*/ 0 w 25"/>
              <a:gd name="T1" fmla="*/ 2147483647 h 662"/>
              <a:gd name="T2" fmla="*/ 0 w 25"/>
              <a:gd name="T3" fmla="*/ 2147483647 h 662"/>
              <a:gd name="T4" fmla="*/ 2147483647 w 25"/>
              <a:gd name="T5" fmla="*/ 0 h 662"/>
              <a:gd name="T6" fmla="*/ 2147483647 w 25"/>
              <a:gd name="T7" fmla="*/ 2147483647 h 662"/>
              <a:gd name="T8" fmla="*/ 0 w 25"/>
              <a:gd name="T9" fmla="*/ 2147483647 h 6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662"/>
              <a:gd name="T17" fmla="*/ 25 w 25"/>
              <a:gd name="T18" fmla="*/ 662 h 6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662">
                <a:moveTo>
                  <a:pt x="0" y="662"/>
                </a:moveTo>
                <a:lnTo>
                  <a:pt x="0" y="8"/>
                </a:lnTo>
                <a:lnTo>
                  <a:pt x="25" y="0"/>
                </a:lnTo>
                <a:lnTo>
                  <a:pt x="20" y="645"/>
                </a:lnTo>
                <a:lnTo>
                  <a:pt x="0" y="662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3" name="Freeform 175"/>
          <p:cNvSpPr>
            <a:spLocks/>
          </p:cNvSpPr>
          <p:nvPr/>
        </p:nvSpPr>
        <p:spPr bwMode="auto">
          <a:xfrm>
            <a:off x="6977063" y="1015702"/>
            <a:ext cx="165100" cy="1611313"/>
          </a:xfrm>
          <a:custGeom>
            <a:avLst/>
            <a:gdLst>
              <a:gd name="T0" fmla="*/ 0 w 61"/>
              <a:gd name="T1" fmla="*/ 2147483647 h 658"/>
              <a:gd name="T2" fmla="*/ 0 w 61"/>
              <a:gd name="T3" fmla="*/ 0 h 658"/>
              <a:gd name="T4" fmla="*/ 2147483647 w 61"/>
              <a:gd name="T5" fmla="*/ 2147483647 h 658"/>
              <a:gd name="T6" fmla="*/ 2147483647 w 61"/>
              <a:gd name="T7" fmla="*/ 2147483647 h 658"/>
              <a:gd name="T8" fmla="*/ 0 w 61"/>
              <a:gd name="T9" fmla="*/ 2147483647 h 6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"/>
              <a:gd name="T16" fmla="*/ 0 h 658"/>
              <a:gd name="T17" fmla="*/ 61 w 61"/>
              <a:gd name="T18" fmla="*/ 658 h 6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" h="658">
                <a:moveTo>
                  <a:pt x="0" y="649"/>
                </a:moveTo>
                <a:lnTo>
                  <a:pt x="0" y="0"/>
                </a:lnTo>
                <a:lnTo>
                  <a:pt x="61" y="4"/>
                </a:lnTo>
                <a:lnTo>
                  <a:pt x="61" y="658"/>
                </a:lnTo>
                <a:lnTo>
                  <a:pt x="0" y="649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4" name="Freeform 176"/>
          <p:cNvSpPr>
            <a:spLocks/>
          </p:cNvSpPr>
          <p:nvPr/>
        </p:nvSpPr>
        <p:spPr bwMode="auto">
          <a:xfrm>
            <a:off x="6977063" y="998240"/>
            <a:ext cx="230187" cy="26987"/>
          </a:xfrm>
          <a:custGeom>
            <a:avLst/>
            <a:gdLst>
              <a:gd name="T0" fmla="*/ 2147483647 w 86"/>
              <a:gd name="T1" fmla="*/ 2147483647 h 12"/>
              <a:gd name="T2" fmla="*/ 2147483647 w 86"/>
              <a:gd name="T3" fmla="*/ 2147483647 h 12"/>
              <a:gd name="T4" fmla="*/ 2147483647 w 86"/>
              <a:gd name="T5" fmla="*/ 0 h 12"/>
              <a:gd name="T6" fmla="*/ 0 w 86"/>
              <a:gd name="T7" fmla="*/ 2147483647 h 12"/>
              <a:gd name="T8" fmla="*/ 2147483647 w 86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2"/>
              <a:gd name="T17" fmla="*/ 86 w 86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2">
                <a:moveTo>
                  <a:pt x="61" y="12"/>
                </a:moveTo>
                <a:lnTo>
                  <a:pt x="86" y="4"/>
                </a:lnTo>
                <a:lnTo>
                  <a:pt x="25" y="0"/>
                </a:lnTo>
                <a:lnTo>
                  <a:pt x="0" y="8"/>
                </a:lnTo>
                <a:lnTo>
                  <a:pt x="61" y="12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5" name="Freeform 177"/>
          <p:cNvSpPr>
            <a:spLocks/>
          </p:cNvSpPr>
          <p:nvPr/>
        </p:nvSpPr>
        <p:spPr bwMode="auto">
          <a:xfrm>
            <a:off x="7534275" y="1110952"/>
            <a:ext cx="82550" cy="1546225"/>
          </a:xfrm>
          <a:custGeom>
            <a:avLst/>
            <a:gdLst>
              <a:gd name="T0" fmla="*/ 0 w 30"/>
              <a:gd name="T1" fmla="*/ 2147483647 h 631"/>
              <a:gd name="T2" fmla="*/ 2147483647 w 30"/>
              <a:gd name="T3" fmla="*/ 2147483647 h 631"/>
              <a:gd name="T4" fmla="*/ 2147483647 w 30"/>
              <a:gd name="T5" fmla="*/ 0 h 631"/>
              <a:gd name="T6" fmla="*/ 2147483647 w 30"/>
              <a:gd name="T7" fmla="*/ 2147483647 h 631"/>
              <a:gd name="T8" fmla="*/ 0 w 30"/>
              <a:gd name="T9" fmla="*/ 2147483647 h 6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631"/>
              <a:gd name="T17" fmla="*/ 30 w 30"/>
              <a:gd name="T18" fmla="*/ 631 h 6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631">
                <a:moveTo>
                  <a:pt x="0" y="631"/>
                </a:moveTo>
                <a:lnTo>
                  <a:pt x="10" y="8"/>
                </a:lnTo>
                <a:lnTo>
                  <a:pt x="30" y="0"/>
                </a:lnTo>
                <a:lnTo>
                  <a:pt x="20" y="619"/>
                </a:lnTo>
                <a:lnTo>
                  <a:pt x="0" y="631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6" name="Freeform 178"/>
          <p:cNvSpPr>
            <a:spLocks/>
          </p:cNvSpPr>
          <p:nvPr/>
        </p:nvSpPr>
        <p:spPr bwMode="auto">
          <a:xfrm>
            <a:off x="7385050" y="1120477"/>
            <a:ext cx="176213" cy="1536700"/>
          </a:xfrm>
          <a:custGeom>
            <a:avLst/>
            <a:gdLst>
              <a:gd name="T0" fmla="*/ 0 w 66"/>
              <a:gd name="T1" fmla="*/ 2147483647 h 627"/>
              <a:gd name="T2" fmla="*/ 2147483647 w 66"/>
              <a:gd name="T3" fmla="*/ 0 h 627"/>
              <a:gd name="T4" fmla="*/ 2147483647 w 66"/>
              <a:gd name="T5" fmla="*/ 2147483647 h 627"/>
              <a:gd name="T6" fmla="*/ 2147483647 w 66"/>
              <a:gd name="T7" fmla="*/ 2147483647 h 627"/>
              <a:gd name="T8" fmla="*/ 0 w 66"/>
              <a:gd name="T9" fmla="*/ 2147483647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627"/>
              <a:gd name="T17" fmla="*/ 66 w 66"/>
              <a:gd name="T18" fmla="*/ 627 h 6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627">
                <a:moveTo>
                  <a:pt x="0" y="623"/>
                </a:moveTo>
                <a:lnTo>
                  <a:pt x="5" y="0"/>
                </a:lnTo>
                <a:lnTo>
                  <a:pt x="66" y="4"/>
                </a:lnTo>
                <a:lnTo>
                  <a:pt x="56" y="627"/>
                </a:lnTo>
                <a:lnTo>
                  <a:pt x="0" y="623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7" name="Freeform 179"/>
          <p:cNvSpPr>
            <a:spLocks/>
          </p:cNvSpPr>
          <p:nvPr/>
        </p:nvSpPr>
        <p:spPr bwMode="auto">
          <a:xfrm>
            <a:off x="7399338" y="1099840"/>
            <a:ext cx="217487" cy="30162"/>
          </a:xfrm>
          <a:custGeom>
            <a:avLst/>
            <a:gdLst>
              <a:gd name="T0" fmla="*/ 2147483647 w 81"/>
              <a:gd name="T1" fmla="*/ 2147483647 h 13"/>
              <a:gd name="T2" fmla="*/ 2147483647 w 81"/>
              <a:gd name="T3" fmla="*/ 2147483647 h 13"/>
              <a:gd name="T4" fmla="*/ 2147483647 w 81"/>
              <a:gd name="T5" fmla="*/ 0 h 13"/>
              <a:gd name="T6" fmla="*/ 0 w 81"/>
              <a:gd name="T7" fmla="*/ 2147483647 h 13"/>
              <a:gd name="T8" fmla="*/ 2147483647 w 81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13"/>
              <a:gd name="T17" fmla="*/ 81 w 81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13">
                <a:moveTo>
                  <a:pt x="61" y="13"/>
                </a:moveTo>
                <a:lnTo>
                  <a:pt x="81" y="5"/>
                </a:lnTo>
                <a:lnTo>
                  <a:pt x="20" y="0"/>
                </a:lnTo>
                <a:lnTo>
                  <a:pt x="0" y="9"/>
                </a:lnTo>
                <a:lnTo>
                  <a:pt x="61" y="13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8" name="Freeform 180"/>
          <p:cNvSpPr>
            <a:spLocks/>
          </p:cNvSpPr>
          <p:nvPr/>
        </p:nvSpPr>
        <p:spPr bwMode="auto">
          <a:xfrm>
            <a:off x="7956550" y="1228427"/>
            <a:ext cx="82550" cy="1470025"/>
          </a:xfrm>
          <a:custGeom>
            <a:avLst/>
            <a:gdLst>
              <a:gd name="T0" fmla="*/ 0 w 31"/>
              <a:gd name="T1" fmla="*/ 2147483647 h 601"/>
              <a:gd name="T2" fmla="*/ 2147483647 w 31"/>
              <a:gd name="T3" fmla="*/ 2147483647 h 601"/>
              <a:gd name="T4" fmla="*/ 2147483647 w 31"/>
              <a:gd name="T5" fmla="*/ 0 h 601"/>
              <a:gd name="T6" fmla="*/ 2147483647 w 31"/>
              <a:gd name="T7" fmla="*/ 2147483647 h 601"/>
              <a:gd name="T8" fmla="*/ 0 w 31"/>
              <a:gd name="T9" fmla="*/ 2147483647 h 6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601"/>
              <a:gd name="T17" fmla="*/ 31 w 31"/>
              <a:gd name="T18" fmla="*/ 601 h 6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601">
                <a:moveTo>
                  <a:pt x="0" y="601"/>
                </a:moveTo>
                <a:lnTo>
                  <a:pt x="16" y="8"/>
                </a:lnTo>
                <a:lnTo>
                  <a:pt x="31" y="0"/>
                </a:lnTo>
                <a:lnTo>
                  <a:pt x="16" y="584"/>
                </a:lnTo>
                <a:lnTo>
                  <a:pt x="0" y="601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69" name="Freeform 181"/>
          <p:cNvSpPr>
            <a:spLocks/>
          </p:cNvSpPr>
          <p:nvPr/>
        </p:nvSpPr>
        <p:spPr bwMode="auto">
          <a:xfrm>
            <a:off x="7778750" y="1237952"/>
            <a:ext cx="220663" cy="1460500"/>
          </a:xfrm>
          <a:custGeom>
            <a:avLst/>
            <a:gdLst>
              <a:gd name="T0" fmla="*/ 0 w 82"/>
              <a:gd name="T1" fmla="*/ 2147483647 h 597"/>
              <a:gd name="T2" fmla="*/ 2147483647 w 82"/>
              <a:gd name="T3" fmla="*/ 0 h 597"/>
              <a:gd name="T4" fmla="*/ 2147483647 w 82"/>
              <a:gd name="T5" fmla="*/ 2147483647 h 597"/>
              <a:gd name="T6" fmla="*/ 2147483647 w 82"/>
              <a:gd name="T7" fmla="*/ 2147483647 h 597"/>
              <a:gd name="T8" fmla="*/ 0 w 82"/>
              <a:gd name="T9" fmla="*/ 2147483647 h 5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597"/>
              <a:gd name="T17" fmla="*/ 82 w 82"/>
              <a:gd name="T18" fmla="*/ 597 h 5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597">
                <a:moveTo>
                  <a:pt x="0" y="593"/>
                </a:moveTo>
                <a:lnTo>
                  <a:pt x="16" y="0"/>
                </a:lnTo>
                <a:lnTo>
                  <a:pt x="82" y="4"/>
                </a:lnTo>
                <a:lnTo>
                  <a:pt x="66" y="597"/>
                </a:lnTo>
                <a:lnTo>
                  <a:pt x="0" y="593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0" name="Freeform 182"/>
          <p:cNvSpPr>
            <a:spLocks/>
          </p:cNvSpPr>
          <p:nvPr/>
        </p:nvSpPr>
        <p:spPr bwMode="auto">
          <a:xfrm>
            <a:off x="7821613" y="1215727"/>
            <a:ext cx="217487" cy="33338"/>
          </a:xfrm>
          <a:custGeom>
            <a:avLst/>
            <a:gdLst>
              <a:gd name="T0" fmla="*/ 2147483647 w 81"/>
              <a:gd name="T1" fmla="*/ 2147483647 h 13"/>
              <a:gd name="T2" fmla="*/ 2147483647 w 81"/>
              <a:gd name="T3" fmla="*/ 2147483647 h 13"/>
              <a:gd name="T4" fmla="*/ 2147483647 w 81"/>
              <a:gd name="T5" fmla="*/ 0 h 13"/>
              <a:gd name="T6" fmla="*/ 0 w 81"/>
              <a:gd name="T7" fmla="*/ 2147483647 h 13"/>
              <a:gd name="T8" fmla="*/ 2147483647 w 81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13"/>
              <a:gd name="T17" fmla="*/ 81 w 81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13">
                <a:moveTo>
                  <a:pt x="66" y="13"/>
                </a:moveTo>
                <a:lnTo>
                  <a:pt x="81" y="5"/>
                </a:lnTo>
                <a:lnTo>
                  <a:pt x="15" y="0"/>
                </a:lnTo>
                <a:lnTo>
                  <a:pt x="0" y="9"/>
                </a:lnTo>
                <a:lnTo>
                  <a:pt x="66" y="13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1" name="Freeform 183"/>
          <p:cNvSpPr>
            <a:spLocks/>
          </p:cNvSpPr>
          <p:nvPr/>
        </p:nvSpPr>
        <p:spPr bwMode="auto">
          <a:xfrm>
            <a:off x="8364538" y="2063452"/>
            <a:ext cx="66675" cy="677863"/>
          </a:xfrm>
          <a:custGeom>
            <a:avLst/>
            <a:gdLst>
              <a:gd name="T0" fmla="*/ 0 w 25"/>
              <a:gd name="T1" fmla="*/ 2147483647 h 278"/>
              <a:gd name="T2" fmla="*/ 2147483647 w 25"/>
              <a:gd name="T3" fmla="*/ 2147483647 h 278"/>
              <a:gd name="T4" fmla="*/ 2147483647 w 25"/>
              <a:gd name="T5" fmla="*/ 0 h 278"/>
              <a:gd name="T6" fmla="*/ 2147483647 w 25"/>
              <a:gd name="T7" fmla="*/ 2147483647 h 278"/>
              <a:gd name="T8" fmla="*/ 0 w 25"/>
              <a:gd name="T9" fmla="*/ 2147483647 h 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278"/>
              <a:gd name="T17" fmla="*/ 25 w 25"/>
              <a:gd name="T18" fmla="*/ 278 h 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278">
                <a:moveTo>
                  <a:pt x="0" y="278"/>
                </a:moveTo>
                <a:lnTo>
                  <a:pt x="10" y="13"/>
                </a:lnTo>
                <a:lnTo>
                  <a:pt x="25" y="0"/>
                </a:lnTo>
                <a:lnTo>
                  <a:pt x="15" y="260"/>
                </a:lnTo>
                <a:lnTo>
                  <a:pt x="0" y="278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2" name="Freeform 184"/>
          <p:cNvSpPr>
            <a:spLocks/>
          </p:cNvSpPr>
          <p:nvPr/>
        </p:nvSpPr>
        <p:spPr bwMode="auto">
          <a:xfrm>
            <a:off x="8199438" y="2082502"/>
            <a:ext cx="192087" cy="658813"/>
          </a:xfrm>
          <a:custGeom>
            <a:avLst/>
            <a:gdLst>
              <a:gd name="T0" fmla="*/ 0 w 71"/>
              <a:gd name="T1" fmla="*/ 2147483647 h 269"/>
              <a:gd name="T2" fmla="*/ 2147483647 w 71"/>
              <a:gd name="T3" fmla="*/ 0 h 269"/>
              <a:gd name="T4" fmla="*/ 2147483647 w 71"/>
              <a:gd name="T5" fmla="*/ 2147483647 h 269"/>
              <a:gd name="T6" fmla="*/ 2147483647 w 71"/>
              <a:gd name="T7" fmla="*/ 2147483647 h 269"/>
              <a:gd name="T8" fmla="*/ 0 w 71"/>
              <a:gd name="T9" fmla="*/ 2147483647 h 2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269"/>
              <a:gd name="T17" fmla="*/ 71 w 71"/>
              <a:gd name="T18" fmla="*/ 269 h 2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269">
                <a:moveTo>
                  <a:pt x="0" y="260"/>
                </a:moveTo>
                <a:lnTo>
                  <a:pt x="10" y="0"/>
                </a:lnTo>
                <a:lnTo>
                  <a:pt x="71" y="4"/>
                </a:lnTo>
                <a:lnTo>
                  <a:pt x="61" y="269"/>
                </a:lnTo>
                <a:lnTo>
                  <a:pt x="0" y="260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3" name="Freeform 185"/>
          <p:cNvSpPr>
            <a:spLocks/>
          </p:cNvSpPr>
          <p:nvPr/>
        </p:nvSpPr>
        <p:spPr bwMode="auto">
          <a:xfrm>
            <a:off x="8226425" y="2049165"/>
            <a:ext cx="204788" cy="44450"/>
          </a:xfrm>
          <a:custGeom>
            <a:avLst/>
            <a:gdLst>
              <a:gd name="T0" fmla="*/ 2147483647 w 76"/>
              <a:gd name="T1" fmla="*/ 2147483647 h 17"/>
              <a:gd name="T2" fmla="*/ 2147483647 w 76"/>
              <a:gd name="T3" fmla="*/ 2147483647 h 17"/>
              <a:gd name="T4" fmla="*/ 2147483647 w 76"/>
              <a:gd name="T5" fmla="*/ 0 h 17"/>
              <a:gd name="T6" fmla="*/ 0 w 76"/>
              <a:gd name="T7" fmla="*/ 2147483647 h 17"/>
              <a:gd name="T8" fmla="*/ 2147483647 w 76"/>
              <a:gd name="T9" fmla="*/ 2147483647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17"/>
              <a:gd name="T17" fmla="*/ 76 w 76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17">
                <a:moveTo>
                  <a:pt x="61" y="17"/>
                </a:moveTo>
                <a:lnTo>
                  <a:pt x="76" y="4"/>
                </a:lnTo>
                <a:lnTo>
                  <a:pt x="15" y="0"/>
                </a:lnTo>
                <a:lnTo>
                  <a:pt x="0" y="13"/>
                </a:lnTo>
                <a:lnTo>
                  <a:pt x="61" y="17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4" name="Freeform 186"/>
          <p:cNvSpPr>
            <a:spLocks/>
          </p:cNvSpPr>
          <p:nvPr/>
        </p:nvSpPr>
        <p:spPr bwMode="auto">
          <a:xfrm>
            <a:off x="6162675" y="1015702"/>
            <a:ext cx="104775" cy="1641475"/>
          </a:xfrm>
          <a:custGeom>
            <a:avLst/>
            <a:gdLst>
              <a:gd name="T0" fmla="*/ 2147483647 w 40"/>
              <a:gd name="T1" fmla="*/ 2147483647 h 670"/>
              <a:gd name="T2" fmla="*/ 0 w 40"/>
              <a:gd name="T3" fmla="*/ 2147483647 h 670"/>
              <a:gd name="T4" fmla="*/ 2147483647 w 40"/>
              <a:gd name="T5" fmla="*/ 0 h 670"/>
              <a:gd name="T6" fmla="*/ 2147483647 w 40"/>
              <a:gd name="T7" fmla="*/ 2147483647 h 670"/>
              <a:gd name="T8" fmla="*/ 2147483647 w 40"/>
              <a:gd name="T9" fmla="*/ 2147483647 h 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"/>
              <a:gd name="T16" fmla="*/ 0 h 670"/>
              <a:gd name="T17" fmla="*/ 40 w 40"/>
              <a:gd name="T18" fmla="*/ 670 h 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" h="670">
                <a:moveTo>
                  <a:pt x="15" y="670"/>
                </a:moveTo>
                <a:lnTo>
                  <a:pt x="0" y="9"/>
                </a:lnTo>
                <a:lnTo>
                  <a:pt x="25" y="0"/>
                </a:lnTo>
                <a:lnTo>
                  <a:pt x="40" y="653"/>
                </a:lnTo>
                <a:lnTo>
                  <a:pt x="15" y="670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5" name="Freeform 187"/>
          <p:cNvSpPr>
            <a:spLocks/>
          </p:cNvSpPr>
          <p:nvPr/>
        </p:nvSpPr>
        <p:spPr bwMode="auto">
          <a:xfrm>
            <a:off x="6000750" y="1025227"/>
            <a:ext cx="201613" cy="1631950"/>
          </a:xfrm>
          <a:custGeom>
            <a:avLst/>
            <a:gdLst>
              <a:gd name="T0" fmla="*/ 2147483647 w 76"/>
              <a:gd name="T1" fmla="*/ 2147483647 h 666"/>
              <a:gd name="T2" fmla="*/ 0 w 76"/>
              <a:gd name="T3" fmla="*/ 0 h 666"/>
              <a:gd name="T4" fmla="*/ 2147483647 w 76"/>
              <a:gd name="T5" fmla="*/ 2147483647 h 666"/>
              <a:gd name="T6" fmla="*/ 2147483647 w 76"/>
              <a:gd name="T7" fmla="*/ 2147483647 h 666"/>
              <a:gd name="T8" fmla="*/ 2147483647 w 76"/>
              <a:gd name="T9" fmla="*/ 2147483647 h 6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666"/>
              <a:gd name="T17" fmla="*/ 76 w 76"/>
              <a:gd name="T18" fmla="*/ 666 h 6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666">
                <a:moveTo>
                  <a:pt x="20" y="658"/>
                </a:moveTo>
                <a:lnTo>
                  <a:pt x="0" y="0"/>
                </a:lnTo>
                <a:lnTo>
                  <a:pt x="61" y="5"/>
                </a:lnTo>
                <a:lnTo>
                  <a:pt x="76" y="666"/>
                </a:lnTo>
                <a:lnTo>
                  <a:pt x="20" y="658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6" name="Freeform 188"/>
          <p:cNvSpPr>
            <a:spLocks/>
          </p:cNvSpPr>
          <p:nvPr/>
        </p:nvSpPr>
        <p:spPr bwMode="auto">
          <a:xfrm>
            <a:off x="6000750" y="1009352"/>
            <a:ext cx="228600" cy="30163"/>
          </a:xfrm>
          <a:custGeom>
            <a:avLst/>
            <a:gdLst>
              <a:gd name="T0" fmla="*/ 2147483647 w 86"/>
              <a:gd name="T1" fmla="*/ 2147483647 h 13"/>
              <a:gd name="T2" fmla="*/ 2147483647 w 86"/>
              <a:gd name="T3" fmla="*/ 2147483647 h 13"/>
              <a:gd name="T4" fmla="*/ 2147483647 w 86"/>
              <a:gd name="T5" fmla="*/ 0 h 13"/>
              <a:gd name="T6" fmla="*/ 0 w 86"/>
              <a:gd name="T7" fmla="*/ 2147483647 h 13"/>
              <a:gd name="T8" fmla="*/ 2147483647 w 86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3"/>
              <a:gd name="T17" fmla="*/ 86 w 86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3">
                <a:moveTo>
                  <a:pt x="61" y="13"/>
                </a:moveTo>
                <a:lnTo>
                  <a:pt x="86" y="4"/>
                </a:lnTo>
                <a:lnTo>
                  <a:pt x="25" y="0"/>
                </a:lnTo>
                <a:lnTo>
                  <a:pt x="0" y="8"/>
                </a:lnTo>
                <a:lnTo>
                  <a:pt x="61" y="13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7" name="Freeform 189"/>
          <p:cNvSpPr>
            <a:spLocks/>
          </p:cNvSpPr>
          <p:nvPr/>
        </p:nvSpPr>
        <p:spPr bwMode="auto">
          <a:xfrm>
            <a:off x="6567488" y="1039515"/>
            <a:ext cx="82550" cy="1647825"/>
          </a:xfrm>
          <a:custGeom>
            <a:avLst/>
            <a:gdLst>
              <a:gd name="T0" fmla="*/ 2147483647 w 31"/>
              <a:gd name="T1" fmla="*/ 2147483647 h 674"/>
              <a:gd name="T2" fmla="*/ 0 w 31"/>
              <a:gd name="T3" fmla="*/ 2147483647 h 674"/>
              <a:gd name="T4" fmla="*/ 2147483647 w 31"/>
              <a:gd name="T5" fmla="*/ 0 h 674"/>
              <a:gd name="T6" fmla="*/ 2147483647 w 31"/>
              <a:gd name="T7" fmla="*/ 2147483647 h 674"/>
              <a:gd name="T8" fmla="*/ 2147483647 w 31"/>
              <a:gd name="T9" fmla="*/ 2147483647 h 6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674"/>
              <a:gd name="T17" fmla="*/ 31 w 31"/>
              <a:gd name="T18" fmla="*/ 674 h 6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674">
                <a:moveTo>
                  <a:pt x="10" y="674"/>
                </a:moveTo>
                <a:lnTo>
                  <a:pt x="0" y="8"/>
                </a:lnTo>
                <a:lnTo>
                  <a:pt x="26" y="0"/>
                </a:lnTo>
                <a:lnTo>
                  <a:pt x="31" y="657"/>
                </a:lnTo>
                <a:lnTo>
                  <a:pt x="10" y="674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8" name="Freeform 190"/>
          <p:cNvSpPr>
            <a:spLocks/>
          </p:cNvSpPr>
          <p:nvPr/>
        </p:nvSpPr>
        <p:spPr bwMode="auto">
          <a:xfrm>
            <a:off x="6407150" y="1049040"/>
            <a:ext cx="187325" cy="1638300"/>
          </a:xfrm>
          <a:custGeom>
            <a:avLst/>
            <a:gdLst>
              <a:gd name="T0" fmla="*/ 2147483647 w 71"/>
              <a:gd name="T1" fmla="*/ 2147483647 h 670"/>
              <a:gd name="T2" fmla="*/ 0 w 71"/>
              <a:gd name="T3" fmla="*/ 0 h 670"/>
              <a:gd name="T4" fmla="*/ 2147483647 w 71"/>
              <a:gd name="T5" fmla="*/ 2147483647 h 670"/>
              <a:gd name="T6" fmla="*/ 2147483647 w 71"/>
              <a:gd name="T7" fmla="*/ 2147483647 h 670"/>
              <a:gd name="T8" fmla="*/ 2147483647 w 71"/>
              <a:gd name="T9" fmla="*/ 2147483647 h 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670"/>
              <a:gd name="T17" fmla="*/ 71 w 71"/>
              <a:gd name="T18" fmla="*/ 670 h 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670">
                <a:moveTo>
                  <a:pt x="10" y="666"/>
                </a:moveTo>
                <a:lnTo>
                  <a:pt x="0" y="0"/>
                </a:lnTo>
                <a:lnTo>
                  <a:pt x="61" y="4"/>
                </a:lnTo>
                <a:lnTo>
                  <a:pt x="71" y="670"/>
                </a:lnTo>
                <a:lnTo>
                  <a:pt x="10" y="666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79" name="Freeform 191"/>
          <p:cNvSpPr>
            <a:spLocks/>
          </p:cNvSpPr>
          <p:nvPr/>
        </p:nvSpPr>
        <p:spPr bwMode="auto">
          <a:xfrm>
            <a:off x="6407150" y="1025227"/>
            <a:ext cx="230188" cy="34925"/>
          </a:xfrm>
          <a:custGeom>
            <a:avLst/>
            <a:gdLst>
              <a:gd name="T0" fmla="*/ 2147483647 w 87"/>
              <a:gd name="T1" fmla="*/ 2147483647 h 13"/>
              <a:gd name="T2" fmla="*/ 2147483647 w 87"/>
              <a:gd name="T3" fmla="*/ 2147483647 h 13"/>
              <a:gd name="T4" fmla="*/ 2147483647 w 87"/>
              <a:gd name="T5" fmla="*/ 0 h 13"/>
              <a:gd name="T6" fmla="*/ 0 w 87"/>
              <a:gd name="T7" fmla="*/ 2147483647 h 13"/>
              <a:gd name="T8" fmla="*/ 2147483647 w 87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13"/>
              <a:gd name="T17" fmla="*/ 87 w 87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13">
                <a:moveTo>
                  <a:pt x="61" y="13"/>
                </a:moveTo>
                <a:lnTo>
                  <a:pt x="87" y="5"/>
                </a:lnTo>
                <a:lnTo>
                  <a:pt x="26" y="0"/>
                </a:lnTo>
                <a:lnTo>
                  <a:pt x="0" y="9"/>
                </a:lnTo>
                <a:lnTo>
                  <a:pt x="61" y="13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0" name="Freeform 192"/>
          <p:cNvSpPr>
            <a:spLocks/>
          </p:cNvSpPr>
          <p:nvPr/>
        </p:nvSpPr>
        <p:spPr bwMode="auto">
          <a:xfrm>
            <a:off x="6992938" y="1060152"/>
            <a:ext cx="66675" cy="1668463"/>
          </a:xfrm>
          <a:custGeom>
            <a:avLst/>
            <a:gdLst>
              <a:gd name="T0" fmla="*/ 0 w 25"/>
              <a:gd name="T1" fmla="*/ 2147483647 h 683"/>
              <a:gd name="T2" fmla="*/ 0 w 25"/>
              <a:gd name="T3" fmla="*/ 2147483647 h 683"/>
              <a:gd name="T4" fmla="*/ 2147483647 w 25"/>
              <a:gd name="T5" fmla="*/ 0 h 683"/>
              <a:gd name="T6" fmla="*/ 2147483647 w 25"/>
              <a:gd name="T7" fmla="*/ 2147483647 h 683"/>
              <a:gd name="T8" fmla="*/ 0 w 25"/>
              <a:gd name="T9" fmla="*/ 2147483647 h 6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683"/>
              <a:gd name="T17" fmla="*/ 25 w 25"/>
              <a:gd name="T18" fmla="*/ 683 h 6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683">
                <a:moveTo>
                  <a:pt x="0" y="683"/>
                </a:moveTo>
                <a:lnTo>
                  <a:pt x="0" y="9"/>
                </a:lnTo>
                <a:lnTo>
                  <a:pt x="25" y="0"/>
                </a:lnTo>
                <a:lnTo>
                  <a:pt x="25" y="666"/>
                </a:lnTo>
                <a:lnTo>
                  <a:pt x="0" y="683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1" name="Freeform 193"/>
          <p:cNvSpPr>
            <a:spLocks/>
          </p:cNvSpPr>
          <p:nvPr/>
        </p:nvSpPr>
        <p:spPr bwMode="auto">
          <a:xfrm>
            <a:off x="6815138" y="1069677"/>
            <a:ext cx="177800" cy="1658938"/>
          </a:xfrm>
          <a:custGeom>
            <a:avLst/>
            <a:gdLst>
              <a:gd name="T0" fmla="*/ 2147483647 w 66"/>
              <a:gd name="T1" fmla="*/ 2147483647 h 678"/>
              <a:gd name="T2" fmla="*/ 0 w 66"/>
              <a:gd name="T3" fmla="*/ 0 h 678"/>
              <a:gd name="T4" fmla="*/ 2147483647 w 66"/>
              <a:gd name="T5" fmla="*/ 2147483647 h 678"/>
              <a:gd name="T6" fmla="*/ 2147483647 w 66"/>
              <a:gd name="T7" fmla="*/ 2147483647 h 678"/>
              <a:gd name="T8" fmla="*/ 2147483647 w 66"/>
              <a:gd name="T9" fmla="*/ 2147483647 h 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678"/>
              <a:gd name="T17" fmla="*/ 66 w 66"/>
              <a:gd name="T18" fmla="*/ 678 h 6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678">
                <a:moveTo>
                  <a:pt x="5" y="670"/>
                </a:moveTo>
                <a:lnTo>
                  <a:pt x="0" y="0"/>
                </a:lnTo>
                <a:lnTo>
                  <a:pt x="66" y="4"/>
                </a:lnTo>
                <a:lnTo>
                  <a:pt x="66" y="678"/>
                </a:lnTo>
                <a:lnTo>
                  <a:pt x="5" y="670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2" name="Freeform 194"/>
          <p:cNvSpPr>
            <a:spLocks/>
          </p:cNvSpPr>
          <p:nvPr/>
        </p:nvSpPr>
        <p:spPr bwMode="auto">
          <a:xfrm>
            <a:off x="6815138" y="1049040"/>
            <a:ext cx="244475" cy="30162"/>
          </a:xfrm>
          <a:custGeom>
            <a:avLst/>
            <a:gdLst>
              <a:gd name="T0" fmla="*/ 2147483647 w 91"/>
              <a:gd name="T1" fmla="*/ 2147483647 h 13"/>
              <a:gd name="T2" fmla="*/ 2147483647 w 91"/>
              <a:gd name="T3" fmla="*/ 2147483647 h 13"/>
              <a:gd name="T4" fmla="*/ 2147483647 w 91"/>
              <a:gd name="T5" fmla="*/ 0 h 13"/>
              <a:gd name="T6" fmla="*/ 0 w 91"/>
              <a:gd name="T7" fmla="*/ 2147483647 h 13"/>
              <a:gd name="T8" fmla="*/ 2147483647 w 91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3"/>
              <a:gd name="T17" fmla="*/ 91 w 91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3">
                <a:moveTo>
                  <a:pt x="66" y="13"/>
                </a:moveTo>
                <a:lnTo>
                  <a:pt x="91" y="4"/>
                </a:lnTo>
                <a:lnTo>
                  <a:pt x="25" y="0"/>
                </a:lnTo>
                <a:lnTo>
                  <a:pt x="0" y="9"/>
                </a:lnTo>
                <a:lnTo>
                  <a:pt x="66" y="13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3" name="Freeform 195"/>
          <p:cNvSpPr>
            <a:spLocks/>
          </p:cNvSpPr>
          <p:nvPr/>
        </p:nvSpPr>
        <p:spPr bwMode="auto">
          <a:xfrm>
            <a:off x="7412038" y="1120477"/>
            <a:ext cx="69850" cy="1652588"/>
          </a:xfrm>
          <a:custGeom>
            <a:avLst/>
            <a:gdLst>
              <a:gd name="T0" fmla="*/ 0 w 26"/>
              <a:gd name="T1" fmla="*/ 2147483647 h 674"/>
              <a:gd name="T2" fmla="*/ 2147483647 w 26"/>
              <a:gd name="T3" fmla="*/ 2147483647 h 674"/>
              <a:gd name="T4" fmla="*/ 2147483647 w 26"/>
              <a:gd name="T5" fmla="*/ 0 h 674"/>
              <a:gd name="T6" fmla="*/ 2147483647 w 26"/>
              <a:gd name="T7" fmla="*/ 2147483647 h 674"/>
              <a:gd name="T8" fmla="*/ 0 w 26"/>
              <a:gd name="T9" fmla="*/ 2147483647 h 6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674"/>
              <a:gd name="T17" fmla="*/ 26 w 26"/>
              <a:gd name="T18" fmla="*/ 674 h 6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674">
                <a:moveTo>
                  <a:pt x="0" y="674"/>
                </a:moveTo>
                <a:lnTo>
                  <a:pt x="5" y="8"/>
                </a:lnTo>
                <a:lnTo>
                  <a:pt x="26" y="0"/>
                </a:lnTo>
                <a:lnTo>
                  <a:pt x="21" y="657"/>
                </a:lnTo>
                <a:lnTo>
                  <a:pt x="0" y="674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4" name="Freeform 196"/>
          <p:cNvSpPr>
            <a:spLocks/>
          </p:cNvSpPr>
          <p:nvPr/>
        </p:nvSpPr>
        <p:spPr bwMode="auto">
          <a:xfrm>
            <a:off x="7234238" y="1141115"/>
            <a:ext cx="190500" cy="1631950"/>
          </a:xfrm>
          <a:custGeom>
            <a:avLst/>
            <a:gdLst>
              <a:gd name="T0" fmla="*/ 0 w 71"/>
              <a:gd name="T1" fmla="*/ 2147483647 h 666"/>
              <a:gd name="T2" fmla="*/ 2147483647 w 71"/>
              <a:gd name="T3" fmla="*/ 0 h 666"/>
              <a:gd name="T4" fmla="*/ 2147483647 w 71"/>
              <a:gd name="T5" fmla="*/ 0 h 666"/>
              <a:gd name="T6" fmla="*/ 2147483647 w 71"/>
              <a:gd name="T7" fmla="*/ 2147483647 h 666"/>
              <a:gd name="T8" fmla="*/ 0 w 71"/>
              <a:gd name="T9" fmla="*/ 2147483647 h 6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666"/>
              <a:gd name="T17" fmla="*/ 71 w 71"/>
              <a:gd name="T18" fmla="*/ 666 h 6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666">
                <a:moveTo>
                  <a:pt x="0" y="658"/>
                </a:moveTo>
                <a:lnTo>
                  <a:pt x="5" y="0"/>
                </a:lnTo>
                <a:lnTo>
                  <a:pt x="71" y="0"/>
                </a:lnTo>
                <a:lnTo>
                  <a:pt x="66" y="666"/>
                </a:lnTo>
                <a:lnTo>
                  <a:pt x="0" y="658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5" name="Freeform 197"/>
          <p:cNvSpPr>
            <a:spLocks/>
          </p:cNvSpPr>
          <p:nvPr/>
        </p:nvSpPr>
        <p:spPr bwMode="auto">
          <a:xfrm>
            <a:off x="7246938" y="1120477"/>
            <a:ext cx="234950" cy="20638"/>
          </a:xfrm>
          <a:custGeom>
            <a:avLst/>
            <a:gdLst>
              <a:gd name="T0" fmla="*/ 2147483647 w 87"/>
              <a:gd name="T1" fmla="*/ 2147483647 h 8"/>
              <a:gd name="T2" fmla="*/ 2147483647 w 87"/>
              <a:gd name="T3" fmla="*/ 0 h 8"/>
              <a:gd name="T4" fmla="*/ 2147483647 w 87"/>
              <a:gd name="T5" fmla="*/ 0 h 8"/>
              <a:gd name="T6" fmla="*/ 0 w 87"/>
              <a:gd name="T7" fmla="*/ 2147483647 h 8"/>
              <a:gd name="T8" fmla="*/ 2147483647 w 87"/>
              <a:gd name="T9" fmla="*/ 2147483647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8"/>
              <a:gd name="T17" fmla="*/ 87 w 87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8">
                <a:moveTo>
                  <a:pt x="66" y="8"/>
                </a:moveTo>
                <a:lnTo>
                  <a:pt x="87" y="0"/>
                </a:lnTo>
                <a:lnTo>
                  <a:pt x="21" y="0"/>
                </a:lnTo>
                <a:lnTo>
                  <a:pt x="0" y="8"/>
                </a:lnTo>
                <a:lnTo>
                  <a:pt x="66" y="8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6" name="Freeform 198"/>
          <p:cNvSpPr>
            <a:spLocks/>
          </p:cNvSpPr>
          <p:nvPr/>
        </p:nvSpPr>
        <p:spPr bwMode="auto">
          <a:xfrm>
            <a:off x="7834313" y="1455440"/>
            <a:ext cx="79375" cy="1357312"/>
          </a:xfrm>
          <a:custGeom>
            <a:avLst/>
            <a:gdLst>
              <a:gd name="T0" fmla="*/ 0 w 30"/>
              <a:gd name="T1" fmla="*/ 2147483647 h 555"/>
              <a:gd name="T2" fmla="*/ 2147483647 w 30"/>
              <a:gd name="T3" fmla="*/ 2147483647 h 555"/>
              <a:gd name="T4" fmla="*/ 2147483647 w 30"/>
              <a:gd name="T5" fmla="*/ 0 h 555"/>
              <a:gd name="T6" fmla="*/ 2147483647 w 30"/>
              <a:gd name="T7" fmla="*/ 2147483647 h 555"/>
              <a:gd name="T8" fmla="*/ 0 w 30"/>
              <a:gd name="T9" fmla="*/ 2147483647 h 5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555"/>
              <a:gd name="T17" fmla="*/ 30 w 30"/>
              <a:gd name="T18" fmla="*/ 555 h 5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555">
                <a:moveTo>
                  <a:pt x="0" y="555"/>
                </a:moveTo>
                <a:lnTo>
                  <a:pt x="10" y="13"/>
                </a:lnTo>
                <a:lnTo>
                  <a:pt x="30" y="0"/>
                </a:lnTo>
                <a:lnTo>
                  <a:pt x="15" y="534"/>
                </a:lnTo>
                <a:lnTo>
                  <a:pt x="0" y="555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7" name="Freeform 199"/>
          <p:cNvSpPr>
            <a:spLocks/>
          </p:cNvSpPr>
          <p:nvPr/>
        </p:nvSpPr>
        <p:spPr bwMode="auto">
          <a:xfrm>
            <a:off x="7659688" y="1479252"/>
            <a:ext cx="201612" cy="1333500"/>
          </a:xfrm>
          <a:custGeom>
            <a:avLst/>
            <a:gdLst>
              <a:gd name="T0" fmla="*/ 0 w 76"/>
              <a:gd name="T1" fmla="*/ 2147483647 h 546"/>
              <a:gd name="T2" fmla="*/ 2147483647 w 76"/>
              <a:gd name="T3" fmla="*/ 0 h 546"/>
              <a:gd name="T4" fmla="*/ 2147483647 w 76"/>
              <a:gd name="T5" fmla="*/ 2147483647 h 546"/>
              <a:gd name="T6" fmla="*/ 2147483647 w 76"/>
              <a:gd name="T7" fmla="*/ 2147483647 h 546"/>
              <a:gd name="T8" fmla="*/ 0 w 76"/>
              <a:gd name="T9" fmla="*/ 2147483647 h 5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546"/>
              <a:gd name="T17" fmla="*/ 76 w 76"/>
              <a:gd name="T18" fmla="*/ 546 h 5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546">
                <a:moveTo>
                  <a:pt x="0" y="538"/>
                </a:moveTo>
                <a:lnTo>
                  <a:pt x="10" y="0"/>
                </a:lnTo>
                <a:lnTo>
                  <a:pt x="76" y="4"/>
                </a:lnTo>
                <a:lnTo>
                  <a:pt x="66" y="546"/>
                </a:lnTo>
                <a:lnTo>
                  <a:pt x="0" y="538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8" name="Freeform 200"/>
          <p:cNvSpPr>
            <a:spLocks/>
          </p:cNvSpPr>
          <p:nvPr/>
        </p:nvSpPr>
        <p:spPr bwMode="auto">
          <a:xfrm>
            <a:off x="7685088" y="1444327"/>
            <a:ext cx="228600" cy="41275"/>
          </a:xfrm>
          <a:custGeom>
            <a:avLst/>
            <a:gdLst>
              <a:gd name="T0" fmla="*/ 2147483647 w 86"/>
              <a:gd name="T1" fmla="*/ 2147483647 h 17"/>
              <a:gd name="T2" fmla="*/ 2147483647 w 86"/>
              <a:gd name="T3" fmla="*/ 2147483647 h 17"/>
              <a:gd name="T4" fmla="*/ 2147483647 w 86"/>
              <a:gd name="T5" fmla="*/ 0 h 17"/>
              <a:gd name="T6" fmla="*/ 0 w 86"/>
              <a:gd name="T7" fmla="*/ 2147483647 h 17"/>
              <a:gd name="T8" fmla="*/ 2147483647 w 86"/>
              <a:gd name="T9" fmla="*/ 2147483647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7"/>
              <a:gd name="T17" fmla="*/ 86 w 86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7">
                <a:moveTo>
                  <a:pt x="66" y="17"/>
                </a:moveTo>
                <a:lnTo>
                  <a:pt x="86" y="4"/>
                </a:lnTo>
                <a:lnTo>
                  <a:pt x="20" y="0"/>
                </a:lnTo>
                <a:lnTo>
                  <a:pt x="0" y="13"/>
                </a:lnTo>
                <a:lnTo>
                  <a:pt x="66" y="17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89" name="Freeform 201"/>
          <p:cNvSpPr>
            <a:spLocks/>
          </p:cNvSpPr>
          <p:nvPr/>
        </p:nvSpPr>
        <p:spPr bwMode="auto">
          <a:xfrm>
            <a:off x="8266113" y="2384127"/>
            <a:ext cx="58737" cy="473075"/>
          </a:xfrm>
          <a:custGeom>
            <a:avLst/>
            <a:gdLst>
              <a:gd name="T0" fmla="*/ 0 w 21"/>
              <a:gd name="T1" fmla="*/ 2147483647 h 193"/>
              <a:gd name="T2" fmla="*/ 2147483647 w 21"/>
              <a:gd name="T3" fmla="*/ 2147483647 h 193"/>
              <a:gd name="T4" fmla="*/ 2147483647 w 21"/>
              <a:gd name="T5" fmla="*/ 0 h 193"/>
              <a:gd name="T6" fmla="*/ 2147483647 w 21"/>
              <a:gd name="T7" fmla="*/ 2147483647 h 193"/>
              <a:gd name="T8" fmla="*/ 0 w 21"/>
              <a:gd name="T9" fmla="*/ 2147483647 h 1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193"/>
              <a:gd name="T17" fmla="*/ 21 w 21"/>
              <a:gd name="T18" fmla="*/ 193 h 1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193">
                <a:moveTo>
                  <a:pt x="0" y="193"/>
                </a:moveTo>
                <a:lnTo>
                  <a:pt x="5" y="17"/>
                </a:lnTo>
                <a:lnTo>
                  <a:pt x="21" y="0"/>
                </a:lnTo>
                <a:lnTo>
                  <a:pt x="16" y="171"/>
                </a:lnTo>
                <a:lnTo>
                  <a:pt x="0" y="193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0" name="Freeform 202"/>
          <p:cNvSpPr>
            <a:spLocks/>
          </p:cNvSpPr>
          <p:nvPr/>
        </p:nvSpPr>
        <p:spPr bwMode="auto">
          <a:xfrm>
            <a:off x="8091488" y="2407940"/>
            <a:ext cx="190500" cy="449262"/>
          </a:xfrm>
          <a:custGeom>
            <a:avLst/>
            <a:gdLst>
              <a:gd name="T0" fmla="*/ 0 w 71"/>
              <a:gd name="T1" fmla="*/ 2147483647 h 184"/>
              <a:gd name="T2" fmla="*/ 2147483647 w 71"/>
              <a:gd name="T3" fmla="*/ 0 h 184"/>
              <a:gd name="T4" fmla="*/ 2147483647 w 71"/>
              <a:gd name="T5" fmla="*/ 2147483647 h 184"/>
              <a:gd name="T6" fmla="*/ 2147483647 w 71"/>
              <a:gd name="T7" fmla="*/ 2147483647 h 184"/>
              <a:gd name="T8" fmla="*/ 0 w 71"/>
              <a:gd name="T9" fmla="*/ 2147483647 h 1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184"/>
              <a:gd name="T17" fmla="*/ 71 w 71"/>
              <a:gd name="T18" fmla="*/ 184 h 1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184">
                <a:moveTo>
                  <a:pt x="0" y="175"/>
                </a:moveTo>
                <a:lnTo>
                  <a:pt x="5" y="0"/>
                </a:lnTo>
                <a:lnTo>
                  <a:pt x="71" y="8"/>
                </a:lnTo>
                <a:lnTo>
                  <a:pt x="66" y="184"/>
                </a:lnTo>
                <a:lnTo>
                  <a:pt x="0" y="175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1" name="Freeform 203"/>
          <p:cNvSpPr>
            <a:spLocks/>
          </p:cNvSpPr>
          <p:nvPr/>
        </p:nvSpPr>
        <p:spPr bwMode="auto">
          <a:xfrm>
            <a:off x="8104188" y="2366665"/>
            <a:ext cx="220662" cy="57150"/>
          </a:xfrm>
          <a:custGeom>
            <a:avLst/>
            <a:gdLst>
              <a:gd name="T0" fmla="*/ 2147483647 w 82"/>
              <a:gd name="T1" fmla="*/ 2147483647 h 25"/>
              <a:gd name="T2" fmla="*/ 2147483647 w 82"/>
              <a:gd name="T3" fmla="*/ 2147483647 h 25"/>
              <a:gd name="T4" fmla="*/ 2147483647 w 82"/>
              <a:gd name="T5" fmla="*/ 0 h 25"/>
              <a:gd name="T6" fmla="*/ 0 w 82"/>
              <a:gd name="T7" fmla="*/ 2147483647 h 25"/>
              <a:gd name="T8" fmla="*/ 2147483647 w 82"/>
              <a:gd name="T9" fmla="*/ 2147483647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25"/>
              <a:gd name="T17" fmla="*/ 82 w 82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25">
                <a:moveTo>
                  <a:pt x="66" y="25"/>
                </a:moveTo>
                <a:lnTo>
                  <a:pt x="82" y="8"/>
                </a:lnTo>
                <a:lnTo>
                  <a:pt x="16" y="0"/>
                </a:lnTo>
                <a:lnTo>
                  <a:pt x="0" y="17"/>
                </a:lnTo>
                <a:lnTo>
                  <a:pt x="66" y="25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2" name="Freeform 204"/>
          <p:cNvSpPr>
            <a:spLocks/>
          </p:cNvSpPr>
          <p:nvPr/>
        </p:nvSpPr>
        <p:spPr bwMode="auto">
          <a:xfrm>
            <a:off x="5972175" y="1069677"/>
            <a:ext cx="120650" cy="1692275"/>
          </a:xfrm>
          <a:custGeom>
            <a:avLst/>
            <a:gdLst>
              <a:gd name="T0" fmla="*/ 2147483647 w 46"/>
              <a:gd name="T1" fmla="*/ 2147483647 h 691"/>
              <a:gd name="T2" fmla="*/ 0 w 46"/>
              <a:gd name="T3" fmla="*/ 2147483647 h 691"/>
              <a:gd name="T4" fmla="*/ 2147483647 w 46"/>
              <a:gd name="T5" fmla="*/ 0 h 691"/>
              <a:gd name="T6" fmla="*/ 2147483647 w 46"/>
              <a:gd name="T7" fmla="*/ 2147483647 h 691"/>
              <a:gd name="T8" fmla="*/ 2147483647 w 46"/>
              <a:gd name="T9" fmla="*/ 2147483647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691"/>
              <a:gd name="T17" fmla="*/ 46 w 46"/>
              <a:gd name="T18" fmla="*/ 691 h 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691">
                <a:moveTo>
                  <a:pt x="21" y="691"/>
                </a:moveTo>
                <a:lnTo>
                  <a:pt x="0" y="8"/>
                </a:lnTo>
                <a:lnTo>
                  <a:pt x="26" y="0"/>
                </a:lnTo>
                <a:lnTo>
                  <a:pt x="46" y="674"/>
                </a:lnTo>
                <a:lnTo>
                  <a:pt x="21" y="691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3" name="Freeform 205"/>
          <p:cNvSpPr>
            <a:spLocks/>
          </p:cNvSpPr>
          <p:nvPr/>
        </p:nvSpPr>
        <p:spPr bwMode="auto">
          <a:xfrm>
            <a:off x="5792788" y="1079202"/>
            <a:ext cx="234950" cy="1682750"/>
          </a:xfrm>
          <a:custGeom>
            <a:avLst/>
            <a:gdLst>
              <a:gd name="T0" fmla="*/ 2147483647 w 87"/>
              <a:gd name="T1" fmla="*/ 2147483647 h 687"/>
              <a:gd name="T2" fmla="*/ 0 w 87"/>
              <a:gd name="T3" fmla="*/ 0 h 687"/>
              <a:gd name="T4" fmla="*/ 2147483647 w 87"/>
              <a:gd name="T5" fmla="*/ 2147483647 h 687"/>
              <a:gd name="T6" fmla="*/ 2147483647 w 87"/>
              <a:gd name="T7" fmla="*/ 2147483647 h 687"/>
              <a:gd name="T8" fmla="*/ 2147483647 w 87"/>
              <a:gd name="T9" fmla="*/ 2147483647 h 6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687"/>
              <a:gd name="T17" fmla="*/ 87 w 87"/>
              <a:gd name="T18" fmla="*/ 687 h 6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687">
                <a:moveTo>
                  <a:pt x="26" y="679"/>
                </a:moveTo>
                <a:lnTo>
                  <a:pt x="0" y="0"/>
                </a:lnTo>
                <a:lnTo>
                  <a:pt x="66" y="4"/>
                </a:lnTo>
                <a:lnTo>
                  <a:pt x="87" y="687"/>
                </a:lnTo>
                <a:lnTo>
                  <a:pt x="26" y="679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4" name="Freeform 206"/>
          <p:cNvSpPr>
            <a:spLocks/>
          </p:cNvSpPr>
          <p:nvPr/>
        </p:nvSpPr>
        <p:spPr bwMode="auto">
          <a:xfrm>
            <a:off x="5792788" y="1060152"/>
            <a:ext cx="247650" cy="30163"/>
          </a:xfrm>
          <a:custGeom>
            <a:avLst/>
            <a:gdLst>
              <a:gd name="T0" fmla="*/ 2147483647 w 92"/>
              <a:gd name="T1" fmla="*/ 2147483647 h 13"/>
              <a:gd name="T2" fmla="*/ 2147483647 w 92"/>
              <a:gd name="T3" fmla="*/ 2147483647 h 13"/>
              <a:gd name="T4" fmla="*/ 2147483647 w 92"/>
              <a:gd name="T5" fmla="*/ 0 h 13"/>
              <a:gd name="T6" fmla="*/ 0 w 92"/>
              <a:gd name="T7" fmla="*/ 2147483647 h 13"/>
              <a:gd name="T8" fmla="*/ 2147483647 w 92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13"/>
              <a:gd name="T17" fmla="*/ 92 w 92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13">
                <a:moveTo>
                  <a:pt x="66" y="13"/>
                </a:moveTo>
                <a:lnTo>
                  <a:pt x="92" y="5"/>
                </a:lnTo>
                <a:lnTo>
                  <a:pt x="31" y="0"/>
                </a:lnTo>
                <a:lnTo>
                  <a:pt x="0" y="9"/>
                </a:lnTo>
                <a:lnTo>
                  <a:pt x="66" y="13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5" name="Freeform 207"/>
          <p:cNvSpPr>
            <a:spLocks/>
          </p:cNvSpPr>
          <p:nvPr/>
        </p:nvSpPr>
        <p:spPr bwMode="auto">
          <a:xfrm>
            <a:off x="6392863" y="1090315"/>
            <a:ext cx="96837" cy="1712912"/>
          </a:xfrm>
          <a:custGeom>
            <a:avLst/>
            <a:gdLst>
              <a:gd name="T0" fmla="*/ 2147483647 w 36"/>
              <a:gd name="T1" fmla="*/ 2147483647 h 700"/>
              <a:gd name="T2" fmla="*/ 0 w 36"/>
              <a:gd name="T3" fmla="*/ 2147483647 h 700"/>
              <a:gd name="T4" fmla="*/ 2147483647 w 36"/>
              <a:gd name="T5" fmla="*/ 0 h 700"/>
              <a:gd name="T6" fmla="*/ 2147483647 w 36"/>
              <a:gd name="T7" fmla="*/ 2147483647 h 700"/>
              <a:gd name="T8" fmla="*/ 2147483647 w 36"/>
              <a:gd name="T9" fmla="*/ 2147483647 h 7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700"/>
              <a:gd name="T17" fmla="*/ 36 w 36"/>
              <a:gd name="T18" fmla="*/ 700 h 7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700">
                <a:moveTo>
                  <a:pt x="10" y="700"/>
                </a:moveTo>
                <a:lnTo>
                  <a:pt x="0" y="9"/>
                </a:lnTo>
                <a:lnTo>
                  <a:pt x="25" y="0"/>
                </a:lnTo>
                <a:lnTo>
                  <a:pt x="36" y="679"/>
                </a:lnTo>
                <a:lnTo>
                  <a:pt x="10" y="700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6" name="Freeform 208"/>
          <p:cNvSpPr>
            <a:spLocks/>
          </p:cNvSpPr>
          <p:nvPr/>
        </p:nvSpPr>
        <p:spPr bwMode="auto">
          <a:xfrm>
            <a:off x="6215063" y="1099840"/>
            <a:ext cx="204787" cy="1703387"/>
          </a:xfrm>
          <a:custGeom>
            <a:avLst/>
            <a:gdLst>
              <a:gd name="T0" fmla="*/ 2147483647 w 76"/>
              <a:gd name="T1" fmla="*/ 2147483647 h 696"/>
              <a:gd name="T2" fmla="*/ 0 w 76"/>
              <a:gd name="T3" fmla="*/ 0 h 696"/>
              <a:gd name="T4" fmla="*/ 2147483647 w 76"/>
              <a:gd name="T5" fmla="*/ 2147483647 h 696"/>
              <a:gd name="T6" fmla="*/ 2147483647 w 76"/>
              <a:gd name="T7" fmla="*/ 2147483647 h 696"/>
              <a:gd name="T8" fmla="*/ 2147483647 w 76"/>
              <a:gd name="T9" fmla="*/ 2147483647 h 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696"/>
              <a:gd name="T17" fmla="*/ 76 w 76"/>
              <a:gd name="T18" fmla="*/ 696 h 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696">
                <a:moveTo>
                  <a:pt x="15" y="688"/>
                </a:moveTo>
                <a:lnTo>
                  <a:pt x="0" y="0"/>
                </a:lnTo>
                <a:lnTo>
                  <a:pt x="66" y="5"/>
                </a:lnTo>
                <a:lnTo>
                  <a:pt x="76" y="696"/>
                </a:lnTo>
                <a:lnTo>
                  <a:pt x="15" y="688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7" name="Freeform 209"/>
          <p:cNvSpPr>
            <a:spLocks/>
          </p:cNvSpPr>
          <p:nvPr/>
        </p:nvSpPr>
        <p:spPr bwMode="auto">
          <a:xfrm>
            <a:off x="6215063" y="1079202"/>
            <a:ext cx="244475" cy="31750"/>
          </a:xfrm>
          <a:custGeom>
            <a:avLst/>
            <a:gdLst>
              <a:gd name="T0" fmla="*/ 2147483647 w 91"/>
              <a:gd name="T1" fmla="*/ 2147483647 h 13"/>
              <a:gd name="T2" fmla="*/ 2147483647 w 91"/>
              <a:gd name="T3" fmla="*/ 2147483647 h 13"/>
              <a:gd name="T4" fmla="*/ 2147483647 w 91"/>
              <a:gd name="T5" fmla="*/ 0 h 13"/>
              <a:gd name="T6" fmla="*/ 0 w 91"/>
              <a:gd name="T7" fmla="*/ 2147483647 h 13"/>
              <a:gd name="T8" fmla="*/ 2147483647 w 91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3"/>
              <a:gd name="T17" fmla="*/ 91 w 91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3">
                <a:moveTo>
                  <a:pt x="66" y="13"/>
                </a:moveTo>
                <a:lnTo>
                  <a:pt x="91" y="4"/>
                </a:lnTo>
                <a:lnTo>
                  <a:pt x="30" y="0"/>
                </a:lnTo>
                <a:lnTo>
                  <a:pt x="0" y="8"/>
                </a:lnTo>
                <a:lnTo>
                  <a:pt x="66" y="13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8" name="Freeform 210"/>
          <p:cNvSpPr>
            <a:spLocks/>
          </p:cNvSpPr>
          <p:nvPr/>
        </p:nvSpPr>
        <p:spPr bwMode="auto">
          <a:xfrm>
            <a:off x="6829425" y="1120477"/>
            <a:ext cx="65088" cy="1725613"/>
          </a:xfrm>
          <a:custGeom>
            <a:avLst/>
            <a:gdLst>
              <a:gd name="T0" fmla="*/ 2147483647 w 25"/>
              <a:gd name="T1" fmla="*/ 2147483647 h 704"/>
              <a:gd name="T2" fmla="*/ 0 w 25"/>
              <a:gd name="T3" fmla="*/ 2147483647 h 704"/>
              <a:gd name="T4" fmla="*/ 2147483647 w 25"/>
              <a:gd name="T5" fmla="*/ 0 h 704"/>
              <a:gd name="T6" fmla="*/ 2147483647 w 25"/>
              <a:gd name="T7" fmla="*/ 2147483647 h 704"/>
              <a:gd name="T8" fmla="*/ 2147483647 w 25"/>
              <a:gd name="T9" fmla="*/ 2147483647 h 7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704"/>
              <a:gd name="T17" fmla="*/ 25 w 25"/>
              <a:gd name="T18" fmla="*/ 704 h 7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704">
                <a:moveTo>
                  <a:pt x="5" y="704"/>
                </a:moveTo>
                <a:lnTo>
                  <a:pt x="0" y="13"/>
                </a:lnTo>
                <a:lnTo>
                  <a:pt x="25" y="0"/>
                </a:lnTo>
                <a:lnTo>
                  <a:pt x="25" y="683"/>
                </a:lnTo>
                <a:lnTo>
                  <a:pt x="5" y="704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9" name="Freeform 211"/>
          <p:cNvSpPr>
            <a:spLocks/>
          </p:cNvSpPr>
          <p:nvPr/>
        </p:nvSpPr>
        <p:spPr bwMode="auto">
          <a:xfrm>
            <a:off x="6650038" y="1141115"/>
            <a:ext cx="192087" cy="1704975"/>
          </a:xfrm>
          <a:custGeom>
            <a:avLst/>
            <a:gdLst>
              <a:gd name="T0" fmla="*/ 2147483647 w 71"/>
              <a:gd name="T1" fmla="*/ 2147483647 h 696"/>
              <a:gd name="T2" fmla="*/ 0 w 71"/>
              <a:gd name="T3" fmla="*/ 0 h 696"/>
              <a:gd name="T4" fmla="*/ 2147483647 w 71"/>
              <a:gd name="T5" fmla="*/ 2147483647 h 696"/>
              <a:gd name="T6" fmla="*/ 2147483647 w 71"/>
              <a:gd name="T7" fmla="*/ 2147483647 h 696"/>
              <a:gd name="T8" fmla="*/ 2147483647 w 71"/>
              <a:gd name="T9" fmla="*/ 2147483647 h 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696"/>
              <a:gd name="T17" fmla="*/ 71 w 71"/>
              <a:gd name="T18" fmla="*/ 696 h 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696">
                <a:moveTo>
                  <a:pt x="5" y="688"/>
                </a:moveTo>
                <a:lnTo>
                  <a:pt x="0" y="0"/>
                </a:lnTo>
                <a:lnTo>
                  <a:pt x="66" y="5"/>
                </a:lnTo>
                <a:lnTo>
                  <a:pt x="71" y="696"/>
                </a:lnTo>
                <a:lnTo>
                  <a:pt x="5" y="688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0" name="Freeform 212"/>
          <p:cNvSpPr>
            <a:spLocks/>
          </p:cNvSpPr>
          <p:nvPr/>
        </p:nvSpPr>
        <p:spPr bwMode="auto">
          <a:xfrm>
            <a:off x="6650038" y="1120477"/>
            <a:ext cx="244475" cy="33338"/>
          </a:xfrm>
          <a:custGeom>
            <a:avLst/>
            <a:gdLst>
              <a:gd name="T0" fmla="*/ 2147483647 w 91"/>
              <a:gd name="T1" fmla="*/ 2147483647 h 13"/>
              <a:gd name="T2" fmla="*/ 2147483647 w 91"/>
              <a:gd name="T3" fmla="*/ 0 h 13"/>
              <a:gd name="T4" fmla="*/ 2147483647 w 91"/>
              <a:gd name="T5" fmla="*/ 0 h 13"/>
              <a:gd name="T6" fmla="*/ 0 w 91"/>
              <a:gd name="T7" fmla="*/ 2147483647 h 13"/>
              <a:gd name="T8" fmla="*/ 2147483647 w 91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3"/>
              <a:gd name="T17" fmla="*/ 91 w 91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3">
                <a:moveTo>
                  <a:pt x="66" y="13"/>
                </a:moveTo>
                <a:lnTo>
                  <a:pt x="91" y="0"/>
                </a:lnTo>
                <a:lnTo>
                  <a:pt x="25" y="0"/>
                </a:lnTo>
                <a:lnTo>
                  <a:pt x="0" y="8"/>
                </a:lnTo>
                <a:lnTo>
                  <a:pt x="66" y="13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1" name="Freeform 213"/>
          <p:cNvSpPr>
            <a:spLocks/>
          </p:cNvSpPr>
          <p:nvPr/>
        </p:nvSpPr>
        <p:spPr bwMode="auto">
          <a:xfrm>
            <a:off x="7261225" y="1414165"/>
            <a:ext cx="71438" cy="1473200"/>
          </a:xfrm>
          <a:custGeom>
            <a:avLst/>
            <a:gdLst>
              <a:gd name="T0" fmla="*/ 0 w 26"/>
              <a:gd name="T1" fmla="*/ 2147483647 h 602"/>
              <a:gd name="T2" fmla="*/ 2147483647 w 26"/>
              <a:gd name="T3" fmla="*/ 2147483647 h 602"/>
              <a:gd name="T4" fmla="*/ 2147483647 w 26"/>
              <a:gd name="T5" fmla="*/ 0 h 602"/>
              <a:gd name="T6" fmla="*/ 2147483647 w 26"/>
              <a:gd name="T7" fmla="*/ 2147483647 h 602"/>
              <a:gd name="T8" fmla="*/ 0 w 26"/>
              <a:gd name="T9" fmla="*/ 2147483647 h 6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602"/>
              <a:gd name="T17" fmla="*/ 26 w 26"/>
              <a:gd name="T18" fmla="*/ 602 h 6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602">
                <a:moveTo>
                  <a:pt x="0" y="602"/>
                </a:moveTo>
                <a:lnTo>
                  <a:pt x="5" y="13"/>
                </a:lnTo>
                <a:lnTo>
                  <a:pt x="26" y="0"/>
                </a:lnTo>
                <a:lnTo>
                  <a:pt x="21" y="581"/>
                </a:lnTo>
                <a:lnTo>
                  <a:pt x="0" y="602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2" name="Freeform 214"/>
          <p:cNvSpPr>
            <a:spLocks/>
          </p:cNvSpPr>
          <p:nvPr/>
        </p:nvSpPr>
        <p:spPr bwMode="auto">
          <a:xfrm>
            <a:off x="7086600" y="1437977"/>
            <a:ext cx="190500" cy="1449388"/>
          </a:xfrm>
          <a:custGeom>
            <a:avLst/>
            <a:gdLst>
              <a:gd name="T0" fmla="*/ 0 w 71"/>
              <a:gd name="T1" fmla="*/ 2147483647 h 593"/>
              <a:gd name="T2" fmla="*/ 0 w 71"/>
              <a:gd name="T3" fmla="*/ 0 h 593"/>
              <a:gd name="T4" fmla="*/ 2147483647 w 71"/>
              <a:gd name="T5" fmla="*/ 2147483647 h 593"/>
              <a:gd name="T6" fmla="*/ 2147483647 w 71"/>
              <a:gd name="T7" fmla="*/ 2147483647 h 593"/>
              <a:gd name="T8" fmla="*/ 0 w 71"/>
              <a:gd name="T9" fmla="*/ 2147483647 h 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593"/>
              <a:gd name="T17" fmla="*/ 71 w 71"/>
              <a:gd name="T18" fmla="*/ 593 h 5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593">
                <a:moveTo>
                  <a:pt x="0" y="585"/>
                </a:moveTo>
                <a:lnTo>
                  <a:pt x="0" y="0"/>
                </a:lnTo>
                <a:lnTo>
                  <a:pt x="71" y="4"/>
                </a:lnTo>
                <a:lnTo>
                  <a:pt x="66" y="593"/>
                </a:lnTo>
                <a:lnTo>
                  <a:pt x="0" y="585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3" name="Freeform 215"/>
          <p:cNvSpPr>
            <a:spLocks/>
          </p:cNvSpPr>
          <p:nvPr/>
        </p:nvSpPr>
        <p:spPr bwMode="auto">
          <a:xfrm>
            <a:off x="7086600" y="1404640"/>
            <a:ext cx="246063" cy="39687"/>
          </a:xfrm>
          <a:custGeom>
            <a:avLst/>
            <a:gdLst>
              <a:gd name="T0" fmla="*/ 2147483647 w 92"/>
              <a:gd name="T1" fmla="*/ 2147483647 h 17"/>
              <a:gd name="T2" fmla="*/ 2147483647 w 92"/>
              <a:gd name="T3" fmla="*/ 2147483647 h 17"/>
              <a:gd name="T4" fmla="*/ 2147483647 w 92"/>
              <a:gd name="T5" fmla="*/ 0 h 17"/>
              <a:gd name="T6" fmla="*/ 0 w 92"/>
              <a:gd name="T7" fmla="*/ 2147483647 h 17"/>
              <a:gd name="T8" fmla="*/ 2147483647 w 92"/>
              <a:gd name="T9" fmla="*/ 2147483647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17"/>
              <a:gd name="T17" fmla="*/ 92 w 92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17">
                <a:moveTo>
                  <a:pt x="71" y="17"/>
                </a:moveTo>
                <a:lnTo>
                  <a:pt x="92" y="4"/>
                </a:lnTo>
                <a:lnTo>
                  <a:pt x="26" y="0"/>
                </a:lnTo>
                <a:lnTo>
                  <a:pt x="0" y="13"/>
                </a:lnTo>
                <a:lnTo>
                  <a:pt x="71" y="17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4" name="Freeform 216"/>
          <p:cNvSpPr>
            <a:spLocks/>
          </p:cNvSpPr>
          <p:nvPr/>
        </p:nvSpPr>
        <p:spPr bwMode="auto">
          <a:xfrm>
            <a:off x="7699375" y="1896765"/>
            <a:ext cx="79375" cy="1030287"/>
          </a:xfrm>
          <a:custGeom>
            <a:avLst/>
            <a:gdLst>
              <a:gd name="T0" fmla="*/ 0 w 30"/>
              <a:gd name="T1" fmla="*/ 2147483647 h 422"/>
              <a:gd name="T2" fmla="*/ 2147483647 w 30"/>
              <a:gd name="T3" fmla="*/ 2147483647 h 422"/>
              <a:gd name="T4" fmla="*/ 2147483647 w 30"/>
              <a:gd name="T5" fmla="*/ 0 h 422"/>
              <a:gd name="T6" fmla="*/ 2147483647 w 30"/>
              <a:gd name="T7" fmla="*/ 2147483647 h 422"/>
              <a:gd name="T8" fmla="*/ 0 w 30"/>
              <a:gd name="T9" fmla="*/ 2147483647 h 4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422"/>
              <a:gd name="T17" fmla="*/ 30 w 30"/>
              <a:gd name="T18" fmla="*/ 422 h 4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422">
                <a:moveTo>
                  <a:pt x="0" y="422"/>
                </a:moveTo>
                <a:lnTo>
                  <a:pt x="10" y="17"/>
                </a:lnTo>
                <a:lnTo>
                  <a:pt x="30" y="0"/>
                </a:lnTo>
                <a:lnTo>
                  <a:pt x="20" y="401"/>
                </a:lnTo>
                <a:lnTo>
                  <a:pt x="0" y="422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5" name="Freeform 217"/>
          <p:cNvSpPr>
            <a:spLocks/>
          </p:cNvSpPr>
          <p:nvPr/>
        </p:nvSpPr>
        <p:spPr bwMode="auto">
          <a:xfrm>
            <a:off x="7521575" y="1914227"/>
            <a:ext cx="203200" cy="1012825"/>
          </a:xfrm>
          <a:custGeom>
            <a:avLst/>
            <a:gdLst>
              <a:gd name="T0" fmla="*/ 0 w 76"/>
              <a:gd name="T1" fmla="*/ 2147483647 h 414"/>
              <a:gd name="T2" fmla="*/ 2147483647 w 76"/>
              <a:gd name="T3" fmla="*/ 0 h 414"/>
              <a:gd name="T4" fmla="*/ 2147483647 w 76"/>
              <a:gd name="T5" fmla="*/ 2147483647 h 414"/>
              <a:gd name="T6" fmla="*/ 2147483647 w 76"/>
              <a:gd name="T7" fmla="*/ 2147483647 h 414"/>
              <a:gd name="T8" fmla="*/ 0 w 76"/>
              <a:gd name="T9" fmla="*/ 2147483647 h 4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414"/>
              <a:gd name="T17" fmla="*/ 76 w 76"/>
              <a:gd name="T18" fmla="*/ 414 h 4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414">
                <a:moveTo>
                  <a:pt x="0" y="406"/>
                </a:moveTo>
                <a:lnTo>
                  <a:pt x="5" y="0"/>
                </a:lnTo>
                <a:lnTo>
                  <a:pt x="76" y="9"/>
                </a:lnTo>
                <a:lnTo>
                  <a:pt x="66" y="414"/>
                </a:lnTo>
                <a:lnTo>
                  <a:pt x="0" y="406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6" name="Freeform 218"/>
          <p:cNvSpPr>
            <a:spLocks/>
          </p:cNvSpPr>
          <p:nvPr/>
        </p:nvSpPr>
        <p:spPr bwMode="auto">
          <a:xfrm>
            <a:off x="7534275" y="1887240"/>
            <a:ext cx="244475" cy="50800"/>
          </a:xfrm>
          <a:custGeom>
            <a:avLst/>
            <a:gdLst>
              <a:gd name="T0" fmla="*/ 2147483647 w 91"/>
              <a:gd name="T1" fmla="*/ 2147483647 h 21"/>
              <a:gd name="T2" fmla="*/ 2147483647 w 91"/>
              <a:gd name="T3" fmla="*/ 2147483647 h 21"/>
              <a:gd name="T4" fmla="*/ 2147483647 w 91"/>
              <a:gd name="T5" fmla="*/ 0 h 21"/>
              <a:gd name="T6" fmla="*/ 0 w 91"/>
              <a:gd name="T7" fmla="*/ 2147483647 h 21"/>
              <a:gd name="T8" fmla="*/ 2147483647 w 91"/>
              <a:gd name="T9" fmla="*/ 2147483647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21"/>
              <a:gd name="T17" fmla="*/ 91 w 91"/>
              <a:gd name="T18" fmla="*/ 21 h 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21">
                <a:moveTo>
                  <a:pt x="71" y="21"/>
                </a:moveTo>
                <a:lnTo>
                  <a:pt x="91" y="4"/>
                </a:lnTo>
                <a:lnTo>
                  <a:pt x="20" y="0"/>
                </a:lnTo>
                <a:lnTo>
                  <a:pt x="0" y="12"/>
                </a:lnTo>
                <a:lnTo>
                  <a:pt x="71" y="21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7" name="Freeform 219"/>
          <p:cNvSpPr>
            <a:spLocks/>
          </p:cNvSpPr>
          <p:nvPr/>
        </p:nvSpPr>
        <p:spPr bwMode="auto">
          <a:xfrm>
            <a:off x="8147050" y="2657177"/>
            <a:ext cx="52388" cy="314325"/>
          </a:xfrm>
          <a:custGeom>
            <a:avLst/>
            <a:gdLst>
              <a:gd name="T0" fmla="*/ 0 w 20"/>
              <a:gd name="T1" fmla="*/ 2147483647 h 128"/>
              <a:gd name="T2" fmla="*/ 2147483647 w 20"/>
              <a:gd name="T3" fmla="*/ 2147483647 h 128"/>
              <a:gd name="T4" fmla="*/ 2147483647 w 20"/>
              <a:gd name="T5" fmla="*/ 0 h 128"/>
              <a:gd name="T6" fmla="*/ 2147483647 w 20"/>
              <a:gd name="T7" fmla="*/ 2147483647 h 128"/>
              <a:gd name="T8" fmla="*/ 0 w 20"/>
              <a:gd name="T9" fmla="*/ 2147483647 h 1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28"/>
              <a:gd name="T17" fmla="*/ 20 w 20"/>
              <a:gd name="T18" fmla="*/ 128 h 1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28">
                <a:moveTo>
                  <a:pt x="0" y="128"/>
                </a:moveTo>
                <a:lnTo>
                  <a:pt x="5" y="17"/>
                </a:lnTo>
                <a:lnTo>
                  <a:pt x="20" y="0"/>
                </a:lnTo>
                <a:lnTo>
                  <a:pt x="20" y="111"/>
                </a:lnTo>
                <a:lnTo>
                  <a:pt x="0" y="128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8" name="Freeform 220"/>
          <p:cNvSpPr>
            <a:spLocks/>
          </p:cNvSpPr>
          <p:nvPr/>
        </p:nvSpPr>
        <p:spPr bwMode="auto">
          <a:xfrm>
            <a:off x="7969250" y="2687340"/>
            <a:ext cx="192088" cy="284162"/>
          </a:xfrm>
          <a:custGeom>
            <a:avLst/>
            <a:gdLst>
              <a:gd name="T0" fmla="*/ 0 w 71"/>
              <a:gd name="T1" fmla="*/ 2147483647 h 115"/>
              <a:gd name="T2" fmla="*/ 0 w 71"/>
              <a:gd name="T3" fmla="*/ 0 h 115"/>
              <a:gd name="T4" fmla="*/ 2147483647 w 71"/>
              <a:gd name="T5" fmla="*/ 2147483647 h 115"/>
              <a:gd name="T6" fmla="*/ 2147483647 w 71"/>
              <a:gd name="T7" fmla="*/ 2147483647 h 115"/>
              <a:gd name="T8" fmla="*/ 0 w 71"/>
              <a:gd name="T9" fmla="*/ 2147483647 h 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115"/>
              <a:gd name="T17" fmla="*/ 71 w 71"/>
              <a:gd name="T18" fmla="*/ 115 h 1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115">
                <a:moveTo>
                  <a:pt x="0" y="111"/>
                </a:moveTo>
                <a:lnTo>
                  <a:pt x="0" y="0"/>
                </a:lnTo>
                <a:lnTo>
                  <a:pt x="71" y="4"/>
                </a:lnTo>
                <a:lnTo>
                  <a:pt x="66" y="115"/>
                </a:lnTo>
                <a:lnTo>
                  <a:pt x="0" y="111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09" name="Freeform 221"/>
          <p:cNvSpPr>
            <a:spLocks/>
          </p:cNvSpPr>
          <p:nvPr/>
        </p:nvSpPr>
        <p:spPr bwMode="auto">
          <a:xfrm>
            <a:off x="7969250" y="2636540"/>
            <a:ext cx="230188" cy="61912"/>
          </a:xfrm>
          <a:custGeom>
            <a:avLst/>
            <a:gdLst>
              <a:gd name="T0" fmla="*/ 2147483647 w 86"/>
              <a:gd name="T1" fmla="*/ 2147483647 h 25"/>
              <a:gd name="T2" fmla="*/ 2147483647 w 86"/>
              <a:gd name="T3" fmla="*/ 2147483647 h 25"/>
              <a:gd name="T4" fmla="*/ 2147483647 w 86"/>
              <a:gd name="T5" fmla="*/ 0 h 25"/>
              <a:gd name="T6" fmla="*/ 0 w 86"/>
              <a:gd name="T7" fmla="*/ 2147483647 h 25"/>
              <a:gd name="T8" fmla="*/ 2147483647 w 86"/>
              <a:gd name="T9" fmla="*/ 2147483647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25"/>
              <a:gd name="T17" fmla="*/ 86 w 86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25">
                <a:moveTo>
                  <a:pt x="71" y="25"/>
                </a:moveTo>
                <a:lnTo>
                  <a:pt x="86" y="8"/>
                </a:lnTo>
                <a:lnTo>
                  <a:pt x="20" y="0"/>
                </a:lnTo>
                <a:lnTo>
                  <a:pt x="0" y="21"/>
                </a:lnTo>
                <a:lnTo>
                  <a:pt x="71" y="25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0" name="Freeform 222"/>
          <p:cNvSpPr>
            <a:spLocks/>
          </p:cNvSpPr>
          <p:nvPr/>
        </p:nvSpPr>
        <p:spPr bwMode="auto">
          <a:xfrm>
            <a:off x="5754688" y="1120477"/>
            <a:ext cx="147637" cy="1755775"/>
          </a:xfrm>
          <a:custGeom>
            <a:avLst/>
            <a:gdLst>
              <a:gd name="T0" fmla="*/ 2147483647 w 56"/>
              <a:gd name="T1" fmla="*/ 2147483647 h 717"/>
              <a:gd name="T2" fmla="*/ 0 w 56"/>
              <a:gd name="T3" fmla="*/ 2147483647 h 717"/>
              <a:gd name="T4" fmla="*/ 2147483647 w 56"/>
              <a:gd name="T5" fmla="*/ 0 h 717"/>
              <a:gd name="T6" fmla="*/ 2147483647 w 56"/>
              <a:gd name="T7" fmla="*/ 2147483647 h 717"/>
              <a:gd name="T8" fmla="*/ 2147483647 w 56"/>
              <a:gd name="T9" fmla="*/ 2147483647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"/>
              <a:gd name="T16" fmla="*/ 0 h 717"/>
              <a:gd name="T17" fmla="*/ 56 w 5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" h="717">
                <a:moveTo>
                  <a:pt x="26" y="717"/>
                </a:moveTo>
                <a:lnTo>
                  <a:pt x="0" y="8"/>
                </a:lnTo>
                <a:lnTo>
                  <a:pt x="36" y="0"/>
                </a:lnTo>
                <a:lnTo>
                  <a:pt x="56" y="696"/>
                </a:lnTo>
                <a:lnTo>
                  <a:pt x="26" y="717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1" name="Freeform 223"/>
          <p:cNvSpPr>
            <a:spLocks/>
          </p:cNvSpPr>
          <p:nvPr/>
        </p:nvSpPr>
        <p:spPr bwMode="auto">
          <a:xfrm>
            <a:off x="5589588" y="1130002"/>
            <a:ext cx="233362" cy="1746250"/>
          </a:xfrm>
          <a:custGeom>
            <a:avLst/>
            <a:gdLst>
              <a:gd name="T0" fmla="*/ 2147483647 w 87"/>
              <a:gd name="T1" fmla="*/ 2147483647 h 713"/>
              <a:gd name="T2" fmla="*/ 0 w 87"/>
              <a:gd name="T3" fmla="*/ 0 h 713"/>
              <a:gd name="T4" fmla="*/ 2147483647 w 87"/>
              <a:gd name="T5" fmla="*/ 2147483647 h 713"/>
              <a:gd name="T6" fmla="*/ 2147483647 w 87"/>
              <a:gd name="T7" fmla="*/ 2147483647 h 713"/>
              <a:gd name="T8" fmla="*/ 2147483647 w 87"/>
              <a:gd name="T9" fmla="*/ 2147483647 h 7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713"/>
              <a:gd name="T17" fmla="*/ 87 w 87"/>
              <a:gd name="T18" fmla="*/ 713 h 7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713">
                <a:moveTo>
                  <a:pt x="26" y="705"/>
                </a:moveTo>
                <a:lnTo>
                  <a:pt x="0" y="0"/>
                </a:lnTo>
                <a:lnTo>
                  <a:pt x="61" y="4"/>
                </a:lnTo>
                <a:lnTo>
                  <a:pt x="87" y="713"/>
                </a:lnTo>
                <a:lnTo>
                  <a:pt x="26" y="705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2" name="Freeform 224"/>
          <p:cNvSpPr>
            <a:spLocks/>
          </p:cNvSpPr>
          <p:nvPr/>
        </p:nvSpPr>
        <p:spPr bwMode="auto">
          <a:xfrm>
            <a:off x="5589588" y="1110952"/>
            <a:ext cx="260350" cy="30163"/>
          </a:xfrm>
          <a:custGeom>
            <a:avLst/>
            <a:gdLst>
              <a:gd name="T0" fmla="*/ 2147483647 w 97"/>
              <a:gd name="T1" fmla="*/ 2147483647 h 12"/>
              <a:gd name="T2" fmla="*/ 2147483647 w 97"/>
              <a:gd name="T3" fmla="*/ 2147483647 h 12"/>
              <a:gd name="T4" fmla="*/ 2147483647 w 97"/>
              <a:gd name="T5" fmla="*/ 0 h 12"/>
              <a:gd name="T6" fmla="*/ 0 w 97"/>
              <a:gd name="T7" fmla="*/ 2147483647 h 12"/>
              <a:gd name="T8" fmla="*/ 2147483647 w 97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12"/>
              <a:gd name="T17" fmla="*/ 97 w 97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12">
                <a:moveTo>
                  <a:pt x="61" y="12"/>
                </a:moveTo>
                <a:lnTo>
                  <a:pt x="97" y="4"/>
                </a:lnTo>
                <a:lnTo>
                  <a:pt x="31" y="0"/>
                </a:lnTo>
                <a:lnTo>
                  <a:pt x="0" y="8"/>
                </a:lnTo>
                <a:lnTo>
                  <a:pt x="61" y="12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3" name="Freeform 225"/>
          <p:cNvSpPr>
            <a:spLocks/>
          </p:cNvSpPr>
          <p:nvPr/>
        </p:nvSpPr>
        <p:spPr bwMode="auto">
          <a:xfrm>
            <a:off x="6202363" y="1164927"/>
            <a:ext cx="107950" cy="1752600"/>
          </a:xfrm>
          <a:custGeom>
            <a:avLst/>
            <a:gdLst>
              <a:gd name="T0" fmla="*/ 2147483647 w 41"/>
              <a:gd name="T1" fmla="*/ 2147483647 h 717"/>
              <a:gd name="T2" fmla="*/ 0 w 41"/>
              <a:gd name="T3" fmla="*/ 2147483647 h 717"/>
              <a:gd name="T4" fmla="*/ 2147483647 w 41"/>
              <a:gd name="T5" fmla="*/ 0 h 717"/>
              <a:gd name="T6" fmla="*/ 2147483647 w 41"/>
              <a:gd name="T7" fmla="*/ 2147483647 h 717"/>
              <a:gd name="T8" fmla="*/ 2147483647 w 41"/>
              <a:gd name="T9" fmla="*/ 2147483647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"/>
              <a:gd name="T16" fmla="*/ 0 h 717"/>
              <a:gd name="T17" fmla="*/ 41 w 41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" h="717">
                <a:moveTo>
                  <a:pt x="15" y="717"/>
                </a:moveTo>
                <a:lnTo>
                  <a:pt x="0" y="9"/>
                </a:lnTo>
                <a:lnTo>
                  <a:pt x="25" y="0"/>
                </a:lnTo>
                <a:lnTo>
                  <a:pt x="41" y="696"/>
                </a:lnTo>
                <a:lnTo>
                  <a:pt x="15" y="717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4" name="Freeform 226"/>
          <p:cNvSpPr>
            <a:spLocks/>
          </p:cNvSpPr>
          <p:nvPr/>
        </p:nvSpPr>
        <p:spPr bwMode="auto">
          <a:xfrm>
            <a:off x="6027738" y="1174452"/>
            <a:ext cx="214312" cy="1743075"/>
          </a:xfrm>
          <a:custGeom>
            <a:avLst/>
            <a:gdLst>
              <a:gd name="T0" fmla="*/ 2147483647 w 81"/>
              <a:gd name="T1" fmla="*/ 2147483647 h 713"/>
              <a:gd name="T2" fmla="*/ 0 w 81"/>
              <a:gd name="T3" fmla="*/ 0 h 713"/>
              <a:gd name="T4" fmla="*/ 2147483647 w 81"/>
              <a:gd name="T5" fmla="*/ 2147483647 h 713"/>
              <a:gd name="T6" fmla="*/ 2147483647 w 81"/>
              <a:gd name="T7" fmla="*/ 2147483647 h 713"/>
              <a:gd name="T8" fmla="*/ 2147483647 w 81"/>
              <a:gd name="T9" fmla="*/ 2147483647 h 7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713"/>
              <a:gd name="T17" fmla="*/ 81 w 81"/>
              <a:gd name="T18" fmla="*/ 713 h 7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713">
                <a:moveTo>
                  <a:pt x="20" y="705"/>
                </a:moveTo>
                <a:lnTo>
                  <a:pt x="0" y="0"/>
                </a:lnTo>
                <a:lnTo>
                  <a:pt x="66" y="5"/>
                </a:lnTo>
                <a:lnTo>
                  <a:pt x="81" y="713"/>
                </a:lnTo>
                <a:lnTo>
                  <a:pt x="20" y="705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5" name="Freeform 227"/>
          <p:cNvSpPr>
            <a:spLocks/>
          </p:cNvSpPr>
          <p:nvPr/>
        </p:nvSpPr>
        <p:spPr bwMode="auto">
          <a:xfrm>
            <a:off x="6027738" y="1153815"/>
            <a:ext cx="239712" cy="30162"/>
          </a:xfrm>
          <a:custGeom>
            <a:avLst/>
            <a:gdLst>
              <a:gd name="T0" fmla="*/ 2147483647 w 91"/>
              <a:gd name="T1" fmla="*/ 2147483647 h 13"/>
              <a:gd name="T2" fmla="*/ 2147483647 w 91"/>
              <a:gd name="T3" fmla="*/ 2147483647 h 13"/>
              <a:gd name="T4" fmla="*/ 2147483647 w 91"/>
              <a:gd name="T5" fmla="*/ 0 h 13"/>
              <a:gd name="T6" fmla="*/ 0 w 91"/>
              <a:gd name="T7" fmla="*/ 2147483647 h 13"/>
              <a:gd name="T8" fmla="*/ 2147483647 w 91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3"/>
              <a:gd name="T17" fmla="*/ 91 w 91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3">
                <a:moveTo>
                  <a:pt x="66" y="13"/>
                </a:moveTo>
                <a:lnTo>
                  <a:pt x="91" y="4"/>
                </a:lnTo>
                <a:lnTo>
                  <a:pt x="30" y="0"/>
                </a:lnTo>
                <a:lnTo>
                  <a:pt x="0" y="8"/>
                </a:lnTo>
                <a:lnTo>
                  <a:pt x="66" y="13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6" name="Freeform 228"/>
          <p:cNvSpPr>
            <a:spLocks/>
          </p:cNvSpPr>
          <p:nvPr/>
        </p:nvSpPr>
        <p:spPr bwMode="auto">
          <a:xfrm>
            <a:off x="6650038" y="1288752"/>
            <a:ext cx="82550" cy="1670050"/>
          </a:xfrm>
          <a:custGeom>
            <a:avLst/>
            <a:gdLst>
              <a:gd name="T0" fmla="*/ 2147483647 w 30"/>
              <a:gd name="T1" fmla="*/ 2147483647 h 683"/>
              <a:gd name="T2" fmla="*/ 0 w 30"/>
              <a:gd name="T3" fmla="*/ 2147483647 h 683"/>
              <a:gd name="T4" fmla="*/ 2147483647 w 30"/>
              <a:gd name="T5" fmla="*/ 0 h 683"/>
              <a:gd name="T6" fmla="*/ 2147483647 w 30"/>
              <a:gd name="T7" fmla="*/ 2147483647 h 683"/>
              <a:gd name="T8" fmla="*/ 2147483647 w 30"/>
              <a:gd name="T9" fmla="*/ 2147483647 h 6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683"/>
              <a:gd name="T17" fmla="*/ 30 w 30"/>
              <a:gd name="T18" fmla="*/ 683 h 6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683">
                <a:moveTo>
                  <a:pt x="5" y="683"/>
                </a:moveTo>
                <a:lnTo>
                  <a:pt x="0" y="13"/>
                </a:lnTo>
                <a:lnTo>
                  <a:pt x="25" y="0"/>
                </a:lnTo>
                <a:lnTo>
                  <a:pt x="30" y="662"/>
                </a:lnTo>
                <a:lnTo>
                  <a:pt x="5" y="683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7" name="Freeform 229"/>
          <p:cNvSpPr>
            <a:spLocks/>
          </p:cNvSpPr>
          <p:nvPr/>
        </p:nvSpPr>
        <p:spPr bwMode="auto">
          <a:xfrm>
            <a:off x="6459538" y="1309390"/>
            <a:ext cx="207962" cy="1649412"/>
          </a:xfrm>
          <a:custGeom>
            <a:avLst/>
            <a:gdLst>
              <a:gd name="T0" fmla="*/ 2147483647 w 77"/>
              <a:gd name="T1" fmla="*/ 2147483647 h 674"/>
              <a:gd name="T2" fmla="*/ 0 w 77"/>
              <a:gd name="T3" fmla="*/ 0 h 674"/>
              <a:gd name="T4" fmla="*/ 2147483647 w 77"/>
              <a:gd name="T5" fmla="*/ 2147483647 h 674"/>
              <a:gd name="T6" fmla="*/ 2147483647 w 77"/>
              <a:gd name="T7" fmla="*/ 2147483647 h 674"/>
              <a:gd name="T8" fmla="*/ 2147483647 w 77"/>
              <a:gd name="T9" fmla="*/ 2147483647 h 6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674"/>
              <a:gd name="T17" fmla="*/ 77 w 77"/>
              <a:gd name="T18" fmla="*/ 674 h 6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674">
                <a:moveTo>
                  <a:pt x="16" y="666"/>
                </a:moveTo>
                <a:lnTo>
                  <a:pt x="0" y="0"/>
                </a:lnTo>
                <a:lnTo>
                  <a:pt x="72" y="4"/>
                </a:lnTo>
                <a:lnTo>
                  <a:pt x="77" y="674"/>
                </a:lnTo>
                <a:lnTo>
                  <a:pt x="16" y="666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8" name="Freeform 230"/>
          <p:cNvSpPr>
            <a:spLocks/>
          </p:cNvSpPr>
          <p:nvPr/>
        </p:nvSpPr>
        <p:spPr bwMode="auto">
          <a:xfrm>
            <a:off x="6459538" y="1288752"/>
            <a:ext cx="260350" cy="31750"/>
          </a:xfrm>
          <a:custGeom>
            <a:avLst/>
            <a:gdLst>
              <a:gd name="T0" fmla="*/ 2147483647 w 97"/>
              <a:gd name="T1" fmla="*/ 2147483647 h 13"/>
              <a:gd name="T2" fmla="*/ 2147483647 w 97"/>
              <a:gd name="T3" fmla="*/ 0 h 13"/>
              <a:gd name="T4" fmla="*/ 2147483647 w 97"/>
              <a:gd name="T5" fmla="*/ 0 h 13"/>
              <a:gd name="T6" fmla="*/ 0 w 97"/>
              <a:gd name="T7" fmla="*/ 2147483647 h 13"/>
              <a:gd name="T8" fmla="*/ 2147483647 w 97"/>
              <a:gd name="T9" fmla="*/ 2147483647 h 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13"/>
              <a:gd name="T17" fmla="*/ 97 w 97"/>
              <a:gd name="T18" fmla="*/ 13 h 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13">
                <a:moveTo>
                  <a:pt x="72" y="13"/>
                </a:moveTo>
                <a:lnTo>
                  <a:pt x="97" y="0"/>
                </a:lnTo>
                <a:lnTo>
                  <a:pt x="31" y="0"/>
                </a:lnTo>
                <a:lnTo>
                  <a:pt x="0" y="9"/>
                </a:lnTo>
                <a:lnTo>
                  <a:pt x="72" y="13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19" name="Freeform 231"/>
          <p:cNvSpPr>
            <a:spLocks/>
          </p:cNvSpPr>
          <p:nvPr/>
        </p:nvSpPr>
        <p:spPr bwMode="auto">
          <a:xfrm>
            <a:off x="7112000" y="1833265"/>
            <a:ext cx="69850" cy="1182687"/>
          </a:xfrm>
          <a:custGeom>
            <a:avLst/>
            <a:gdLst>
              <a:gd name="T0" fmla="*/ 0 w 26"/>
              <a:gd name="T1" fmla="*/ 2147483647 h 483"/>
              <a:gd name="T2" fmla="*/ 0 w 26"/>
              <a:gd name="T3" fmla="*/ 2147483647 h 483"/>
              <a:gd name="T4" fmla="*/ 2147483647 w 26"/>
              <a:gd name="T5" fmla="*/ 0 h 483"/>
              <a:gd name="T6" fmla="*/ 2147483647 w 26"/>
              <a:gd name="T7" fmla="*/ 2147483647 h 483"/>
              <a:gd name="T8" fmla="*/ 0 w 26"/>
              <a:gd name="T9" fmla="*/ 2147483647 h 4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483"/>
              <a:gd name="T17" fmla="*/ 26 w 26"/>
              <a:gd name="T18" fmla="*/ 483 h 4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483">
                <a:moveTo>
                  <a:pt x="0" y="483"/>
                </a:moveTo>
                <a:lnTo>
                  <a:pt x="0" y="13"/>
                </a:lnTo>
                <a:lnTo>
                  <a:pt x="26" y="0"/>
                </a:lnTo>
                <a:lnTo>
                  <a:pt x="21" y="461"/>
                </a:lnTo>
                <a:lnTo>
                  <a:pt x="0" y="483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20" name="Freeform 232"/>
          <p:cNvSpPr>
            <a:spLocks/>
          </p:cNvSpPr>
          <p:nvPr/>
        </p:nvSpPr>
        <p:spPr bwMode="auto">
          <a:xfrm>
            <a:off x="6921500" y="1853902"/>
            <a:ext cx="190500" cy="1162050"/>
          </a:xfrm>
          <a:custGeom>
            <a:avLst/>
            <a:gdLst>
              <a:gd name="T0" fmla="*/ 2147483647 w 71"/>
              <a:gd name="T1" fmla="*/ 2147483647 h 474"/>
              <a:gd name="T2" fmla="*/ 0 w 71"/>
              <a:gd name="T3" fmla="*/ 0 h 474"/>
              <a:gd name="T4" fmla="*/ 2147483647 w 71"/>
              <a:gd name="T5" fmla="*/ 2147483647 h 474"/>
              <a:gd name="T6" fmla="*/ 2147483647 w 71"/>
              <a:gd name="T7" fmla="*/ 2147483647 h 474"/>
              <a:gd name="T8" fmla="*/ 2147483647 w 71"/>
              <a:gd name="T9" fmla="*/ 2147483647 h 4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474"/>
              <a:gd name="T17" fmla="*/ 71 w 71"/>
              <a:gd name="T18" fmla="*/ 474 h 4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474">
                <a:moveTo>
                  <a:pt x="5" y="465"/>
                </a:moveTo>
                <a:lnTo>
                  <a:pt x="0" y="0"/>
                </a:lnTo>
                <a:lnTo>
                  <a:pt x="71" y="4"/>
                </a:lnTo>
                <a:lnTo>
                  <a:pt x="71" y="474"/>
                </a:lnTo>
                <a:lnTo>
                  <a:pt x="5" y="465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21" name="Freeform 233"/>
          <p:cNvSpPr>
            <a:spLocks/>
          </p:cNvSpPr>
          <p:nvPr/>
        </p:nvSpPr>
        <p:spPr bwMode="auto">
          <a:xfrm>
            <a:off x="6921500" y="1818977"/>
            <a:ext cx="260350" cy="44450"/>
          </a:xfrm>
          <a:custGeom>
            <a:avLst/>
            <a:gdLst>
              <a:gd name="T0" fmla="*/ 2147483647 w 97"/>
              <a:gd name="T1" fmla="*/ 2147483647 h 17"/>
              <a:gd name="T2" fmla="*/ 2147483647 w 97"/>
              <a:gd name="T3" fmla="*/ 2147483647 h 17"/>
              <a:gd name="T4" fmla="*/ 2147483647 w 97"/>
              <a:gd name="T5" fmla="*/ 0 h 17"/>
              <a:gd name="T6" fmla="*/ 0 w 97"/>
              <a:gd name="T7" fmla="*/ 2147483647 h 17"/>
              <a:gd name="T8" fmla="*/ 2147483647 w 97"/>
              <a:gd name="T9" fmla="*/ 2147483647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17"/>
              <a:gd name="T17" fmla="*/ 97 w 97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17">
                <a:moveTo>
                  <a:pt x="71" y="17"/>
                </a:moveTo>
                <a:lnTo>
                  <a:pt x="97" y="4"/>
                </a:lnTo>
                <a:lnTo>
                  <a:pt x="26" y="0"/>
                </a:lnTo>
                <a:lnTo>
                  <a:pt x="0" y="13"/>
                </a:lnTo>
                <a:lnTo>
                  <a:pt x="71" y="17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22" name="Freeform 234"/>
          <p:cNvSpPr>
            <a:spLocks/>
          </p:cNvSpPr>
          <p:nvPr/>
        </p:nvSpPr>
        <p:spPr bwMode="auto">
          <a:xfrm>
            <a:off x="7561263" y="2238077"/>
            <a:ext cx="68262" cy="817563"/>
          </a:xfrm>
          <a:custGeom>
            <a:avLst/>
            <a:gdLst>
              <a:gd name="T0" fmla="*/ 0 w 26"/>
              <a:gd name="T1" fmla="*/ 2147483647 h 333"/>
              <a:gd name="T2" fmla="*/ 2147483647 w 26"/>
              <a:gd name="T3" fmla="*/ 2147483647 h 333"/>
              <a:gd name="T4" fmla="*/ 2147483647 w 26"/>
              <a:gd name="T5" fmla="*/ 0 h 333"/>
              <a:gd name="T6" fmla="*/ 2147483647 w 26"/>
              <a:gd name="T7" fmla="*/ 2147483647 h 333"/>
              <a:gd name="T8" fmla="*/ 0 w 26"/>
              <a:gd name="T9" fmla="*/ 2147483647 h 3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333"/>
              <a:gd name="T17" fmla="*/ 26 w 26"/>
              <a:gd name="T18" fmla="*/ 333 h 3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333">
                <a:moveTo>
                  <a:pt x="0" y="333"/>
                </a:moveTo>
                <a:lnTo>
                  <a:pt x="5" y="17"/>
                </a:lnTo>
                <a:lnTo>
                  <a:pt x="26" y="0"/>
                </a:lnTo>
                <a:lnTo>
                  <a:pt x="20" y="311"/>
                </a:lnTo>
                <a:lnTo>
                  <a:pt x="0" y="333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23" name="Freeform 235"/>
          <p:cNvSpPr>
            <a:spLocks/>
          </p:cNvSpPr>
          <p:nvPr/>
        </p:nvSpPr>
        <p:spPr bwMode="auto">
          <a:xfrm>
            <a:off x="7372350" y="2258715"/>
            <a:ext cx="201613" cy="796925"/>
          </a:xfrm>
          <a:custGeom>
            <a:avLst/>
            <a:gdLst>
              <a:gd name="T0" fmla="*/ 0 w 76"/>
              <a:gd name="T1" fmla="*/ 2147483647 h 325"/>
              <a:gd name="T2" fmla="*/ 2147483647 w 76"/>
              <a:gd name="T3" fmla="*/ 0 h 325"/>
              <a:gd name="T4" fmla="*/ 2147483647 w 76"/>
              <a:gd name="T5" fmla="*/ 2147483647 h 325"/>
              <a:gd name="T6" fmla="*/ 2147483647 w 76"/>
              <a:gd name="T7" fmla="*/ 2147483647 h 325"/>
              <a:gd name="T8" fmla="*/ 0 w 76"/>
              <a:gd name="T9" fmla="*/ 2147483647 h 3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325"/>
              <a:gd name="T17" fmla="*/ 76 w 76"/>
              <a:gd name="T18" fmla="*/ 325 h 3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325">
                <a:moveTo>
                  <a:pt x="0" y="316"/>
                </a:moveTo>
                <a:lnTo>
                  <a:pt x="5" y="0"/>
                </a:lnTo>
                <a:lnTo>
                  <a:pt x="76" y="9"/>
                </a:lnTo>
                <a:lnTo>
                  <a:pt x="71" y="325"/>
                </a:lnTo>
                <a:lnTo>
                  <a:pt x="0" y="316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24" name="Freeform 236"/>
          <p:cNvSpPr>
            <a:spLocks/>
          </p:cNvSpPr>
          <p:nvPr/>
        </p:nvSpPr>
        <p:spPr bwMode="auto">
          <a:xfrm>
            <a:off x="7385050" y="2228552"/>
            <a:ext cx="244475" cy="53975"/>
          </a:xfrm>
          <a:custGeom>
            <a:avLst/>
            <a:gdLst>
              <a:gd name="T0" fmla="*/ 2147483647 w 92"/>
              <a:gd name="T1" fmla="*/ 2147483647 h 22"/>
              <a:gd name="T2" fmla="*/ 2147483647 w 92"/>
              <a:gd name="T3" fmla="*/ 2147483647 h 22"/>
              <a:gd name="T4" fmla="*/ 2147483647 w 92"/>
              <a:gd name="T5" fmla="*/ 0 h 22"/>
              <a:gd name="T6" fmla="*/ 0 w 92"/>
              <a:gd name="T7" fmla="*/ 2147483647 h 22"/>
              <a:gd name="T8" fmla="*/ 2147483647 w 92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22"/>
              <a:gd name="T17" fmla="*/ 92 w 92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22">
                <a:moveTo>
                  <a:pt x="71" y="22"/>
                </a:moveTo>
                <a:lnTo>
                  <a:pt x="92" y="5"/>
                </a:lnTo>
                <a:lnTo>
                  <a:pt x="25" y="0"/>
                </a:lnTo>
                <a:lnTo>
                  <a:pt x="0" y="13"/>
                </a:lnTo>
                <a:lnTo>
                  <a:pt x="71" y="22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25" name="Freeform 237"/>
          <p:cNvSpPr>
            <a:spLocks/>
          </p:cNvSpPr>
          <p:nvPr/>
        </p:nvSpPr>
        <p:spPr bwMode="auto">
          <a:xfrm>
            <a:off x="8024813" y="2803227"/>
            <a:ext cx="53975" cy="303213"/>
          </a:xfrm>
          <a:custGeom>
            <a:avLst/>
            <a:gdLst>
              <a:gd name="T0" fmla="*/ 0 w 20"/>
              <a:gd name="T1" fmla="*/ 2147483647 h 124"/>
              <a:gd name="T2" fmla="*/ 2147483647 w 20"/>
              <a:gd name="T3" fmla="*/ 2147483647 h 124"/>
              <a:gd name="T4" fmla="*/ 2147483647 w 20"/>
              <a:gd name="T5" fmla="*/ 0 h 124"/>
              <a:gd name="T6" fmla="*/ 2147483647 w 20"/>
              <a:gd name="T7" fmla="*/ 2147483647 h 124"/>
              <a:gd name="T8" fmla="*/ 0 w 20"/>
              <a:gd name="T9" fmla="*/ 2147483647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24"/>
              <a:gd name="T17" fmla="*/ 20 w 2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24">
                <a:moveTo>
                  <a:pt x="0" y="124"/>
                </a:moveTo>
                <a:lnTo>
                  <a:pt x="5" y="22"/>
                </a:lnTo>
                <a:lnTo>
                  <a:pt x="20" y="0"/>
                </a:lnTo>
                <a:lnTo>
                  <a:pt x="20" y="103"/>
                </a:lnTo>
                <a:lnTo>
                  <a:pt x="0" y="124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26" name="Freeform 238"/>
          <p:cNvSpPr>
            <a:spLocks/>
          </p:cNvSpPr>
          <p:nvPr/>
        </p:nvSpPr>
        <p:spPr bwMode="auto">
          <a:xfrm>
            <a:off x="7834313" y="2846090"/>
            <a:ext cx="204787" cy="260350"/>
          </a:xfrm>
          <a:custGeom>
            <a:avLst/>
            <a:gdLst>
              <a:gd name="T0" fmla="*/ 0 w 76"/>
              <a:gd name="T1" fmla="*/ 2147483647 h 107"/>
              <a:gd name="T2" fmla="*/ 2147483647 w 76"/>
              <a:gd name="T3" fmla="*/ 0 h 107"/>
              <a:gd name="T4" fmla="*/ 2147483647 w 76"/>
              <a:gd name="T5" fmla="*/ 2147483647 h 107"/>
              <a:gd name="T6" fmla="*/ 2147483647 w 76"/>
              <a:gd name="T7" fmla="*/ 2147483647 h 107"/>
              <a:gd name="T8" fmla="*/ 0 w 76"/>
              <a:gd name="T9" fmla="*/ 2147483647 h 1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107"/>
              <a:gd name="T17" fmla="*/ 76 w 76"/>
              <a:gd name="T18" fmla="*/ 107 h 1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107">
                <a:moveTo>
                  <a:pt x="0" y="98"/>
                </a:moveTo>
                <a:lnTo>
                  <a:pt x="5" y="0"/>
                </a:lnTo>
                <a:lnTo>
                  <a:pt x="76" y="5"/>
                </a:lnTo>
                <a:lnTo>
                  <a:pt x="71" y="107"/>
                </a:lnTo>
                <a:lnTo>
                  <a:pt x="0" y="98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27" name="Freeform 239"/>
          <p:cNvSpPr>
            <a:spLocks/>
          </p:cNvSpPr>
          <p:nvPr/>
        </p:nvSpPr>
        <p:spPr bwMode="auto">
          <a:xfrm>
            <a:off x="7847013" y="2795290"/>
            <a:ext cx="231775" cy="61912"/>
          </a:xfrm>
          <a:custGeom>
            <a:avLst/>
            <a:gdLst>
              <a:gd name="T0" fmla="*/ 2147483647 w 86"/>
              <a:gd name="T1" fmla="*/ 2147483647 h 26"/>
              <a:gd name="T2" fmla="*/ 2147483647 w 86"/>
              <a:gd name="T3" fmla="*/ 2147483647 h 26"/>
              <a:gd name="T4" fmla="*/ 2147483647 w 86"/>
              <a:gd name="T5" fmla="*/ 0 h 26"/>
              <a:gd name="T6" fmla="*/ 0 w 86"/>
              <a:gd name="T7" fmla="*/ 2147483647 h 26"/>
              <a:gd name="T8" fmla="*/ 2147483647 w 86"/>
              <a:gd name="T9" fmla="*/ 214748364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26"/>
              <a:gd name="T17" fmla="*/ 86 w 86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26">
                <a:moveTo>
                  <a:pt x="71" y="26"/>
                </a:moveTo>
                <a:lnTo>
                  <a:pt x="86" y="4"/>
                </a:lnTo>
                <a:lnTo>
                  <a:pt x="20" y="0"/>
                </a:lnTo>
                <a:lnTo>
                  <a:pt x="0" y="21"/>
                </a:lnTo>
                <a:lnTo>
                  <a:pt x="71" y="26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28" name="Line 240"/>
          <p:cNvSpPr>
            <a:spLocks noChangeShapeType="1"/>
          </p:cNvSpPr>
          <p:nvPr/>
        </p:nvSpPr>
        <p:spPr bwMode="auto">
          <a:xfrm flipH="1" flipV="1">
            <a:off x="5387975" y="1153815"/>
            <a:ext cx="95250" cy="17224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29" name="Line 241"/>
          <p:cNvSpPr>
            <a:spLocks noChangeShapeType="1"/>
          </p:cNvSpPr>
          <p:nvPr/>
        </p:nvSpPr>
        <p:spPr bwMode="auto">
          <a:xfrm flipH="1">
            <a:off x="5483225" y="2876252"/>
            <a:ext cx="39688" cy="47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0" name="Line 242"/>
          <p:cNvSpPr>
            <a:spLocks noChangeShapeType="1"/>
          </p:cNvSpPr>
          <p:nvPr/>
        </p:nvSpPr>
        <p:spPr bwMode="auto">
          <a:xfrm flipH="1">
            <a:off x="5467350" y="2707977"/>
            <a:ext cx="4286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1" name="Line 243"/>
          <p:cNvSpPr>
            <a:spLocks noChangeShapeType="1"/>
          </p:cNvSpPr>
          <p:nvPr/>
        </p:nvSpPr>
        <p:spPr bwMode="auto">
          <a:xfrm flipH="1">
            <a:off x="5467350" y="2542877"/>
            <a:ext cx="428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2" name="Line 244"/>
          <p:cNvSpPr>
            <a:spLocks noChangeShapeType="1"/>
          </p:cNvSpPr>
          <p:nvPr/>
        </p:nvSpPr>
        <p:spPr bwMode="auto">
          <a:xfrm flipH="1">
            <a:off x="5454650" y="2377777"/>
            <a:ext cx="428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3" name="Line 245"/>
          <p:cNvSpPr>
            <a:spLocks noChangeShapeType="1"/>
          </p:cNvSpPr>
          <p:nvPr/>
        </p:nvSpPr>
        <p:spPr bwMode="auto">
          <a:xfrm flipH="1">
            <a:off x="5440363" y="2207915"/>
            <a:ext cx="42862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4" name="Line 246"/>
          <p:cNvSpPr>
            <a:spLocks noChangeShapeType="1"/>
          </p:cNvSpPr>
          <p:nvPr/>
        </p:nvSpPr>
        <p:spPr bwMode="auto">
          <a:xfrm flipH="1">
            <a:off x="5440363" y="2042815"/>
            <a:ext cx="42862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5" name="Line 247"/>
          <p:cNvSpPr>
            <a:spLocks noChangeShapeType="1"/>
          </p:cNvSpPr>
          <p:nvPr/>
        </p:nvSpPr>
        <p:spPr bwMode="auto">
          <a:xfrm flipH="1">
            <a:off x="5427663" y="1863427"/>
            <a:ext cx="39687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6" name="Line 248"/>
          <p:cNvSpPr>
            <a:spLocks noChangeShapeType="1"/>
          </p:cNvSpPr>
          <p:nvPr/>
        </p:nvSpPr>
        <p:spPr bwMode="auto">
          <a:xfrm flipH="1">
            <a:off x="5414963" y="1684040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7" name="Line 249"/>
          <p:cNvSpPr>
            <a:spLocks noChangeShapeType="1"/>
          </p:cNvSpPr>
          <p:nvPr/>
        </p:nvSpPr>
        <p:spPr bwMode="auto">
          <a:xfrm flipH="1">
            <a:off x="5414963" y="1509415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8" name="Line 250"/>
          <p:cNvSpPr>
            <a:spLocks noChangeShapeType="1"/>
          </p:cNvSpPr>
          <p:nvPr/>
        </p:nvSpPr>
        <p:spPr bwMode="auto">
          <a:xfrm flipH="1">
            <a:off x="5400675" y="1330027"/>
            <a:ext cx="3968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39" name="Line 251"/>
          <p:cNvSpPr>
            <a:spLocks noChangeShapeType="1"/>
          </p:cNvSpPr>
          <p:nvPr/>
        </p:nvSpPr>
        <p:spPr bwMode="auto">
          <a:xfrm flipH="1">
            <a:off x="5387975" y="1153815"/>
            <a:ext cx="3968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0" name="Freeform 252"/>
          <p:cNvSpPr>
            <a:spLocks/>
          </p:cNvSpPr>
          <p:nvPr/>
        </p:nvSpPr>
        <p:spPr bwMode="auto">
          <a:xfrm>
            <a:off x="879475" y="5146377"/>
            <a:ext cx="3251200" cy="715963"/>
          </a:xfrm>
          <a:custGeom>
            <a:avLst/>
            <a:gdLst>
              <a:gd name="T0" fmla="*/ 0 w 1215"/>
              <a:gd name="T1" fmla="*/ 2147483647 h 277"/>
              <a:gd name="T2" fmla="*/ 2147483647 w 1215"/>
              <a:gd name="T3" fmla="*/ 0 h 277"/>
              <a:gd name="T4" fmla="*/ 2147483647 w 1215"/>
              <a:gd name="T5" fmla="*/ 2147483647 h 277"/>
              <a:gd name="T6" fmla="*/ 2147483647 w 1215"/>
              <a:gd name="T7" fmla="*/ 2147483647 h 277"/>
              <a:gd name="T8" fmla="*/ 0 w 1215"/>
              <a:gd name="T9" fmla="*/ 2147483647 h 2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15"/>
              <a:gd name="T16" fmla="*/ 0 h 277"/>
              <a:gd name="T17" fmla="*/ 1215 w 1215"/>
              <a:gd name="T18" fmla="*/ 277 h 2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15" h="277">
                <a:moveTo>
                  <a:pt x="0" y="164"/>
                </a:moveTo>
                <a:lnTo>
                  <a:pt x="294" y="0"/>
                </a:lnTo>
                <a:lnTo>
                  <a:pt x="1215" y="86"/>
                </a:lnTo>
                <a:lnTo>
                  <a:pt x="1043" y="277"/>
                </a:lnTo>
                <a:lnTo>
                  <a:pt x="0" y="16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1" name="Freeform 253"/>
          <p:cNvSpPr>
            <a:spLocks/>
          </p:cNvSpPr>
          <p:nvPr/>
        </p:nvSpPr>
        <p:spPr bwMode="auto">
          <a:xfrm>
            <a:off x="787400" y="3606502"/>
            <a:ext cx="879475" cy="1962150"/>
          </a:xfrm>
          <a:custGeom>
            <a:avLst/>
            <a:gdLst>
              <a:gd name="T0" fmla="*/ 2147483647 w 329"/>
              <a:gd name="T1" fmla="*/ 2147483647 h 761"/>
              <a:gd name="T2" fmla="*/ 0 w 329"/>
              <a:gd name="T3" fmla="*/ 2147483647 h 761"/>
              <a:gd name="T4" fmla="*/ 2147483647 w 329"/>
              <a:gd name="T5" fmla="*/ 0 h 761"/>
              <a:gd name="T6" fmla="*/ 2147483647 w 329"/>
              <a:gd name="T7" fmla="*/ 2147483647 h 761"/>
              <a:gd name="T8" fmla="*/ 2147483647 w 329"/>
              <a:gd name="T9" fmla="*/ 2147483647 h 7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9"/>
              <a:gd name="T16" fmla="*/ 0 h 761"/>
              <a:gd name="T17" fmla="*/ 329 w 329"/>
              <a:gd name="T18" fmla="*/ 761 h 7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9" h="761">
                <a:moveTo>
                  <a:pt x="35" y="761"/>
                </a:moveTo>
                <a:lnTo>
                  <a:pt x="0" y="78"/>
                </a:lnTo>
                <a:lnTo>
                  <a:pt x="313" y="0"/>
                </a:lnTo>
                <a:lnTo>
                  <a:pt x="329" y="597"/>
                </a:lnTo>
                <a:lnTo>
                  <a:pt x="35" y="761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2" name="Freeform 254"/>
          <p:cNvSpPr>
            <a:spLocks/>
          </p:cNvSpPr>
          <p:nvPr/>
        </p:nvSpPr>
        <p:spPr bwMode="auto">
          <a:xfrm>
            <a:off x="1624013" y="3606502"/>
            <a:ext cx="2584450" cy="1763713"/>
          </a:xfrm>
          <a:custGeom>
            <a:avLst/>
            <a:gdLst>
              <a:gd name="T0" fmla="*/ 2147483647 w 967"/>
              <a:gd name="T1" fmla="*/ 2147483647 h 683"/>
              <a:gd name="T2" fmla="*/ 0 w 967"/>
              <a:gd name="T3" fmla="*/ 0 h 683"/>
              <a:gd name="T4" fmla="*/ 2147483647 w 967"/>
              <a:gd name="T5" fmla="*/ 2147483647 h 683"/>
              <a:gd name="T6" fmla="*/ 2147483647 w 967"/>
              <a:gd name="T7" fmla="*/ 2147483647 h 683"/>
              <a:gd name="T8" fmla="*/ 2147483647 w 967"/>
              <a:gd name="T9" fmla="*/ 2147483647 h 6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7"/>
              <a:gd name="T16" fmla="*/ 0 h 683"/>
              <a:gd name="T17" fmla="*/ 967 w 967"/>
              <a:gd name="T18" fmla="*/ 683 h 6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7" h="683">
                <a:moveTo>
                  <a:pt x="16" y="597"/>
                </a:moveTo>
                <a:lnTo>
                  <a:pt x="0" y="0"/>
                </a:lnTo>
                <a:lnTo>
                  <a:pt x="967" y="39"/>
                </a:lnTo>
                <a:lnTo>
                  <a:pt x="937" y="683"/>
                </a:lnTo>
                <a:lnTo>
                  <a:pt x="16" y="597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3" name="Freeform 255"/>
          <p:cNvSpPr>
            <a:spLocks/>
          </p:cNvSpPr>
          <p:nvPr/>
        </p:nvSpPr>
        <p:spPr bwMode="auto">
          <a:xfrm>
            <a:off x="879475" y="5146377"/>
            <a:ext cx="3251200" cy="422275"/>
          </a:xfrm>
          <a:custGeom>
            <a:avLst/>
            <a:gdLst>
              <a:gd name="T0" fmla="*/ 0 w 240"/>
              <a:gd name="T1" fmla="*/ 2147483647 h 42"/>
              <a:gd name="T2" fmla="*/ 2147483647 w 240"/>
              <a:gd name="T3" fmla="*/ 0 h 42"/>
              <a:gd name="T4" fmla="*/ 2147483647 w 240"/>
              <a:gd name="T5" fmla="*/ 2147483647 h 42"/>
              <a:gd name="T6" fmla="*/ 0 60000 65536"/>
              <a:gd name="T7" fmla="*/ 0 60000 65536"/>
              <a:gd name="T8" fmla="*/ 0 60000 65536"/>
              <a:gd name="T9" fmla="*/ 0 w 240"/>
              <a:gd name="T10" fmla="*/ 0 h 42"/>
              <a:gd name="T11" fmla="*/ 240 w 240"/>
              <a:gd name="T12" fmla="*/ 42 h 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42">
                <a:moveTo>
                  <a:pt x="0" y="42"/>
                </a:moveTo>
                <a:lnTo>
                  <a:pt x="58" y="0"/>
                </a:lnTo>
                <a:lnTo>
                  <a:pt x="240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4" name="Freeform 256"/>
          <p:cNvSpPr>
            <a:spLocks/>
          </p:cNvSpPr>
          <p:nvPr/>
        </p:nvSpPr>
        <p:spPr bwMode="auto">
          <a:xfrm>
            <a:off x="879475" y="5005090"/>
            <a:ext cx="3263900" cy="401637"/>
          </a:xfrm>
          <a:custGeom>
            <a:avLst/>
            <a:gdLst>
              <a:gd name="T0" fmla="*/ 0 w 241"/>
              <a:gd name="T1" fmla="*/ 2147483647 h 40"/>
              <a:gd name="T2" fmla="*/ 2147483647 w 241"/>
              <a:gd name="T3" fmla="*/ 0 h 40"/>
              <a:gd name="T4" fmla="*/ 2147483647 w 241"/>
              <a:gd name="T5" fmla="*/ 2147483647 h 40"/>
              <a:gd name="T6" fmla="*/ 0 60000 65536"/>
              <a:gd name="T7" fmla="*/ 0 60000 65536"/>
              <a:gd name="T8" fmla="*/ 0 60000 65536"/>
              <a:gd name="T9" fmla="*/ 0 w 241"/>
              <a:gd name="T10" fmla="*/ 0 h 40"/>
              <a:gd name="T11" fmla="*/ 241 w 241"/>
              <a:gd name="T12" fmla="*/ 40 h 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1" h="40">
                <a:moveTo>
                  <a:pt x="0" y="40"/>
                </a:moveTo>
                <a:lnTo>
                  <a:pt x="58" y="0"/>
                </a:lnTo>
                <a:lnTo>
                  <a:pt x="241" y="2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5" name="Freeform 257"/>
          <p:cNvSpPr>
            <a:spLocks/>
          </p:cNvSpPr>
          <p:nvPr/>
        </p:nvSpPr>
        <p:spPr bwMode="auto">
          <a:xfrm>
            <a:off x="866775" y="4855865"/>
            <a:ext cx="3276600" cy="382587"/>
          </a:xfrm>
          <a:custGeom>
            <a:avLst/>
            <a:gdLst>
              <a:gd name="T0" fmla="*/ 0 w 242"/>
              <a:gd name="T1" fmla="*/ 2147483647 h 38"/>
              <a:gd name="T2" fmla="*/ 2147483647 w 242"/>
              <a:gd name="T3" fmla="*/ 0 h 38"/>
              <a:gd name="T4" fmla="*/ 2147483647 w 242"/>
              <a:gd name="T5" fmla="*/ 2147483647 h 38"/>
              <a:gd name="T6" fmla="*/ 0 60000 65536"/>
              <a:gd name="T7" fmla="*/ 0 60000 65536"/>
              <a:gd name="T8" fmla="*/ 0 60000 65536"/>
              <a:gd name="T9" fmla="*/ 0 w 242"/>
              <a:gd name="T10" fmla="*/ 0 h 38"/>
              <a:gd name="T11" fmla="*/ 242 w 242"/>
              <a:gd name="T12" fmla="*/ 38 h 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2" h="38">
                <a:moveTo>
                  <a:pt x="0" y="38"/>
                </a:moveTo>
                <a:lnTo>
                  <a:pt x="59" y="0"/>
                </a:lnTo>
                <a:lnTo>
                  <a:pt x="242" y="1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6" name="Freeform 258"/>
          <p:cNvSpPr>
            <a:spLocks/>
          </p:cNvSpPr>
          <p:nvPr/>
        </p:nvSpPr>
        <p:spPr bwMode="auto">
          <a:xfrm>
            <a:off x="852488" y="4703465"/>
            <a:ext cx="3303587" cy="361950"/>
          </a:xfrm>
          <a:custGeom>
            <a:avLst/>
            <a:gdLst>
              <a:gd name="T0" fmla="*/ 0 w 244"/>
              <a:gd name="T1" fmla="*/ 2147483647 h 36"/>
              <a:gd name="T2" fmla="*/ 2147483647 w 244"/>
              <a:gd name="T3" fmla="*/ 0 h 36"/>
              <a:gd name="T4" fmla="*/ 2147483647 w 244"/>
              <a:gd name="T5" fmla="*/ 2147483647 h 36"/>
              <a:gd name="T6" fmla="*/ 0 60000 65536"/>
              <a:gd name="T7" fmla="*/ 0 60000 65536"/>
              <a:gd name="T8" fmla="*/ 0 60000 65536"/>
              <a:gd name="T9" fmla="*/ 0 w 244"/>
              <a:gd name="T10" fmla="*/ 0 h 36"/>
              <a:gd name="T11" fmla="*/ 244 w 244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4" h="36">
                <a:moveTo>
                  <a:pt x="0" y="36"/>
                </a:moveTo>
                <a:lnTo>
                  <a:pt x="59" y="0"/>
                </a:lnTo>
                <a:lnTo>
                  <a:pt x="244" y="18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7" name="Freeform 259"/>
          <p:cNvSpPr>
            <a:spLocks/>
          </p:cNvSpPr>
          <p:nvPr/>
        </p:nvSpPr>
        <p:spPr bwMode="auto">
          <a:xfrm>
            <a:off x="852488" y="4552652"/>
            <a:ext cx="3303587" cy="333375"/>
          </a:xfrm>
          <a:custGeom>
            <a:avLst/>
            <a:gdLst>
              <a:gd name="T0" fmla="*/ 0 w 244"/>
              <a:gd name="T1" fmla="*/ 2147483647 h 33"/>
              <a:gd name="T2" fmla="*/ 2147483647 w 244"/>
              <a:gd name="T3" fmla="*/ 0 h 33"/>
              <a:gd name="T4" fmla="*/ 2147483647 w 244"/>
              <a:gd name="T5" fmla="*/ 2147483647 h 33"/>
              <a:gd name="T6" fmla="*/ 0 60000 65536"/>
              <a:gd name="T7" fmla="*/ 0 60000 65536"/>
              <a:gd name="T8" fmla="*/ 0 60000 65536"/>
              <a:gd name="T9" fmla="*/ 0 w 244"/>
              <a:gd name="T10" fmla="*/ 0 h 33"/>
              <a:gd name="T11" fmla="*/ 244 w 244"/>
              <a:gd name="T12" fmla="*/ 33 h 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4" h="33">
                <a:moveTo>
                  <a:pt x="0" y="33"/>
                </a:moveTo>
                <a:lnTo>
                  <a:pt x="59" y="0"/>
                </a:lnTo>
                <a:lnTo>
                  <a:pt x="244" y="17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8" name="Freeform 260"/>
          <p:cNvSpPr>
            <a:spLocks/>
          </p:cNvSpPr>
          <p:nvPr/>
        </p:nvSpPr>
        <p:spPr bwMode="auto">
          <a:xfrm>
            <a:off x="839788" y="4389140"/>
            <a:ext cx="3330575" cy="325437"/>
          </a:xfrm>
          <a:custGeom>
            <a:avLst/>
            <a:gdLst>
              <a:gd name="T0" fmla="*/ 0 w 246"/>
              <a:gd name="T1" fmla="*/ 2147483647 h 32"/>
              <a:gd name="T2" fmla="*/ 2147483647 w 246"/>
              <a:gd name="T3" fmla="*/ 0 h 32"/>
              <a:gd name="T4" fmla="*/ 2147483647 w 246"/>
              <a:gd name="T5" fmla="*/ 2147483647 h 32"/>
              <a:gd name="T6" fmla="*/ 0 60000 65536"/>
              <a:gd name="T7" fmla="*/ 0 60000 65536"/>
              <a:gd name="T8" fmla="*/ 0 60000 65536"/>
              <a:gd name="T9" fmla="*/ 0 w 246"/>
              <a:gd name="T10" fmla="*/ 0 h 32"/>
              <a:gd name="T11" fmla="*/ 246 w 246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6" h="32">
                <a:moveTo>
                  <a:pt x="0" y="32"/>
                </a:moveTo>
                <a:lnTo>
                  <a:pt x="60" y="0"/>
                </a:lnTo>
                <a:lnTo>
                  <a:pt x="246" y="16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49" name="Freeform 261"/>
          <p:cNvSpPr>
            <a:spLocks/>
          </p:cNvSpPr>
          <p:nvPr/>
        </p:nvSpPr>
        <p:spPr bwMode="auto">
          <a:xfrm>
            <a:off x="827088" y="4241502"/>
            <a:ext cx="3355975" cy="290513"/>
          </a:xfrm>
          <a:custGeom>
            <a:avLst/>
            <a:gdLst>
              <a:gd name="T0" fmla="*/ 0 w 248"/>
              <a:gd name="T1" fmla="*/ 2147483647 h 29"/>
              <a:gd name="T2" fmla="*/ 2147483647 w 248"/>
              <a:gd name="T3" fmla="*/ 0 h 29"/>
              <a:gd name="T4" fmla="*/ 2147483647 w 248"/>
              <a:gd name="T5" fmla="*/ 2147483647 h 29"/>
              <a:gd name="T6" fmla="*/ 0 60000 65536"/>
              <a:gd name="T7" fmla="*/ 0 60000 65536"/>
              <a:gd name="T8" fmla="*/ 0 60000 65536"/>
              <a:gd name="T9" fmla="*/ 0 w 248"/>
              <a:gd name="T10" fmla="*/ 0 h 29"/>
              <a:gd name="T11" fmla="*/ 248 w 248"/>
              <a:gd name="T12" fmla="*/ 29 h 2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8" h="29">
                <a:moveTo>
                  <a:pt x="0" y="29"/>
                </a:moveTo>
                <a:lnTo>
                  <a:pt x="60" y="0"/>
                </a:lnTo>
                <a:lnTo>
                  <a:pt x="248" y="15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0" name="Freeform 262"/>
          <p:cNvSpPr>
            <a:spLocks/>
          </p:cNvSpPr>
          <p:nvPr/>
        </p:nvSpPr>
        <p:spPr bwMode="auto">
          <a:xfrm>
            <a:off x="812800" y="4082752"/>
            <a:ext cx="3370263" cy="279400"/>
          </a:xfrm>
          <a:custGeom>
            <a:avLst/>
            <a:gdLst>
              <a:gd name="T0" fmla="*/ 0 w 249"/>
              <a:gd name="T1" fmla="*/ 2147483647 h 28"/>
              <a:gd name="T2" fmla="*/ 2147483647 w 249"/>
              <a:gd name="T3" fmla="*/ 0 h 28"/>
              <a:gd name="T4" fmla="*/ 2147483647 w 249"/>
              <a:gd name="T5" fmla="*/ 2147483647 h 28"/>
              <a:gd name="T6" fmla="*/ 0 60000 65536"/>
              <a:gd name="T7" fmla="*/ 0 60000 65536"/>
              <a:gd name="T8" fmla="*/ 0 60000 65536"/>
              <a:gd name="T9" fmla="*/ 0 w 249"/>
              <a:gd name="T10" fmla="*/ 0 h 28"/>
              <a:gd name="T11" fmla="*/ 249 w 249"/>
              <a:gd name="T12" fmla="*/ 28 h 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9" h="28">
                <a:moveTo>
                  <a:pt x="0" y="28"/>
                </a:moveTo>
                <a:lnTo>
                  <a:pt x="61" y="0"/>
                </a:lnTo>
                <a:lnTo>
                  <a:pt x="249" y="14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1" name="Freeform 263"/>
          <p:cNvSpPr>
            <a:spLocks/>
          </p:cNvSpPr>
          <p:nvPr/>
        </p:nvSpPr>
        <p:spPr bwMode="auto">
          <a:xfrm>
            <a:off x="812800" y="3927177"/>
            <a:ext cx="3382963" cy="254000"/>
          </a:xfrm>
          <a:custGeom>
            <a:avLst/>
            <a:gdLst>
              <a:gd name="T0" fmla="*/ 0 w 250"/>
              <a:gd name="T1" fmla="*/ 2147483647 h 25"/>
              <a:gd name="T2" fmla="*/ 2147483647 w 250"/>
              <a:gd name="T3" fmla="*/ 0 h 25"/>
              <a:gd name="T4" fmla="*/ 2147483647 w 250"/>
              <a:gd name="T5" fmla="*/ 2147483647 h 25"/>
              <a:gd name="T6" fmla="*/ 0 60000 65536"/>
              <a:gd name="T7" fmla="*/ 0 60000 65536"/>
              <a:gd name="T8" fmla="*/ 0 60000 65536"/>
              <a:gd name="T9" fmla="*/ 0 w 250"/>
              <a:gd name="T10" fmla="*/ 0 h 25"/>
              <a:gd name="T11" fmla="*/ 250 w 250"/>
              <a:gd name="T12" fmla="*/ 25 h 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0" h="25">
                <a:moveTo>
                  <a:pt x="0" y="25"/>
                </a:moveTo>
                <a:lnTo>
                  <a:pt x="61" y="0"/>
                </a:lnTo>
                <a:lnTo>
                  <a:pt x="250" y="1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2" name="Freeform 264"/>
          <p:cNvSpPr>
            <a:spLocks/>
          </p:cNvSpPr>
          <p:nvPr/>
        </p:nvSpPr>
        <p:spPr bwMode="auto">
          <a:xfrm>
            <a:off x="800100" y="3768427"/>
            <a:ext cx="3395663" cy="230188"/>
          </a:xfrm>
          <a:custGeom>
            <a:avLst/>
            <a:gdLst>
              <a:gd name="T0" fmla="*/ 0 w 251"/>
              <a:gd name="T1" fmla="*/ 2147483647 h 23"/>
              <a:gd name="T2" fmla="*/ 2147483647 w 251"/>
              <a:gd name="T3" fmla="*/ 0 h 23"/>
              <a:gd name="T4" fmla="*/ 2147483647 w 251"/>
              <a:gd name="T5" fmla="*/ 2147483647 h 23"/>
              <a:gd name="T6" fmla="*/ 0 60000 65536"/>
              <a:gd name="T7" fmla="*/ 0 60000 65536"/>
              <a:gd name="T8" fmla="*/ 0 60000 65536"/>
              <a:gd name="T9" fmla="*/ 0 w 251"/>
              <a:gd name="T10" fmla="*/ 0 h 23"/>
              <a:gd name="T11" fmla="*/ 251 w 251"/>
              <a:gd name="T12" fmla="*/ 23 h 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1" h="23">
                <a:moveTo>
                  <a:pt x="0" y="23"/>
                </a:moveTo>
                <a:lnTo>
                  <a:pt x="61" y="0"/>
                </a:lnTo>
                <a:lnTo>
                  <a:pt x="251" y="11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3" name="Freeform 265"/>
          <p:cNvSpPr>
            <a:spLocks/>
          </p:cNvSpPr>
          <p:nvPr/>
        </p:nvSpPr>
        <p:spPr bwMode="auto">
          <a:xfrm>
            <a:off x="787400" y="3606502"/>
            <a:ext cx="3421063" cy="201613"/>
          </a:xfrm>
          <a:custGeom>
            <a:avLst/>
            <a:gdLst>
              <a:gd name="T0" fmla="*/ 0 w 253"/>
              <a:gd name="T1" fmla="*/ 2147483647 h 20"/>
              <a:gd name="T2" fmla="*/ 2147483647 w 253"/>
              <a:gd name="T3" fmla="*/ 0 h 20"/>
              <a:gd name="T4" fmla="*/ 2147483647 w 253"/>
              <a:gd name="T5" fmla="*/ 2147483647 h 20"/>
              <a:gd name="T6" fmla="*/ 0 60000 65536"/>
              <a:gd name="T7" fmla="*/ 0 60000 65536"/>
              <a:gd name="T8" fmla="*/ 0 60000 65536"/>
              <a:gd name="T9" fmla="*/ 0 w 253"/>
              <a:gd name="T10" fmla="*/ 0 h 20"/>
              <a:gd name="T11" fmla="*/ 253 w 253"/>
              <a:gd name="T12" fmla="*/ 20 h 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3" h="20">
                <a:moveTo>
                  <a:pt x="0" y="20"/>
                </a:moveTo>
                <a:lnTo>
                  <a:pt x="62" y="0"/>
                </a:lnTo>
                <a:lnTo>
                  <a:pt x="253" y="1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4" name="Freeform 266"/>
          <p:cNvSpPr>
            <a:spLocks/>
          </p:cNvSpPr>
          <p:nvPr/>
        </p:nvSpPr>
        <p:spPr bwMode="auto">
          <a:xfrm>
            <a:off x="879475" y="5146377"/>
            <a:ext cx="3251200" cy="715963"/>
          </a:xfrm>
          <a:custGeom>
            <a:avLst/>
            <a:gdLst>
              <a:gd name="T0" fmla="*/ 2147483647 w 1215"/>
              <a:gd name="T1" fmla="*/ 2147483647 h 277"/>
              <a:gd name="T2" fmla="*/ 2147483647 w 1215"/>
              <a:gd name="T3" fmla="*/ 2147483647 h 277"/>
              <a:gd name="T4" fmla="*/ 0 w 1215"/>
              <a:gd name="T5" fmla="*/ 2147483647 h 277"/>
              <a:gd name="T6" fmla="*/ 2147483647 w 1215"/>
              <a:gd name="T7" fmla="*/ 0 h 277"/>
              <a:gd name="T8" fmla="*/ 2147483647 w 1215"/>
              <a:gd name="T9" fmla="*/ 2147483647 h 2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15"/>
              <a:gd name="T16" fmla="*/ 0 h 277"/>
              <a:gd name="T17" fmla="*/ 1215 w 1215"/>
              <a:gd name="T18" fmla="*/ 277 h 2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15" h="277">
                <a:moveTo>
                  <a:pt x="1215" y="86"/>
                </a:moveTo>
                <a:lnTo>
                  <a:pt x="1043" y="277"/>
                </a:lnTo>
                <a:lnTo>
                  <a:pt x="0" y="164"/>
                </a:lnTo>
                <a:lnTo>
                  <a:pt x="294" y="0"/>
                </a:lnTo>
                <a:lnTo>
                  <a:pt x="1215" y="86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5" name="Freeform 267"/>
          <p:cNvSpPr>
            <a:spLocks/>
          </p:cNvSpPr>
          <p:nvPr/>
        </p:nvSpPr>
        <p:spPr bwMode="auto">
          <a:xfrm>
            <a:off x="787400" y="3606502"/>
            <a:ext cx="879475" cy="1962150"/>
          </a:xfrm>
          <a:custGeom>
            <a:avLst/>
            <a:gdLst>
              <a:gd name="T0" fmla="*/ 2147483647 w 329"/>
              <a:gd name="T1" fmla="*/ 2147483647 h 761"/>
              <a:gd name="T2" fmla="*/ 0 w 329"/>
              <a:gd name="T3" fmla="*/ 2147483647 h 761"/>
              <a:gd name="T4" fmla="*/ 2147483647 w 329"/>
              <a:gd name="T5" fmla="*/ 0 h 761"/>
              <a:gd name="T6" fmla="*/ 2147483647 w 329"/>
              <a:gd name="T7" fmla="*/ 2147483647 h 761"/>
              <a:gd name="T8" fmla="*/ 2147483647 w 329"/>
              <a:gd name="T9" fmla="*/ 2147483647 h 7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9"/>
              <a:gd name="T16" fmla="*/ 0 h 761"/>
              <a:gd name="T17" fmla="*/ 329 w 329"/>
              <a:gd name="T18" fmla="*/ 761 h 7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9" h="761">
                <a:moveTo>
                  <a:pt x="35" y="761"/>
                </a:moveTo>
                <a:lnTo>
                  <a:pt x="0" y="78"/>
                </a:lnTo>
                <a:lnTo>
                  <a:pt x="313" y="0"/>
                </a:lnTo>
                <a:lnTo>
                  <a:pt x="329" y="597"/>
                </a:lnTo>
                <a:lnTo>
                  <a:pt x="35" y="761"/>
                </a:lnTo>
                <a:close/>
              </a:path>
            </a:pathLst>
          </a:custGeom>
          <a:noFill/>
          <a:ln w="7938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6" name="Freeform 268"/>
          <p:cNvSpPr>
            <a:spLocks/>
          </p:cNvSpPr>
          <p:nvPr/>
        </p:nvSpPr>
        <p:spPr bwMode="auto">
          <a:xfrm>
            <a:off x="1624013" y="3606502"/>
            <a:ext cx="2584450" cy="1763713"/>
          </a:xfrm>
          <a:custGeom>
            <a:avLst/>
            <a:gdLst>
              <a:gd name="T0" fmla="*/ 2147483647 w 967"/>
              <a:gd name="T1" fmla="*/ 2147483647 h 683"/>
              <a:gd name="T2" fmla="*/ 0 w 967"/>
              <a:gd name="T3" fmla="*/ 0 h 683"/>
              <a:gd name="T4" fmla="*/ 2147483647 w 967"/>
              <a:gd name="T5" fmla="*/ 2147483647 h 683"/>
              <a:gd name="T6" fmla="*/ 2147483647 w 967"/>
              <a:gd name="T7" fmla="*/ 2147483647 h 683"/>
              <a:gd name="T8" fmla="*/ 2147483647 w 967"/>
              <a:gd name="T9" fmla="*/ 2147483647 h 6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7"/>
              <a:gd name="T16" fmla="*/ 0 h 683"/>
              <a:gd name="T17" fmla="*/ 967 w 967"/>
              <a:gd name="T18" fmla="*/ 683 h 6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7" h="683">
                <a:moveTo>
                  <a:pt x="16" y="597"/>
                </a:moveTo>
                <a:lnTo>
                  <a:pt x="0" y="0"/>
                </a:lnTo>
                <a:lnTo>
                  <a:pt x="967" y="39"/>
                </a:lnTo>
                <a:lnTo>
                  <a:pt x="937" y="683"/>
                </a:lnTo>
                <a:lnTo>
                  <a:pt x="16" y="597"/>
                </a:lnTo>
                <a:close/>
              </a:path>
            </a:pathLst>
          </a:custGeom>
          <a:noFill/>
          <a:ln w="7938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7" name="Line 269"/>
          <p:cNvSpPr>
            <a:spLocks noChangeShapeType="1"/>
          </p:cNvSpPr>
          <p:nvPr/>
        </p:nvSpPr>
        <p:spPr bwMode="auto">
          <a:xfrm>
            <a:off x="879475" y="5568652"/>
            <a:ext cx="2789238" cy="2936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8" name="Line 270"/>
          <p:cNvSpPr>
            <a:spLocks noChangeShapeType="1"/>
          </p:cNvSpPr>
          <p:nvPr/>
        </p:nvSpPr>
        <p:spPr bwMode="auto">
          <a:xfrm>
            <a:off x="879475" y="5538490"/>
            <a:ext cx="3175" cy="301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59" name="Line 271"/>
          <p:cNvSpPr>
            <a:spLocks noChangeShapeType="1"/>
          </p:cNvSpPr>
          <p:nvPr/>
        </p:nvSpPr>
        <p:spPr bwMode="auto">
          <a:xfrm>
            <a:off x="1314450" y="5592465"/>
            <a:ext cx="0" cy="269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60" name="Line 272"/>
          <p:cNvSpPr>
            <a:spLocks noChangeShapeType="1"/>
          </p:cNvSpPr>
          <p:nvPr/>
        </p:nvSpPr>
        <p:spPr bwMode="auto">
          <a:xfrm>
            <a:off x="1760538" y="5628977"/>
            <a:ext cx="3175" cy="317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61" name="Line 273"/>
          <p:cNvSpPr>
            <a:spLocks noChangeShapeType="1"/>
          </p:cNvSpPr>
          <p:nvPr/>
        </p:nvSpPr>
        <p:spPr bwMode="auto">
          <a:xfrm>
            <a:off x="2220913" y="5679777"/>
            <a:ext cx="0" cy="301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62" name="Line 274"/>
          <p:cNvSpPr>
            <a:spLocks noChangeShapeType="1"/>
          </p:cNvSpPr>
          <p:nvPr/>
        </p:nvSpPr>
        <p:spPr bwMode="auto">
          <a:xfrm>
            <a:off x="2692400" y="5730577"/>
            <a:ext cx="3175" cy="301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63" name="Line 275"/>
          <p:cNvSpPr>
            <a:spLocks noChangeShapeType="1"/>
          </p:cNvSpPr>
          <p:nvPr/>
        </p:nvSpPr>
        <p:spPr bwMode="auto">
          <a:xfrm>
            <a:off x="3167063" y="5781377"/>
            <a:ext cx="3175" cy="301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64" name="Line 276"/>
          <p:cNvSpPr>
            <a:spLocks noChangeShapeType="1"/>
          </p:cNvSpPr>
          <p:nvPr/>
        </p:nvSpPr>
        <p:spPr bwMode="auto">
          <a:xfrm>
            <a:off x="3668713" y="5832177"/>
            <a:ext cx="3175" cy="301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65" name="Rectangle 277"/>
          <p:cNvSpPr>
            <a:spLocks noChangeArrowheads="1"/>
          </p:cNvSpPr>
          <p:nvPr/>
        </p:nvSpPr>
        <p:spPr bwMode="auto">
          <a:xfrm>
            <a:off x="1017588" y="5643265"/>
            <a:ext cx="1920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66" name="Rectangle 278"/>
          <p:cNvSpPr>
            <a:spLocks noChangeArrowheads="1"/>
          </p:cNvSpPr>
          <p:nvPr/>
        </p:nvSpPr>
        <p:spPr bwMode="auto">
          <a:xfrm>
            <a:off x="1452563" y="5690890"/>
            <a:ext cx="192087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67" name="Rectangle 279"/>
          <p:cNvSpPr>
            <a:spLocks noChangeArrowheads="1"/>
          </p:cNvSpPr>
          <p:nvPr/>
        </p:nvSpPr>
        <p:spPr bwMode="auto">
          <a:xfrm>
            <a:off x="1911350" y="5730577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68" name="Rectangle 280"/>
          <p:cNvSpPr>
            <a:spLocks noChangeArrowheads="1"/>
          </p:cNvSpPr>
          <p:nvPr/>
        </p:nvSpPr>
        <p:spPr bwMode="auto">
          <a:xfrm>
            <a:off x="2395538" y="5781377"/>
            <a:ext cx="125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69" name="Rectangle 281"/>
          <p:cNvSpPr>
            <a:spLocks noChangeArrowheads="1"/>
          </p:cNvSpPr>
          <p:nvPr/>
        </p:nvSpPr>
        <p:spPr bwMode="auto">
          <a:xfrm>
            <a:off x="2870200" y="5832177"/>
            <a:ext cx="1254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70" name="Rectangle 282"/>
          <p:cNvSpPr>
            <a:spLocks noChangeArrowheads="1"/>
          </p:cNvSpPr>
          <p:nvPr/>
        </p:nvSpPr>
        <p:spPr bwMode="auto">
          <a:xfrm>
            <a:off x="3368675" y="5882977"/>
            <a:ext cx="128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71" name="Line 283"/>
          <p:cNvSpPr>
            <a:spLocks noChangeShapeType="1"/>
          </p:cNvSpPr>
          <p:nvPr/>
        </p:nvSpPr>
        <p:spPr bwMode="auto">
          <a:xfrm flipH="1">
            <a:off x="3668713" y="5370215"/>
            <a:ext cx="461962" cy="4921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72" name="Line 284"/>
          <p:cNvSpPr>
            <a:spLocks noChangeShapeType="1"/>
          </p:cNvSpPr>
          <p:nvPr/>
        </p:nvSpPr>
        <p:spPr bwMode="auto">
          <a:xfrm>
            <a:off x="3625850" y="5862340"/>
            <a:ext cx="4286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73" name="Line 285"/>
          <p:cNvSpPr>
            <a:spLocks noChangeShapeType="1"/>
          </p:cNvSpPr>
          <p:nvPr/>
        </p:nvSpPr>
        <p:spPr bwMode="auto">
          <a:xfrm>
            <a:off x="3763963" y="5721052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74" name="Line 286"/>
          <p:cNvSpPr>
            <a:spLocks noChangeShapeType="1"/>
          </p:cNvSpPr>
          <p:nvPr/>
        </p:nvSpPr>
        <p:spPr bwMode="auto">
          <a:xfrm>
            <a:off x="3870325" y="5592465"/>
            <a:ext cx="428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75" name="Line 287"/>
          <p:cNvSpPr>
            <a:spLocks noChangeShapeType="1"/>
          </p:cNvSpPr>
          <p:nvPr/>
        </p:nvSpPr>
        <p:spPr bwMode="auto">
          <a:xfrm>
            <a:off x="3978275" y="5481340"/>
            <a:ext cx="4286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76" name="Line 288"/>
          <p:cNvSpPr>
            <a:spLocks noChangeShapeType="1"/>
          </p:cNvSpPr>
          <p:nvPr/>
        </p:nvSpPr>
        <p:spPr bwMode="auto">
          <a:xfrm>
            <a:off x="4087813" y="5370215"/>
            <a:ext cx="42862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577" name="Rectangle 289"/>
          <p:cNvSpPr>
            <a:spLocks noChangeArrowheads="1"/>
          </p:cNvSpPr>
          <p:nvPr/>
        </p:nvSpPr>
        <p:spPr bwMode="auto">
          <a:xfrm>
            <a:off x="3830638" y="5751215"/>
            <a:ext cx="1285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78" name="Rectangle 290"/>
          <p:cNvSpPr>
            <a:spLocks noChangeArrowheads="1"/>
          </p:cNvSpPr>
          <p:nvPr/>
        </p:nvSpPr>
        <p:spPr bwMode="auto">
          <a:xfrm>
            <a:off x="3952875" y="5619452"/>
            <a:ext cx="127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79" name="Rectangle 291"/>
          <p:cNvSpPr>
            <a:spLocks noChangeArrowheads="1"/>
          </p:cNvSpPr>
          <p:nvPr/>
        </p:nvSpPr>
        <p:spPr bwMode="auto">
          <a:xfrm>
            <a:off x="4060825" y="5490865"/>
            <a:ext cx="128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80" name="Rectangle 292"/>
          <p:cNvSpPr>
            <a:spLocks noChangeArrowheads="1"/>
          </p:cNvSpPr>
          <p:nvPr/>
        </p:nvSpPr>
        <p:spPr bwMode="auto">
          <a:xfrm>
            <a:off x="4170363" y="5379740"/>
            <a:ext cx="190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581" name="Freeform 293"/>
          <p:cNvSpPr>
            <a:spLocks/>
          </p:cNvSpPr>
          <p:nvPr/>
        </p:nvSpPr>
        <p:spPr bwMode="auto">
          <a:xfrm>
            <a:off x="1785938" y="3627140"/>
            <a:ext cx="95250" cy="1611312"/>
          </a:xfrm>
          <a:custGeom>
            <a:avLst/>
            <a:gdLst>
              <a:gd name="T0" fmla="*/ 2147483647 w 36"/>
              <a:gd name="T1" fmla="*/ 2147483647 h 624"/>
              <a:gd name="T2" fmla="*/ 0 w 36"/>
              <a:gd name="T3" fmla="*/ 2147483647 h 624"/>
              <a:gd name="T4" fmla="*/ 2147483647 w 36"/>
              <a:gd name="T5" fmla="*/ 0 h 624"/>
              <a:gd name="T6" fmla="*/ 2147483647 w 36"/>
              <a:gd name="T7" fmla="*/ 2147483647 h 624"/>
              <a:gd name="T8" fmla="*/ 2147483647 w 36"/>
              <a:gd name="T9" fmla="*/ 2147483647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624"/>
              <a:gd name="T17" fmla="*/ 36 w 36"/>
              <a:gd name="T18" fmla="*/ 624 h 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624">
                <a:moveTo>
                  <a:pt x="10" y="624"/>
                </a:moveTo>
                <a:lnTo>
                  <a:pt x="0" y="8"/>
                </a:lnTo>
                <a:lnTo>
                  <a:pt x="25" y="0"/>
                </a:lnTo>
                <a:lnTo>
                  <a:pt x="36" y="609"/>
                </a:lnTo>
                <a:lnTo>
                  <a:pt x="10" y="624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82" name="Freeform 294"/>
          <p:cNvSpPr>
            <a:spLocks/>
          </p:cNvSpPr>
          <p:nvPr/>
        </p:nvSpPr>
        <p:spPr bwMode="auto">
          <a:xfrm>
            <a:off x="1624013" y="3636665"/>
            <a:ext cx="188912" cy="1601787"/>
          </a:xfrm>
          <a:custGeom>
            <a:avLst/>
            <a:gdLst>
              <a:gd name="T0" fmla="*/ 2147483647 w 71"/>
              <a:gd name="T1" fmla="*/ 2147483647 h 620"/>
              <a:gd name="T2" fmla="*/ 0 w 71"/>
              <a:gd name="T3" fmla="*/ 0 h 620"/>
              <a:gd name="T4" fmla="*/ 2147483647 w 71"/>
              <a:gd name="T5" fmla="*/ 2147483647 h 620"/>
              <a:gd name="T6" fmla="*/ 2147483647 w 71"/>
              <a:gd name="T7" fmla="*/ 2147483647 h 620"/>
              <a:gd name="T8" fmla="*/ 2147483647 w 71"/>
              <a:gd name="T9" fmla="*/ 2147483647 h 6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620"/>
              <a:gd name="T17" fmla="*/ 71 w 71"/>
              <a:gd name="T18" fmla="*/ 620 h 6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620">
                <a:moveTo>
                  <a:pt x="16" y="616"/>
                </a:moveTo>
                <a:lnTo>
                  <a:pt x="0" y="0"/>
                </a:lnTo>
                <a:lnTo>
                  <a:pt x="61" y="4"/>
                </a:lnTo>
                <a:lnTo>
                  <a:pt x="71" y="620"/>
                </a:lnTo>
                <a:lnTo>
                  <a:pt x="16" y="616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83" name="Freeform 295"/>
          <p:cNvSpPr>
            <a:spLocks/>
          </p:cNvSpPr>
          <p:nvPr/>
        </p:nvSpPr>
        <p:spPr bwMode="auto">
          <a:xfrm>
            <a:off x="1624013" y="3627140"/>
            <a:ext cx="231775" cy="19050"/>
          </a:xfrm>
          <a:custGeom>
            <a:avLst/>
            <a:gdLst>
              <a:gd name="T0" fmla="*/ 2147483647 w 86"/>
              <a:gd name="T1" fmla="*/ 2147483647 h 8"/>
              <a:gd name="T2" fmla="*/ 2147483647 w 86"/>
              <a:gd name="T3" fmla="*/ 0 h 8"/>
              <a:gd name="T4" fmla="*/ 2147483647 w 86"/>
              <a:gd name="T5" fmla="*/ 0 h 8"/>
              <a:gd name="T6" fmla="*/ 0 w 86"/>
              <a:gd name="T7" fmla="*/ 2147483647 h 8"/>
              <a:gd name="T8" fmla="*/ 2147483647 w 86"/>
              <a:gd name="T9" fmla="*/ 2147483647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8"/>
              <a:gd name="T17" fmla="*/ 86 w 86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8">
                <a:moveTo>
                  <a:pt x="61" y="8"/>
                </a:moveTo>
                <a:lnTo>
                  <a:pt x="86" y="0"/>
                </a:lnTo>
                <a:lnTo>
                  <a:pt x="26" y="0"/>
                </a:lnTo>
                <a:lnTo>
                  <a:pt x="0" y="4"/>
                </a:lnTo>
                <a:lnTo>
                  <a:pt x="61" y="8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84" name="Freeform 296"/>
          <p:cNvSpPr>
            <a:spLocks/>
          </p:cNvSpPr>
          <p:nvPr/>
        </p:nvSpPr>
        <p:spPr bwMode="auto">
          <a:xfrm>
            <a:off x="2208213" y="3646190"/>
            <a:ext cx="79375" cy="1631950"/>
          </a:xfrm>
          <a:custGeom>
            <a:avLst/>
            <a:gdLst>
              <a:gd name="T0" fmla="*/ 2147483647 w 30"/>
              <a:gd name="T1" fmla="*/ 2147483647 h 632"/>
              <a:gd name="T2" fmla="*/ 0 w 30"/>
              <a:gd name="T3" fmla="*/ 2147483647 h 632"/>
              <a:gd name="T4" fmla="*/ 2147483647 w 30"/>
              <a:gd name="T5" fmla="*/ 0 h 632"/>
              <a:gd name="T6" fmla="*/ 2147483647 w 30"/>
              <a:gd name="T7" fmla="*/ 2147483647 h 632"/>
              <a:gd name="T8" fmla="*/ 2147483647 w 30"/>
              <a:gd name="T9" fmla="*/ 2147483647 h 6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632"/>
              <a:gd name="T17" fmla="*/ 30 w 30"/>
              <a:gd name="T18" fmla="*/ 632 h 6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632">
                <a:moveTo>
                  <a:pt x="5" y="632"/>
                </a:moveTo>
                <a:lnTo>
                  <a:pt x="0" y="8"/>
                </a:lnTo>
                <a:lnTo>
                  <a:pt x="25" y="0"/>
                </a:lnTo>
                <a:lnTo>
                  <a:pt x="30" y="616"/>
                </a:lnTo>
                <a:lnTo>
                  <a:pt x="5" y="632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85" name="Freeform 297"/>
          <p:cNvSpPr>
            <a:spLocks/>
          </p:cNvSpPr>
          <p:nvPr/>
        </p:nvSpPr>
        <p:spPr bwMode="auto">
          <a:xfrm>
            <a:off x="2030413" y="3657302"/>
            <a:ext cx="190500" cy="1620838"/>
          </a:xfrm>
          <a:custGeom>
            <a:avLst/>
            <a:gdLst>
              <a:gd name="T0" fmla="*/ 2147483647 w 71"/>
              <a:gd name="T1" fmla="*/ 2147483647 h 628"/>
              <a:gd name="T2" fmla="*/ 0 w 71"/>
              <a:gd name="T3" fmla="*/ 0 h 628"/>
              <a:gd name="T4" fmla="*/ 2147483647 w 71"/>
              <a:gd name="T5" fmla="*/ 2147483647 h 628"/>
              <a:gd name="T6" fmla="*/ 2147483647 w 71"/>
              <a:gd name="T7" fmla="*/ 2147483647 h 628"/>
              <a:gd name="T8" fmla="*/ 2147483647 w 71"/>
              <a:gd name="T9" fmla="*/ 2147483647 h 6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628"/>
              <a:gd name="T17" fmla="*/ 71 w 71"/>
              <a:gd name="T18" fmla="*/ 628 h 6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628">
                <a:moveTo>
                  <a:pt x="10" y="620"/>
                </a:moveTo>
                <a:lnTo>
                  <a:pt x="0" y="0"/>
                </a:lnTo>
                <a:lnTo>
                  <a:pt x="66" y="4"/>
                </a:lnTo>
                <a:lnTo>
                  <a:pt x="71" y="628"/>
                </a:lnTo>
                <a:lnTo>
                  <a:pt x="10" y="620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86" name="Freeform 298"/>
          <p:cNvSpPr>
            <a:spLocks/>
          </p:cNvSpPr>
          <p:nvPr/>
        </p:nvSpPr>
        <p:spPr bwMode="auto">
          <a:xfrm>
            <a:off x="2030413" y="3636665"/>
            <a:ext cx="242887" cy="30162"/>
          </a:xfrm>
          <a:custGeom>
            <a:avLst/>
            <a:gdLst>
              <a:gd name="T0" fmla="*/ 2147483647 w 91"/>
              <a:gd name="T1" fmla="*/ 2147483647 h 12"/>
              <a:gd name="T2" fmla="*/ 2147483647 w 91"/>
              <a:gd name="T3" fmla="*/ 2147483647 h 12"/>
              <a:gd name="T4" fmla="*/ 2147483647 w 91"/>
              <a:gd name="T5" fmla="*/ 0 h 12"/>
              <a:gd name="T6" fmla="*/ 0 w 91"/>
              <a:gd name="T7" fmla="*/ 2147483647 h 12"/>
              <a:gd name="T8" fmla="*/ 2147483647 w 91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2"/>
              <a:gd name="T17" fmla="*/ 91 w 91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2">
                <a:moveTo>
                  <a:pt x="66" y="12"/>
                </a:moveTo>
                <a:lnTo>
                  <a:pt x="91" y="4"/>
                </a:lnTo>
                <a:lnTo>
                  <a:pt x="26" y="0"/>
                </a:lnTo>
                <a:lnTo>
                  <a:pt x="0" y="8"/>
                </a:lnTo>
                <a:lnTo>
                  <a:pt x="66" y="12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87" name="Freeform 299"/>
          <p:cNvSpPr>
            <a:spLocks/>
          </p:cNvSpPr>
          <p:nvPr/>
        </p:nvSpPr>
        <p:spPr bwMode="auto">
          <a:xfrm>
            <a:off x="2627313" y="3666827"/>
            <a:ext cx="65087" cy="1641475"/>
          </a:xfrm>
          <a:custGeom>
            <a:avLst/>
            <a:gdLst>
              <a:gd name="T0" fmla="*/ 0 w 25"/>
              <a:gd name="T1" fmla="*/ 2147483647 h 635"/>
              <a:gd name="T2" fmla="*/ 2147483647 w 25"/>
              <a:gd name="T3" fmla="*/ 2147483647 h 635"/>
              <a:gd name="T4" fmla="*/ 2147483647 w 25"/>
              <a:gd name="T5" fmla="*/ 0 h 635"/>
              <a:gd name="T6" fmla="*/ 2147483647 w 25"/>
              <a:gd name="T7" fmla="*/ 2147483647 h 635"/>
              <a:gd name="T8" fmla="*/ 0 w 25"/>
              <a:gd name="T9" fmla="*/ 2147483647 h 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635"/>
              <a:gd name="T17" fmla="*/ 25 w 25"/>
              <a:gd name="T18" fmla="*/ 635 h 6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635">
                <a:moveTo>
                  <a:pt x="0" y="635"/>
                </a:moveTo>
                <a:lnTo>
                  <a:pt x="5" y="7"/>
                </a:lnTo>
                <a:lnTo>
                  <a:pt x="25" y="0"/>
                </a:lnTo>
                <a:lnTo>
                  <a:pt x="25" y="620"/>
                </a:lnTo>
                <a:lnTo>
                  <a:pt x="0" y="635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88" name="Freeform 300"/>
          <p:cNvSpPr>
            <a:spLocks/>
          </p:cNvSpPr>
          <p:nvPr/>
        </p:nvSpPr>
        <p:spPr bwMode="auto">
          <a:xfrm>
            <a:off x="2462213" y="3676352"/>
            <a:ext cx="177800" cy="1631950"/>
          </a:xfrm>
          <a:custGeom>
            <a:avLst/>
            <a:gdLst>
              <a:gd name="T0" fmla="*/ 0 w 66"/>
              <a:gd name="T1" fmla="*/ 2147483647 h 631"/>
              <a:gd name="T2" fmla="*/ 0 w 66"/>
              <a:gd name="T3" fmla="*/ 0 h 631"/>
              <a:gd name="T4" fmla="*/ 2147483647 w 66"/>
              <a:gd name="T5" fmla="*/ 2147483647 h 631"/>
              <a:gd name="T6" fmla="*/ 2147483647 w 66"/>
              <a:gd name="T7" fmla="*/ 2147483647 h 631"/>
              <a:gd name="T8" fmla="*/ 0 w 66"/>
              <a:gd name="T9" fmla="*/ 2147483647 h 6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631"/>
              <a:gd name="T17" fmla="*/ 66 w 66"/>
              <a:gd name="T18" fmla="*/ 631 h 6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631">
                <a:moveTo>
                  <a:pt x="0" y="628"/>
                </a:moveTo>
                <a:lnTo>
                  <a:pt x="0" y="0"/>
                </a:lnTo>
                <a:lnTo>
                  <a:pt x="66" y="3"/>
                </a:lnTo>
                <a:lnTo>
                  <a:pt x="61" y="631"/>
                </a:lnTo>
                <a:lnTo>
                  <a:pt x="0" y="628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89" name="Freeform 301"/>
          <p:cNvSpPr>
            <a:spLocks/>
          </p:cNvSpPr>
          <p:nvPr/>
        </p:nvSpPr>
        <p:spPr bwMode="auto">
          <a:xfrm>
            <a:off x="2462213" y="3657302"/>
            <a:ext cx="230187" cy="30163"/>
          </a:xfrm>
          <a:custGeom>
            <a:avLst/>
            <a:gdLst>
              <a:gd name="T0" fmla="*/ 2147483647 w 86"/>
              <a:gd name="T1" fmla="*/ 2147483647 h 11"/>
              <a:gd name="T2" fmla="*/ 2147483647 w 86"/>
              <a:gd name="T3" fmla="*/ 2147483647 h 11"/>
              <a:gd name="T4" fmla="*/ 2147483647 w 86"/>
              <a:gd name="T5" fmla="*/ 0 h 11"/>
              <a:gd name="T6" fmla="*/ 0 w 86"/>
              <a:gd name="T7" fmla="*/ 2147483647 h 11"/>
              <a:gd name="T8" fmla="*/ 2147483647 w 86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1"/>
              <a:gd name="T17" fmla="*/ 86 w 86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1">
                <a:moveTo>
                  <a:pt x="66" y="11"/>
                </a:moveTo>
                <a:lnTo>
                  <a:pt x="86" y="4"/>
                </a:lnTo>
                <a:lnTo>
                  <a:pt x="20" y="0"/>
                </a:lnTo>
                <a:lnTo>
                  <a:pt x="0" y="8"/>
                </a:lnTo>
                <a:lnTo>
                  <a:pt x="66" y="11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0" name="Freeform 302"/>
          <p:cNvSpPr>
            <a:spLocks/>
          </p:cNvSpPr>
          <p:nvPr/>
        </p:nvSpPr>
        <p:spPr bwMode="auto">
          <a:xfrm>
            <a:off x="3044825" y="3676352"/>
            <a:ext cx="82550" cy="1673225"/>
          </a:xfrm>
          <a:custGeom>
            <a:avLst/>
            <a:gdLst>
              <a:gd name="T0" fmla="*/ 0 w 30"/>
              <a:gd name="T1" fmla="*/ 2147483647 h 647"/>
              <a:gd name="T2" fmla="*/ 2147483647 w 30"/>
              <a:gd name="T3" fmla="*/ 2147483647 h 647"/>
              <a:gd name="T4" fmla="*/ 2147483647 w 30"/>
              <a:gd name="T5" fmla="*/ 0 h 647"/>
              <a:gd name="T6" fmla="*/ 2147483647 w 30"/>
              <a:gd name="T7" fmla="*/ 2147483647 h 647"/>
              <a:gd name="T8" fmla="*/ 0 w 30"/>
              <a:gd name="T9" fmla="*/ 2147483647 h 6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647"/>
              <a:gd name="T17" fmla="*/ 30 w 30"/>
              <a:gd name="T18" fmla="*/ 647 h 6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647">
                <a:moveTo>
                  <a:pt x="0" y="647"/>
                </a:moveTo>
                <a:lnTo>
                  <a:pt x="10" y="7"/>
                </a:lnTo>
                <a:lnTo>
                  <a:pt x="30" y="0"/>
                </a:lnTo>
                <a:lnTo>
                  <a:pt x="20" y="631"/>
                </a:lnTo>
                <a:lnTo>
                  <a:pt x="0" y="647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1" name="Freeform 303"/>
          <p:cNvSpPr>
            <a:spLocks/>
          </p:cNvSpPr>
          <p:nvPr/>
        </p:nvSpPr>
        <p:spPr bwMode="auto">
          <a:xfrm>
            <a:off x="2884488" y="3696990"/>
            <a:ext cx="187325" cy="1652587"/>
          </a:xfrm>
          <a:custGeom>
            <a:avLst/>
            <a:gdLst>
              <a:gd name="T0" fmla="*/ 0 w 71"/>
              <a:gd name="T1" fmla="*/ 2147483647 h 640"/>
              <a:gd name="T2" fmla="*/ 2147483647 w 71"/>
              <a:gd name="T3" fmla="*/ 0 h 640"/>
              <a:gd name="T4" fmla="*/ 2147483647 w 71"/>
              <a:gd name="T5" fmla="*/ 0 h 640"/>
              <a:gd name="T6" fmla="*/ 2147483647 w 71"/>
              <a:gd name="T7" fmla="*/ 2147483647 h 640"/>
              <a:gd name="T8" fmla="*/ 0 w 71"/>
              <a:gd name="T9" fmla="*/ 2147483647 h 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640"/>
              <a:gd name="T17" fmla="*/ 71 w 71"/>
              <a:gd name="T18" fmla="*/ 640 h 6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640">
                <a:moveTo>
                  <a:pt x="0" y="636"/>
                </a:moveTo>
                <a:lnTo>
                  <a:pt x="5" y="0"/>
                </a:lnTo>
                <a:lnTo>
                  <a:pt x="71" y="0"/>
                </a:lnTo>
                <a:lnTo>
                  <a:pt x="61" y="640"/>
                </a:lnTo>
                <a:lnTo>
                  <a:pt x="0" y="636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2" name="Freeform 304"/>
          <p:cNvSpPr>
            <a:spLocks/>
          </p:cNvSpPr>
          <p:nvPr/>
        </p:nvSpPr>
        <p:spPr bwMode="auto">
          <a:xfrm>
            <a:off x="2897188" y="3676352"/>
            <a:ext cx="230187" cy="20638"/>
          </a:xfrm>
          <a:custGeom>
            <a:avLst/>
            <a:gdLst>
              <a:gd name="T0" fmla="*/ 2147483647 w 86"/>
              <a:gd name="T1" fmla="*/ 2147483647 h 7"/>
              <a:gd name="T2" fmla="*/ 2147483647 w 86"/>
              <a:gd name="T3" fmla="*/ 0 h 7"/>
              <a:gd name="T4" fmla="*/ 2147483647 w 86"/>
              <a:gd name="T5" fmla="*/ 0 h 7"/>
              <a:gd name="T6" fmla="*/ 0 w 86"/>
              <a:gd name="T7" fmla="*/ 2147483647 h 7"/>
              <a:gd name="T8" fmla="*/ 2147483647 w 86"/>
              <a:gd name="T9" fmla="*/ 2147483647 h 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7"/>
              <a:gd name="T17" fmla="*/ 86 w 86"/>
              <a:gd name="T18" fmla="*/ 7 h 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7">
                <a:moveTo>
                  <a:pt x="66" y="7"/>
                </a:moveTo>
                <a:lnTo>
                  <a:pt x="86" y="0"/>
                </a:lnTo>
                <a:lnTo>
                  <a:pt x="20" y="0"/>
                </a:lnTo>
                <a:lnTo>
                  <a:pt x="0" y="7"/>
                </a:lnTo>
                <a:lnTo>
                  <a:pt x="66" y="7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3" name="Freeform 305"/>
          <p:cNvSpPr>
            <a:spLocks/>
          </p:cNvSpPr>
          <p:nvPr/>
        </p:nvSpPr>
        <p:spPr bwMode="auto">
          <a:xfrm>
            <a:off x="3481388" y="3747790"/>
            <a:ext cx="92075" cy="1641475"/>
          </a:xfrm>
          <a:custGeom>
            <a:avLst/>
            <a:gdLst>
              <a:gd name="T0" fmla="*/ 0 w 35"/>
              <a:gd name="T1" fmla="*/ 2147483647 h 636"/>
              <a:gd name="T2" fmla="*/ 2147483647 w 35"/>
              <a:gd name="T3" fmla="*/ 2147483647 h 636"/>
              <a:gd name="T4" fmla="*/ 2147483647 w 35"/>
              <a:gd name="T5" fmla="*/ 0 h 636"/>
              <a:gd name="T6" fmla="*/ 2147483647 w 35"/>
              <a:gd name="T7" fmla="*/ 2147483647 h 636"/>
              <a:gd name="T8" fmla="*/ 0 w 35"/>
              <a:gd name="T9" fmla="*/ 2147483647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636"/>
              <a:gd name="T17" fmla="*/ 35 w 35"/>
              <a:gd name="T18" fmla="*/ 636 h 6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636">
                <a:moveTo>
                  <a:pt x="0" y="636"/>
                </a:moveTo>
                <a:lnTo>
                  <a:pt x="20" y="12"/>
                </a:lnTo>
                <a:lnTo>
                  <a:pt x="35" y="0"/>
                </a:lnTo>
                <a:lnTo>
                  <a:pt x="20" y="620"/>
                </a:lnTo>
                <a:lnTo>
                  <a:pt x="0" y="636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4" name="Freeform 306"/>
          <p:cNvSpPr>
            <a:spLocks/>
          </p:cNvSpPr>
          <p:nvPr/>
        </p:nvSpPr>
        <p:spPr bwMode="auto">
          <a:xfrm>
            <a:off x="3302000" y="3768427"/>
            <a:ext cx="231775" cy="1620838"/>
          </a:xfrm>
          <a:custGeom>
            <a:avLst/>
            <a:gdLst>
              <a:gd name="T0" fmla="*/ 0 w 86"/>
              <a:gd name="T1" fmla="*/ 2147483647 h 628"/>
              <a:gd name="T2" fmla="*/ 2147483647 w 86"/>
              <a:gd name="T3" fmla="*/ 0 h 628"/>
              <a:gd name="T4" fmla="*/ 2147483647 w 86"/>
              <a:gd name="T5" fmla="*/ 2147483647 h 628"/>
              <a:gd name="T6" fmla="*/ 2147483647 w 86"/>
              <a:gd name="T7" fmla="*/ 2147483647 h 628"/>
              <a:gd name="T8" fmla="*/ 0 w 86"/>
              <a:gd name="T9" fmla="*/ 2147483647 h 6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628"/>
              <a:gd name="T17" fmla="*/ 86 w 86"/>
              <a:gd name="T18" fmla="*/ 628 h 6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628">
                <a:moveTo>
                  <a:pt x="0" y="624"/>
                </a:moveTo>
                <a:lnTo>
                  <a:pt x="15" y="0"/>
                </a:lnTo>
                <a:lnTo>
                  <a:pt x="86" y="4"/>
                </a:lnTo>
                <a:lnTo>
                  <a:pt x="66" y="628"/>
                </a:lnTo>
                <a:lnTo>
                  <a:pt x="0" y="624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5" name="Freeform 307"/>
          <p:cNvSpPr>
            <a:spLocks/>
          </p:cNvSpPr>
          <p:nvPr/>
        </p:nvSpPr>
        <p:spPr bwMode="auto">
          <a:xfrm>
            <a:off x="3341688" y="3747790"/>
            <a:ext cx="231775" cy="30162"/>
          </a:xfrm>
          <a:custGeom>
            <a:avLst/>
            <a:gdLst>
              <a:gd name="T0" fmla="*/ 2147483647 w 86"/>
              <a:gd name="T1" fmla="*/ 2147483647 h 12"/>
              <a:gd name="T2" fmla="*/ 2147483647 w 86"/>
              <a:gd name="T3" fmla="*/ 0 h 12"/>
              <a:gd name="T4" fmla="*/ 2147483647 w 86"/>
              <a:gd name="T5" fmla="*/ 0 h 12"/>
              <a:gd name="T6" fmla="*/ 0 w 86"/>
              <a:gd name="T7" fmla="*/ 2147483647 h 12"/>
              <a:gd name="T8" fmla="*/ 2147483647 w 86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2"/>
              <a:gd name="T17" fmla="*/ 86 w 86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2">
                <a:moveTo>
                  <a:pt x="71" y="12"/>
                </a:moveTo>
                <a:lnTo>
                  <a:pt x="86" y="0"/>
                </a:lnTo>
                <a:lnTo>
                  <a:pt x="20" y="0"/>
                </a:lnTo>
                <a:lnTo>
                  <a:pt x="0" y="8"/>
                </a:lnTo>
                <a:lnTo>
                  <a:pt x="71" y="12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6" name="Freeform 308"/>
          <p:cNvSpPr>
            <a:spLocks/>
          </p:cNvSpPr>
          <p:nvPr/>
        </p:nvSpPr>
        <p:spPr bwMode="auto">
          <a:xfrm>
            <a:off x="3925888" y="4474865"/>
            <a:ext cx="82550" cy="952500"/>
          </a:xfrm>
          <a:custGeom>
            <a:avLst/>
            <a:gdLst>
              <a:gd name="T0" fmla="*/ 0 w 30"/>
              <a:gd name="T1" fmla="*/ 2147483647 h 370"/>
              <a:gd name="T2" fmla="*/ 2147483647 w 30"/>
              <a:gd name="T3" fmla="*/ 2147483647 h 370"/>
              <a:gd name="T4" fmla="*/ 2147483647 w 30"/>
              <a:gd name="T5" fmla="*/ 0 h 370"/>
              <a:gd name="T6" fmla="*/ 2147483647 w 30"/>
              <a:gd name="T7" fmla="*/ 2147483647 h 370"/>
              <a:gd name="T8" fmla="*/ 0 w 30"/>
              <a:gd name="T9" fmla="*/ 2147483647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70"/>
              <a:gd name="T17" fmla="*/ 30 w 30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70">
                <a:moveTo>
                  <a:pt x="0" y="370"/>
                </a:moveTo>
                <a:lnTo>
                  <a:pt x="15" y="11"/>
                </a:lnTo>
                <a:lnTo>
                  <a:pt x="30" y="0"/>
                </a:lnTo>
                <a:lnTo>
                  <a:pt x="15" y="355"/>
                </a:lnTo>
                <a:lnTo>
                  <a:pt x="0" y="370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7" name="Freeform 309"/>
          <p:cNvSpPr>
            <a:spLocks/>
          </p:cNvSpPr>
          <p:nvPr/>
        </p:nvSpPr>
        <p:spPr bwMode="auto">
          <a:xfrm>
            <a:off x="3751263" y="4490740"/>
            <a:ext cx="214312" cy="936625"/>
          </a:xfrm>
          <a:custGeom>
            <a:avLst/>
            <a:gdLst>
              <a:gd name="T0" fmla="*/ 0 w 81"/>
              <a:gd name="T1" fmla="*/ 2147483647 h 363"/>
              <a:gd name="T2" fmla="*/ 2147483647 w 81"/>
              <a:gd name="T3" fmla="*/ 0 h 363"/>
              <a:gd name="T4" fmla="*/ 2147483647 w 81"/>
              <a:gd name="T5" fmla="*/ 2147483647 h 363"/>
              <a:gd name="T6" fmla="*/ 2147483647 w 81"/>
              <a:gd name="T7" fmla="*/ 2147483647 h 363"/>
              <a:gd name="T8" fmla="*/ 0 w 81"/>
              <a:gd name="T9" fmla="*/ 2147483647 h 3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363"/>
              <a:gd name="T17" fmla="*/ 81 w 81"/>
              <a:gd name="T18" fmla="*/ 363 h 3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363">
                <a:moveTo>
                  <a:pt x="0" y="355"/>
                </a:moveTo>
                <a:lnTo>
                  <a:pt x="10" y="0"/>
                </a:lnTo>
                <a:lnTo>
                  <a:pt x="81" y="4"/>
                </a:lnTo>
                <a:lnTo>
                  <a:pt x="66" y="363"/>
                </a:lnTo>
                <a:lnTo>
                  <a:pt x="0" y="355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8" name="Freeform 310"/>
          <p:cNvSpPr>
            <a:spLocks/>
          </p:cNvSpPr>
          <p:nvPr/>
        </p:nvSpPr>
        <p:spPr bwMode="auto">
          <a:xfrm>
            <a:off x="3776663" y="4463752"/>
            <a:ext cx="231775" cy="38100"/>
          </a:xfrm>
          <a:custGeom>
            <a:avLst/>
            <a:gdLst>
              <a:gd name="T0" fmla="*/ 2147483647 w 86"/>
              <a:gd name="T1" fmla="*/ 2147483647 h 15"/>
              <a:gd name="T2" fmla="*/ 2147483647 w 86"/>
              <a:gd name="T3" fmla="*/ 2147483647 h 15"/>
              <a:gd name="T4" fmla="*/ 2147483647 w 86"/>
              <a:gd name="T5" fmla="*/ 0 h 15"/>
              <a:gd name="T6" fmla="*/ 0 w 86"/>
              <a:gd name="T7" fmla="*/ 2147483647 h 15"/>
              <a:gd name="T8" fmla="*/ 2147483647 w 86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5"/>
              <a:gd name="T17" fmla="*/ 86 w 86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5">
                <a:moveTo>
                  <a:pt x="71" y="15"/>
                </a:moveTo>
                <a:lnTo>
                  <a:pt x="86" y="4"/>
                </a:lnTo>
                <a:lnTo>
                  <a:pt x="20" y="0"/>
                </a:lnTo>
                <a:lnTo>
                  <a:pt x="0" y="11"/>
                </a:lnTo>
                <a:lnTo>
                  <a:pt x="71" y="15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599" name="Freeform 311"/>
          <p:cNvSpPr>
            <a:spLocks/>
          </p:cNvSpPr>
          <p:nvPr/>
        </p:nvSpPr>
        <p:spPr bwMode="auto">
          <a:xfrm>
            <a:off x="1598613" y="3676352"/>
            <a:ext cx="122237" cy="1662113"/>
          </a:xfrm>
          <a:custGeom>
            <a:avLst/>
            <a:gdLst>
              <a:gd name="T0" fmla="*/ 2147483647 w 46"/>
              <a:gd name="T1" fmla="*/ 2147483647 h 643"/>
              <a:gd name="T2" fmla="*/ 0 w 46"/>
              <a:gd name="T3" fmla="*/ 2147483647 h 643"/>
              <a:gd name="T4" fmla="*/ 2147483647 w 46"/>
              <a:gd name="T5" fmla="*/ 0 h 643"/>
              <a:gd name="T6" fmla="*/ 2147483647 w 46"/>
              <a:gd name="T7" fmla="*/ 2147483647 h 643"/>
              <a:gd name="T8" fmla="*/ 2147483647 w 46"/>
              <a:gd name="T9" fmla="*/ 2147483647 h 6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643"/>
              <a:gd name="T17" fmla="*/ 46 w 46"/>
              <a:gd name="T18" fmla="*/ 643 h 6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643">
                <a:moveTo>
                  <a:pt x="15" y="643"/>
                </a:moveTo>
                <a:lnTo>
                  <a:pt x="0" y="7"/>
                </a:lnTo>
                <a:lnTo>
                  <a:pt x="31" y="0"/>
                </a:lnTo>
                <a:lnTo>
                  <a:pt x="46" y="628"/>
                </a:lnTo>
                <a:lnTo>
                  <a:pt x="15" y="643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0" name="Freeform 312"/>
          <p:cNvSpPr>
            <a:spLocks/>
          </p:cNvSpPr>
          <p:nvPr/>
        </p:nvSpPr>
        <p:spPr bwMode="auto">
          <a:xfrm>
            <a:off x="1423988" y="3687465"/>
            <a:ext cx="214312" cy="1651000"/>
          </a:xfrm>
          <a:custGeom>
            <a:avLst/>
            <a:gdLst>
              <a:gd name="T0" fmla="*/ 2147483647 w 80"/>
              <a:gd name="T1" fmla="*/ 2147483647 h 640"/>
              <a:gd name="T2" fmla="*/ 0 w 80"/>
              <a:gd name="T3" fmla="*/ 0 h 640"/>
              <a:gd name="T4" fmla="*/ 2147483647 w 80"/>
              <a:gd name="T5" fmla="*/ 2147483647 h 640"/>
              <a:gd name="T6" fmla="*/ 2147483647 w 80"/>
              <a:gd name="T7" fmla="*/ 2147483647 h 640"/>
              <a:gd name="T8" fmla="*/ 2147483647 w 80"/>
              <a:gd name="T9" fmla="*/ 2147483647 h 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"/>
              <a:gd name="T16" fmla="*/ 0 h 640"/>
              <a:gd name="T17" fmla="*/ 80 w 80"/>
              <a:gd name="T18" fmla="*/ 640 h 6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" h="640">
                <a:moveTo>
                  <a:pt x="20" y="636"/>
                </a:moveTo>
                <a:lnTo>
                  <a:pt x="0" y="0"/>
                </a:lnTo>
                <a:lnTo>
                  <a:pt x="65" y="4"/>
                </a:lnTo>
                <a:lnTo>
                  <a:pt x="80" y="640"/>
                </a:lnTo>
                <a:lnTo>
                  <a:pt x="20" y="636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1" name="Freeform 313"/>
          <p:cNvSpPr>
            <a:spLocks/>
          </p:cNvSpPr>
          <p:nvPr/>
        </p:nvSpPr>
        <p:spPr bwMode="auto">
          <a:xfrm>
            <a:off x="1423988" y="3666827"/>
            <a:ext cx="257175" cy="30163"/>
          </a:xfrm>
          <a:custGeom>
            <a:avLst/>
            <a:gdLst>
              <a:gd name="T0" fmla="*/ 2147483647 w 96"/>
              <a:gd name="T1" fmla="*/ 2147483647 h 11"/>
              <a:gd name="T2" fmla="*/ 2147483647 w 96"/>
              <a:gd name="T3" fmla="*/ 2147483647 h 11"/>
              <a:gd name="T4" fmla="*/ 2147483647 w 96"/>
              <a:gd name="T5" fmla="*/ 0 h 11"/>
              <a:gd name="T6" fmla="*/ 0 w 96"/>
              <a:gd name="T7" fmla="*/ 2147483647 h 11"/>
              <a:gd name="T8" fmla="*/ 2147483647 w 96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1"/>
              <a:gd name="T17" fmla="*/ 96 w 96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1">
                <a:moveTo>
                  <a:pt x="65" y="11"/>
                </a:moveTo>
                <a:lnTo>
                  <a:pt x="96" y="4"/>
                </a:lnTo>
                <a:lnTo>
                  <a:pt x="30" y="0"/>
                </a:lnTo>
                <a:lnTo>
                  <a:pt x="0" y="7"/>
                </a:lnTo>
                <a:lnTo>
                  <a:pt x="65" y="11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2" name="Freeform 314"/>
          <p:cNvSpPr>
            <a:spLocks/>
          </p:cNvSpPr>
          <p:nvPr/>
        </p:nvSpPr>
        <p:spPr bwMode="auto">
          <a:xfrm>
            <a:off x="2030413" y="3696990"/>
            <a:ext cx="95250" cy="1682750"/>
          </a:xfrm>
          <a:custGeom>
            <a:avLst/>
            <a:gdLst>
              <a:gd name="T0" fmla="*/ 2147483647 w 36"/>
              <a:gd name="T1" fmla="*/ 2147483647 h 652"/>
              <a:gd name="T2" fmla="*/ 0 w 36"/>
              <a:gd name="T3" fmla="*/ 2147483647 h 652"/>
              <a:gd name="T4" fmla="*/ 2147483647 w 36"/>
              <a:gd name="T5" fmla="*/ 0 h 652"/>
              <a:gd name="T6" fmla="*/ 2147483647 w 36"/>
              <a:gd name="T7" fmla="*/ 2147483647 h 652"/>
              <a:gd name="T8" fmla="*/ 2147483647 w 36"/>
              <a:gd name="T9" fmla="*/ 2147483647 h 6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652"/>
              <a:gd name="T17" fmla="*/ 36 w 36"/>
              <a:gd name="T18" fmla="*/ 652 h 6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652">
                <a:moveTo>
                  <a:pt x="10" y="652"/>
                </a:moveTo>
                <a:lnTo>
                  <a:pt x="0" y="8"/>
                </a:lnTo>
                <a:lnTo>
                  <a:pt x="26" y="0"/>
                </a:lnTo>
                <a:lnTo>
                  <a:pt x="36" y="636"/>
                </a:lnTo>
                <a:lnTo>
                  <a:pt x="10" y="652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3" name="Freeform 315"/>
          <p:cNvSpPr>
            <a:spLocks/>
          </p:cNvSpPr>
          <p:nvPr/>
        </p:nvSpPr>
        <p:spPr bwMode="auto">
          <a:xfrm>
            <a:off x="1855788" y="3708102"/>
            <a:ext cx="200025" cy="1671638"/>
          </a:xfrm>
          <a:custGeom>
            <a:avLst/>
            <a:gdLst>
              <a:gd name="T0" fmla="*/ 2147483647 w 76"/>
              <a:gd name="T1" fmla="*/ 2147483647 h 648"/>
              <a:gd name="T2" fmla="*/ 0 w 76"/>
              <a:gd name="T3" fmla="*/ 0 h 648"/>
              <a:gd name="T4" fmla="*/ 2147483647 w 76"/>
              <a:gd name="T5" fmla="*/ 2147483647 h 648"/>
              <a:gd name="T6" fmla="*/ 2147483647 w 76"/>
              <a:gd name="T7" fmla="*/ 2147483647 h 648"/>
              <a:gd name="T8" fmla="*/ 2147483647 w 76"/>
              <a:gd name="T9" fmla="*/ 2147483647 h 6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648"/>
              <a:gd name="T17" fmla="*/ 76 w 76"/>
              <a:gd name="T18" fmla="*/ 648 h 6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648">
                <a:moveTo>
                  <a:pt x="11" y="644"/>
                </a:moveTo>
                <a:lnTo>
                  <a:pt x="0" y="0"/>
                </a:lnTo>
                <a:lnTo>
                  <a:pt x="66" y="4"/>
                </a:lnTo>
                <a:lnTo>
                  <a:pt x="76" y="648"/>
                </a:lnTo>
                <a:lnTo>
                  <a:pt x="11" y="644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4" name="Freeform 316"/>
          <p:cNvSpPr>
            <a:spLocks/>
          </p:cNvSpPr>
          <p:nvPr/>
        </p:nvSpPr>
        <p:spPr bwMode="auto">
          <a:xfrm>
            <a:off x="1855788" y="3687465"/>
            <a:ext cx="242887" cy="30162"/>
          </a:xfrm>
          <a:custGeom>
            <a:avLst/>
            <a:gdLst>
              <a:gd name="T0" fmla="*/ 2147483647 w 92"/>
              <a:gd name="T1" fmla="*/ 2147483647 h 12"/>
              <a:gd name="T2" fmla="*/ 2147483647 w 92"/>
              <a:gd name="T3" fmla="*/ 2147483647 h 12"/>
              <a:gd name="T4" fmla="*/ 2147483647 w 92"/>
              <a:gd name="T5" fmla="*/ 0 h 12"/>
              <a:gd name="T6" fmla="*/ 0 w 92"/>
              <a:gd name="T7" fmla="*/ 2147483647 h 12"/>
              <a:gd name="T8" fmla="*/ 2147483647 w 92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12"/>
              <a:gd name="T17" fmla="*/ 92 w 92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12">
                <a:moveTo>
                  <a:pt x="66" y="12"/>
                </a:moveTo>
                <a:lnTo>
                  <a:pt x="92" y="4"/>
                </a:lnTo>
                <a:lnTo>
                  <a:pt x="26" y="0"/>
                </a:lnTo>
                <a:lnTo>
                  <a:pt x="0" y="8"/>
                </a:lnTo>
                <a:lnTo>
                  <a:pt x="66" y="12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5" name="Freeform 317"/>
          <p:cNvSpPr>
            <a:spLocks/>
          </p:cNvSpPr>
          <p:nvPr/>
        </p:nvSpPr>
        <p:spPr bwMode="auto">
          <a:xfrm>
            <a:off x="2478088" y="3717627"/>
            <a:ext cx="69850" cy="1698625"/>
          </a:xfrm>
          <a:custGeom>
            <a:avLst/>
            <a:gdLst>
              <a:gd name="T0" fmla="*/ 0 w 26"/>
              <a:gd name="T1" fmla="*/ 2147483647 h 659"/>
              <a:gd name="T2" fmla="*/ 0 w 26"/>
              <a:gd name="T3" fmla="*/ 2147483647 h 659"/>
              <a:gd name="T4" fmla="*/ 2147483647 w 26"/>
              <a:gd name="T5" fmla="*/ 0 h 659"/>
              <a:gd name="T6" fmla="*/ 2147483647 w 26"/>
              <a:gd name="T7" fmla="*/ 2147483647 h 659"/>
              <a:gd name="T8" fmla="*/ 0 w 26"/>
              <a:gd name="T9" fmla="*/ 2147483647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659"/>
              <a:gd name="T17" fmla="*/ 26 w 26"/>
              <a:gd name="T18" fmla="*/ 659 h 6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659">
                <a:moveTo>
                  <a:pt x="0" y="659"/>
                </a:moveTo>
                <a:lnTo>
                  <a:pt x="0" y="8"/>
                </a:lnTo>
                <a:lnTo>
                  <a:pt x="26" y="0"/>
                </a:lnTo>
                <a:lnTo>
                  <a:pt x="26" y="644"/>
                </a:lnTo>
                <a:lnTo>
                  <a:pt x="0" y="659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6" name="Freeform 318"/>
          <p:cNvSpPr>
            <a:spLocks/>
          </p:cNvSpPr>
          <p:nvPr/>
        </p:nvSpPr>
        <p:spPr bwMode="auto">
          <a:xfrm>
            <a:off x="2287588" y="3727152"/>
            <a:ext cx="190500" cy="1689100"/>
          </a:xfrm>
          <a:custGeom>
            <a:avLst/>
            <a:gdLst>
              <a:gd name="T0" fmla="*/ 2147483647 w 71"/>
              <a:gd name="T1" fmla="*/ 2147483647 h 655"/>
              <a:gd name="T2" fmla="*/ 0 w 71"/>
              <a:gd name="T3" fmla="*/ 0 h 655"/>
              <a:gd name="T4" fmla="*/ 2147483647 w 71"/>
              <a:gd name="T5" fmla="*/ 2147483647 h 655"/>
              <a:gd name="T6" fmla="*/ 2147483647 w 71"/>
              <a:gd name="T7" fmla="*/ 2147483647 h 655"/>
              <a:gd name="T8" fmla="*/ 2147483647 w 71"/>
              <a:gd name="T9" fmla="*/ 2147483647 h 6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655"/>
              <a:gd name="T17" fmla="*/ 71 w 71"/>
              <a:gd name="T18" fmla="*/ 655 h 6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655">
                <a:moveTo>
                  <a:pt x="5" y="648"/>
                </a:moveTo>
                <a:lnTo>
                  <a:pt x="0" y="0"/>
                </a:lnTo>
                <a:lnTo>
                  <a:pt x="71" y="4"/>
                </a:lnTo>
                <a:lnTo>
                  <a:pt x="71" y="655"/>
                </a:lnTo>
                <a:lnTo>
                  <a:pt x="5" y="648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7" name="Freeform 319"/>
          <p:cNvSpPr>
            <a:spLocks/>
          </p:cNvSpPr>
          <p:nvPr/>
        </p:nvSpPr>
        <p:spPr bwMode="auto">
          <a:xfrm>
            <a:off x="2287588" y="3708102"/>
            <a:ext cx="260350" cy="30163"/>
          </a:xfrm>
          <a:custGeom>
            <a:avLst/>
            <a:gdLst>
              <a:gd name="T0" fmla="*/ 2147483647 w 97"/>
              <a:gd name="T1" fmla="*/ 2147483647 h 12"/>
              <a:gd name="T2" fmla="*/ 2147483647 w 97"/>
              <a:gd name="T3" fmla="*/ 2147483647 h 12"/>
              <a:gd name="T4" fmla="*/ 2147483647 w 97"/>
              <a:gd name="T5" fmla="*/ 0 h 12"/>
              <a:gd name="T6" fmla="*/ 0 w 97"/>
              <a:gd name="T7" fmla="*/ 2147483647 h 12"/>
              <a:gd name="T8" fmla="*/ 2147483647 w 97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12"/>
              <a:gd name="T17" fmla="*/ 97 w 97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12">
                <a:moveTo>
                  <a:pt x="71" y="12"/>
                </a:moveTo>
                <a:lnTo>
                  <a:pt x="97" y="4"/>
                </a:lnTo>
                <a:lnTo>
                  <a:pt x="26" y="0"/>
                </a:lnTo>
                <a:lnTo>
                  <a:pt x="0" y="8"/>
                </a:lnTo>
                <a:lnTo>
                  <a:pt x="71" y="12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8" name="Freeform 320"/>
          <p:cNvSpPr>
            <a:spLocks/>
          </p:cNvSpPr>
          <p:nvPr/>
        </p:nvSpPr>
        <p:spPr bwMode="auto">
          <a:xfrm>
            <a:off x="2909888" y="3738265"/>
            <a:ext cx="82550" cy="1722437"/>
          </a:xfrm>
          <a:custGeom>
            <a:avLst/>
            <a:gdLst>
              <a:gd name="T0" fmla="*/ 0 w 31"/>
              <a:gd name="T1" fmla="*/ 2147483647 h 667"/>
              <a:gd name="T2" fmla="*/ 2147483647 w 31"/>
              <a:gd name="T3" fmla="*/ 2147483647 h 667"/>
              <a:gd name="T4" fmla="*/ 2147483647 w 31"/>
              <a:gd name="T5" fmla="*/ 0 h 667"/>
              <a:gd name="T6" fmla="*/ 2147483647 w 31"/>
              <a:gd name="T7" fmla="*/ 2147483647 h 667"/>
              <a:gd name="T8" fmla="*/ 0 w 31"/>
              <a:gd name="T9" fmla="*/ 2147483647 h 6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667"/>
              <a:gd name="T17" fmla="*/ 31 w 31"/>
              <a:gd name="T18" fmla="*/ 667 h 6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667">
                <a:moveTo>
                  <a:pt x="0" y="667"/>
                </a:moveTo>
                <a:lnTo>
                  <a:pt x="5" y="8"/>
                </a:lnTo>
                <a:lnTo>
                  <a:pt x="31" y="0"/>
                </a:lnTo>
                <a:lnTo>
                  <a:pt x="20" y="651"/>
                </a:lnTo>
                <a:lnTo>
                  <a:pt x="0" y="667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09" name="Freeform 321"/>
          <p:cNvSpPr>
            <a:spLocks/>
          </p:cNvSpPr>
          <p:nvPr/>
        </p:nvSpPr>
        <p:spPr bwMode="auto">
          <a:xfrm>
            <a:off x="2732088" y="3747790"/>
            <a:ext cx="192087" cy="1712912"/>
          </a:xfrm>
          <a:custGeom>
            <a:avLst/>
            <a:gdLst>
              <a:gd name="T0" fmla="*/ 0 w 71"/>
              <a:gd name="T1" fmla="*/ 2147483647 h 663"/>
              <a:gd name="T2" fmla="*/ 2147483647 w 71"/>
              <a:gd name="T3" fmla="*/ 0 h 663"/>
              <a:gd name="T4" fmla="*/ 2147483647 w 71"/>
              <a:gd name="T5" fmla="*/ 2147483647 h 663"/>
              <a:gd name="T6" fmla="*/ 2147483647 w 71"/>
              <a:gd name="T7" fmla="*/ 2147483647 h 663"/>
              <a:gd name="T8" fmla="*/ 0 w 71"/>
              <a:gd name="T9" fmla="*/ 2147483647 h 6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663"/>
              <a:gd name="T17" fmla="*/ 71 w 71"/>
              <a:gd name="T18" fmla="*/ 663 h 6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663">
                <a:moveTo>
                  <a:pt x="0" y="655"/>
                </a:moveTo>
                <a:lnTo>
                  <a:pt x="5" y="0"/>
                </a:lnTo>
                <a:lnTo>
                  <a:pt x="71" y="4"/>
                </a:lnTo>
                <a:lnTo>
                  <a:pt x="66" y="663"/>
                </a:lnTo>
                <a:lnTo>
                  <a:pt x="0" y="655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0" name="Freeform 322"/>
          <p:cNvSpPr>
            <a:spLocks/>
          </p:cNvSpPr>
          <p:nvPr/>
        </p:nvSpPr>
        <p:spPr bwMode="auto">
          <a:xfrm>
            <a:off x="2744788" y="3727152"/>
            <a:ext cx="247650" cy="31750"/>
          </a:xfrm>
          <a:custGeom>
            <a:avLst/>
            <a:gdLst>
              <a:gd name="T0" fmla="*/ 2147483647 w 92"/>
              <a:gd name="T1" fmla="*/ 2147483647 h 12"/>
              <a:gd name="T2" fmla="*/ 2147483647 w 92"/>
              <a:gd name="T3" fmla="*/ 2147483647 h 12"/>
              <a:gd name="T4" fmla="*/ 2147483647 w 92"/>
              <a:gd name="T5" fmla="*/ 0 h 12"/>
              <a:gd name="T6" fmla="*/ 0 w 92"/>
              <a:gd name="T7" fmla="*/ 2147483647 h 12"/>
              <a:gd name="T8" fmla="*/ 2147483647 w 92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12"/>
              <a:gd name="T17" fmla="*/ 92 w 92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12">
                <a:moveTo>
                  <a:pt x="66" y="12"/>
                </a:moveTo>
                <a:lnTo>
                  <a:pt x="92" y="4"/>
                </a:lnTo>
                <a:lnTo>
                  <a:pt x="21" y="0"/>
                </a:lnTo>
                <a:lnTo>
                  <a:pt x="0" y="8"/>
                </a:lnTo>
                <a:lnTo>
                  <a:pt x="66" y="12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1" name="Freeform 323"/>
          <p:cNvSpPr>
            <a:spLocks/>
          </p:cNvSpPr>
          <p:nvPr/>
        </p:nvSpPr>
        <p:spPr bwMode="auto">
          <a:xfrm>
            <a:off x="3355975" y="3858915"/>
            <a:ext cx="98425" cy="1643062"/>
          </a:xfrm>
          <a:custGeom>
            <a:avLst/>
            <a:gdLst>
              <a:gd name="T0" fmla="*/ 0 w 36"/>
              <a:gd name="T1" fmla="*/ 2147483647 h 636"/>
              <a:gd name="T2" fmla="*/ 2147483647 w 36"/>
              <a:gd name="T3" fmla="*/ 2147483647 h 636"/>
              <a:gd name="T4" fmla="*/ 2147483647 w 36"/>
              <a:gd name="T5" fmla="*/ 0 h 636"/>
              <a:gd name="T6" fmla="*/ 2147483647 w 36"/>
              <a:gd name="T7" fmla="*/ 2147483647 h 636"/>
              <a:gd name="T8" fmla="*/ 0 w 36"/>
              <a:gd name="T9" fmla="*/ 2147483647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636"/>
              <a:gd name="T17" fmla="*/ 36 w 36"/>
              <a:gd name="T18" fmla="*/ 636 h 6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636">
                <a:moveTo>
                  <a:pt x="0" y="636"/>
                </a:moveTo>
                <a:lnTo>
                  <a:pt x="15" y="11"/>
                </a:lnTo>
                <a:lnTo>
                  <a:pt x="36" y="0"/>
                </a:lnTo>
                <a:lnTo>
                  <a:pt x="20" y="620"/>
                </a:lnTo>
                <a:lnTo>
                  <a:pt x="0" y="636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2" name="Freeform 324"/>
          <p:cNvSpPr>
            <a:spLocks/>
          </p:cNvSpPr>
          <p:nvPr/>
        </p:nvSpPr>
        <p:spPr bwMode="auto">
          <a:xfrm>
            <a:off x="3181350" y="3879552"/>
            <a:ext cx="217488" cy="1622425"/>
          </a:xfrm>
          <a:custGeom>
            <a:avLst/>
            <a:gdLst>
              <a:gd name="T0" fmla="*/ 0 w 81"/>
              <a:gd name="T1" fmla="*/ 2147483647 h 628"/>
              <a:gd name="T2" fmla="*/ 2147483647 w 81"/>
              <a:gd name="T3" fmla="*/ 0 h 628"/>
              <a:gd name="T4" fmla="*/ 2147483647 w 81"/>
              <a:gd name="T5" fmla="*/ 2147483647 h 628"/>
              <a:gd name="T6" fmla="*/ 2147483647 w 81"/>
              <a:gd name="T7" fmla="*/ 2147483647 h 628"/>
              <a:gd name="T8" fmla="*/ 0 w 81"/>
              <a:gd name="T9" fmla="*/ 2147483647 h 6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628"/>
              <a:gd name="T17" fmla="*/ 81 w 81"/>
              <a:gd name="T18" fmla="*/ 628 h 6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628">
                <a:moveTo>
                  <a:pt x="0" y="624"/>
                </a:moveTo>
                <a:lnTo>
                  <a:pt x="11" y="0"/>
                </a:lnTo>
                <a:lnTo>
                  <a:pt x="81" y="3"/>
                </a:lnTo>
                <a:lnTo>
                  <a:pt x="66" y="628"/>
                </a:lnTo>
                <a:lnTo>
                  <a:pt x="0" y="624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3" name="Freeform 325"/>
          <p:cNvSpPr>
            <a:spLocks/>
          </p:cNvSpPr>
          <p:nvPr/>
        </p:nvSpPr>
        <p:spPr bwMode="auto">
          <a:xfrm>
            <a:off x="3209925" y="3849390"/>
            <a:ext cx="244475" cy="36512"/>
          </a:xfrm>
          <a:custGeom>
            <a:avLst/>
            <a:gdLst>
              <a:gd name="T0" fmla="*/ 2147483647 w 91"/>
              <a:gd name="T1" fmla="*/ 2147483647 h 15"/>
              <a:gd name="T2" fmla="*/ 2147483647 w 91"/>
              <a:gd name="T3" fmla="*/ 2147483647 h 15"/>
              <a:gd name="T4" fmla="*/ 2147483647 w 91"/>
              <a:gd name="T5" fmla="*/ 0 h 15"/>
              <a:gd name="T6" fmla="*/ 0 w 91"/>
              <a:gd name="T7" fmla="*/ 2147483647 h 15"/>
              <a:gd name="T8" fmla="*/ 2147483647 w 91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5"/>
              <a:gd name="T17" fmla="*/ 91 w 91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5">
                <a:moveTo>
                  <a:pt x="70" y="15"/>
                </a:moveTo>
                <a:lnTo>
                  <a:pt x="91" y="4"/>
                </a:lnTo>
                <a:lnTo>
                  <a:pt x="20" y="0"/>
                </a:lnTo>
                <a:lnTo>
                  <a:pt x="0" y="12"/>
                </a:lnTo>
                <a:lnTo>
                  <a:pt x="70" y="15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4" name="Freeform 326"/>
          <p:cNvSpPr>
            <a:spLocks/>
          </p:cNvSpPr>
          <p:nvPr/>
        </p:nvSpPr>
        <p:spPr bwMode="auto">
          <a:xfrm>
            <a:off x="3816350" y="4774902"/>
            <a:ext cx="69850" cy="763588"/>
          </a:xfrm>
          <a:custGeom>
            <a:avLst/>
            <a:gdLst>
              <a:gd name="T0" fmla="*/ 0 w 26"/>
              <a:gd name="T1" fmla="*/ 2147483647 h 296"/>
              <a:gd name="T2" fmla="*/ 2147483647 w 26"/>
              <a:gd name="T3" fmla="*/ 2147483647 h 296"/>
              <a:gd name="T4" fmla="*/ 2147483647 w 26"/>
              <a:gd name="T5" fmla="*/ 0 h 296"/>
              <a:gd name="T6" fmla="*/ 2147483647 w 26"/>
              <a:gd name="T7" fmla="*/ 2147483647 h 296"/>
              <a:gd name="T8" fmla="*/ 0 w 26"/>
              <a:gd name="T9" fmla="*/ 2147483647 h 2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"/>
              <a:gd name="T16" fmla="*/ 0 h 296"/>
              <a:gd name="T17" fmla="*/ 26 w 26"/>
              <a:gd name="T18" fmla="*/ 296 h 2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" h="296">
                <a:moveTo>
                  <a:pt x="0" y="296"/>
                </a:moveTo>
                <a:lnTo>
                  <a:pt x="10" y="15"/>
                </a:lnTo>
                <a:lnTo>
                  <a:pt x="26" y="0"/>
                </a:lnTo>
                <a:lnTo>
                  <a:pt x="15" y="281"/>
                </a:lnTo>
                <a:lnTo>
                  <a:pt x="0" y="296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5" name="Freeform 327"/>
          <p:cNvSpPr>
            <a:spLocks/>
          </p:cNvSpPr>
          <p:nvPr/>
        </p:nvSpPr>
        <p:spPr bwMode="auto">
          <a:xfrm>
            <a:off x="3625850" y="4801890"/>
            <a:ext cx="217488" cy="736600"/>
          </a:xfrm>
          <a:custGeom>
            <a:avLst/>
            <a:gdLst>
              <a:gd name="T0" fmla="*/ 0 w 81"/>
              <a:gd name="T1" fmla="*/ 2147483647 h 285"/>
              <a:gd name="T2" fmla="*/ 2147483647 w 81"/>
              <a:gd name="T3" fmla="*/ 0 h 285"/>
              <a:gd name="T4" fmla="*/ 2147483647 w 81"/>
              <a:gd name="T5" fmla="*/ 2147483647 h 285"/>
              <a:gd name="T6" fmla="*/ 2147483647 w 81"/>
              <a:gd name="T7" fmla="*/ 2147483647 h 285"/>
              <a:gd name="T8" fmla="*/ 0 w 81"/>
              <a:gd name="T9" fmla="*/ 2147483647 h 2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285"/>
              <a:gd name="T17" fmla="*/ 81 w 81"/>
              <a:gd name="T18" fmla="*/ 285 h 2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285">
                <a:moveTo>
                  <a:pt x="0" y="281"/>
                </a:moveTo>
                <a:lnTo>
                  <a:pt x="11" y="0"/>
                </a:lnTo>
                <a:lnTo>
                  <a:pt x="81" y="4"/>
                </a:lnTo>
                <a:lnTo>
                  <a:pt x="71" y="285"/>
                </a:lnTo>
                <a:lnTo>
                  <a:pt x="0" y="281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6" name="Freeform 328"/>
          <p:cNvSpPr>
            <a:spLocks/>
          </p:cNvSpPr>
          <p:nvPr/>
        </p:nvSpPr>
        <p:spPr bwMode="auto">
          <a:xfrm>
            <a:off x="3656013" y="4765377"/>
            <a:ext cx="230187" cy="50800"/>
          </a:xfrm>
          <a:custGeom>
            <a:avLst/>
            <a:gdLst>
              <a:gd name="T0" fmla="*/ 2147483647 w 86"/>
              <a:gd name="T1" fmla="*/ 2147483647 h 19"/>
              <a:gd name="T2" fmla="*/ 2147483647 w 86"/>
              <a:gd name="T3" fmla="*/ 2147483647 h 19"/>
              <a:gd name="T4" fmla="*/ 2147483647 w 86"/>
              <a:gd name="T5" fmla="*/ 0 h 19"/>
              <a:gd name="T6" fmla="*/ 0 w 86"/>
              <a:gd name="T7" fmla="*/ 2147483647 h 19"/>
              <a:gd name="T8" fmla="*/ 2147483647 w 86"/>
              <a:gd name="T9" fmla="*/ 2147483647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9"/>
              <a:gd name="T17" fmla="*/ 86 w 86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9">
                <a:moveTo>
                  <a:pt x="70" y="19"/>
                </a:moveTo>
                <a:lnTo>
                  <a:pt x="86" y="4"/>
                </a:lnTo>
                <a:lnTo>
                  <a:pt x="15" y="0"/>
                </a:lnTo>
                <a:lnTo>
                  <a:pt x="0" y="15"/>
                </a:lnTo>
                <a:lnTo>
                  <a:pt x="70" y="19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7" name="Freeform 329"/>
          <p:cNvSpPr>
            <a:spLocks/>
          </p:cNvSpPr>
          <p:nvPr/>
        </p:nvSpPr>
        <p:spPr bwMode="auto">
          <a:xfrm>
            <a:off x="1393825" y="3727152"/>
            <a:ext cx="134938" cy="1724025"/>
          </a:xfrm>
          <a:custGeom>
            <a:avLst/>
            <a:gdLst>
              <a:gd name="T0" fmla="*/ 2147483647 w 51"/>
              <a:gd name="T1" fmla="*/ 2147483647 h 667"/>
              <a:gd name="T2" fmla="*/ 0 w 51"/>
              <a:gd name="T3" fmla="*/ 2147483647 h 667"/>
              <a:gd name="T4" fmla="*/ 2147483647 w 51"/>
              <a:gd name="T5" fmla="*/ 0 h 667"/>
              <a:gd name="T6" fmla="*/ 2147483647 w 51"/>
              <a:gd name="T7" fmla="*/ 2147483647 h 667"/>
              <a:gd name="T8" fmla="*/ 2147483647 w 51"/>
              <a:gd name="T9" fmla="*/ 2147483647 h 6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"/>
              <a:gd name="T16" fmla="*/ 0 h 667"/>
              <a:gd name="T17" fmla="*/ 51 w 51"/>
              <a:gd name="T18" fmla="*/ 667 h 6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" h="667">
                <a:moveTo>
                  <a:pt x="21" y="667"/>
                </a:moveTo>
                <a:lnTo>
                  <a:pt x="0" y="8"/>
                </a:lnTo>
                <a:lnTo>
                  <a:pt x="31" y="0"/>
                </a:lnTo>
                <a:lnTo>
                  <a:pt x="51" y="651"/>
                </a:lnTo>
                <a:lnTo>
                  <a:pt x="21" y="667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8" name="Freeform 330"/>
          <p:cNvSpPr>
            <a:spLocks/>
          </p:cNvSpPr>
          <p:nvPr/>
        </p:nvSpPr>
        <p:spPr bwMode="auto">
          <a:xfrm>
            <a:off x="1219200" y="3738265"/>
            <a:ext cx="230188" cy="1712912"/>
          </a:xfrm>
          <a:custGeom>
            <a:avLst/>
            <a:gdLst>
              <a:gd name="T0" fmla="*/ 2147483647 w 86"/>
              <a:gd name="T1" fmla="*/ 2147483647 h 663"/>
              <a:gd name="T2" fmla="*/ 0 w 86"/>
              <a:gd name="T3" fmla="*/ 0 h 663"/>
              <a:gd name="T4" fmla="*/ 2147483647 w 86"/>
              <a:gd name="T5" fmla="*/ 2147483647 h 663"/>
              <a:gd name="T6" fmla="*/ 2147483647 w 86"/>
              <a:gd name="T7" fmla="*/ 2147483647 h 663"/>
              <a:gd name="T8" fmla="*/ 2147483647 w 86"/>
              <a:gd name="T9" fmla="*/ 2147483647 h 6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663"/>
              <a:gd name="T17" fmla="*/ 86 w 86"/>
              <a:gd name="T18" fmla="*/ 663 h 6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663">
                <a:moveTo>
                  <a:pt x="25" y="655"/>
                </a:moveTo>
                <a:lnTo>
                  <a:pt x="0" y="0"/>
                </a:lnTo>
                <a:lnTo>
                  <a:pt x="65" y="4"/>
                </a:lnTo>
                <a:lnTo>
                  <a:pt x="86" y="663"/>
                </a:lnTo>
                <a:lnTo>
                  <a:pt x="25" y="655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19" name="Freeform 331"/>
          <p:cNvSpPr>
            <a:spLocks/>
          </p:cNvSpPr>
          <p:nvPr/>
        </p:nvSpPr>
        <p:spPr bwMode="auto">
          <a:xfrm>
            <a:off x="1219200" y="3717627"/>
            <a:ext cx="257175" cy="30163"/>
          </a:xfrm>
          <a:custGeom>
            <a:avLst/>
            <a:gdLst>
              <a:gd name="T0" fmla="*/ 2147483647 w 96"/>
              <a:gd name="T1" fmla="*/ 2147483647 h 12"/>
              <a:gd name="T2" fmla="*/ 2147483647 w 96"/>
              <a:gd name="T3" fmla="*/ 2147483647 h 12"/>
              <a:gd name="T4" fmla="*/ 2147483647 w 96"/>
              <a:gd name="T5" fmla="*/ 0 h 12"/>
              <a:gd name="T6" fmla="*/ 0 w 96"/>
              <a:gd name="T7" fmla="*/ 2147483647 h 12"/>
              <a:gd name="T8" fmla="*/ 2147483647 w 96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2"/>
              <a:gd name="T17" fmla="*/ 96 w 96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2">
                <a:moveTo>
                  <a:pt x="65" y="12"/>
                </a:moveTo>
                <a:lnTo>
                  <a:pt x="96" y="4"/>
                </a:lnTo>
                <a:lnTo>
                  <a:pt x="30" y="0"/>
                </a:lnTo>
                <a:lnTo>
                  <a:pt x="0" y="8"/>
                </a:lnTo>
                <a:lnTo>
                  <a:pt x="65" y="12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0" name="Freeform 332"/>
          <p:cNvSpPr>
            <a:spLocks/>
          </p:cNvSpPr>
          <p:nvPr/>
        </p:nvSpPr>
        <p:spPr bwMode="auto">
          <a:xfrm>
            <a:off x="1838325" y="3747790"/>
            <a:ext cx="112713" cy="1743075"/>
          </a:xfrm>
          <a:custGeom>
            <a:avLst/>
            <a:gdLst>
              <a:gd name="T0" fmla="*/ 2147483647 w 41"/>
              <a:gd name="T1" fmla="*/ 2147483647 h 675"/>
              <a:gd name="T2" fmla="*/ 0 w 41"/>
              <a:gd name="T3" fmla="*/ 2147483647 h 675"/>
              <a:gd name="T4" fmla="*/ 2147483647 w 41"/>
              <a:gd name="T5" fmla="*/ 0 h 675"/>
              <a:gd name="T6" fmla="*/ 2147483647 w 41"/>
              <a:gd name="T7" fmla="*/ 2147483647 h 675"/>
              <a:gd name="T8" fmla="*/ 2147483647 w 41"/>
              <a:gd name="T9" fmla="*/ 2147483647 h 6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"/>
              <a:gd name="T16" fmla="*/ 0 h 675"/>
              <a:gd name="T17" fmla="*/ 41 w 41"/>
              <a:gd name="T18" fmla="*/ 675 h 6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" h="675">
                <a:moveTo>
                  <a:pt x="16" y="675"/>
                </a:moveTo>
                <a:lnTo>
                  <a:pt x="0" y="8"/>
                </a:lnTo>
                <a:lnTo>
                  <a:pt x="31" y="0"/>
                </a:lnTo>
                <a:lnTo>
                  <a:pt x="41" y="659"/>
                </a:lnTo>
                <a:lnTo>
                  <a:pt x="16" y="675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1" name="Freeform 333"/>
          <p:cNvSpPr>
            <a:spLocks/>
          </p:cNvSpPr>
          <p:nvPr/>
        </p:nvSpPr>
        <p:spPr bwMode="auto">
          <a:xfrm>
            <a:off x="1666875" y="3758902"/>
            <a:ext cx="214313" cy="1731963"/>
          </a:xfrm>
          <a:custGeom>
            <a:avLst/>
            <a:gdLst>
              <a:gd name="T0" fmla="*/ 2147483647 w 81"/>
              <a:gd name="T1" fmla="*/ 2147483647 h 671"/>
              <a:gd name="T2" fmla="*/ 0 w 81"/>
              <a:gd name="T3" fmla="*/ 0 h 671"/>
              <a:gd name="T4" fmla="*/ 2147483647 w 81"/>
              <a:gd name="T5" fmla="*/ 2147483647 h 671"/>
              <a:gd name="T6" fmla="*/ 2147483647 w 81"/>
              <a:gd name="T7" fmla="*/ 2147483647 h 671"/>
              <a:gd name="T8" fmla="*/ 2147483647 w 81"/>
              <a:gd name="T9" fmla="*/ 2147483647 h 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671"/>
              <a:gd name="T17" fmla="*/ 81 w 81"/>
              <a:gd name="T18" fmla="*/ 671 h 6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671">
                <a:moveTo>
                  <a:pt x="15" y="667"/>
                </a:moveTo>
                <a:lnTo>
                  <a:pt x="0" y="0"/>
                </a:lnTo>
                <a:lnTo>
                  <a:pt x="65" y="4"/>
                </a:lnTo>
                <a:lnTo>
                  <a:pt x="81" y="671"/>
                </a:lnTo>
                <a:lnTo>
                  <a:pt x="15" y="667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2" name="Freeform 334"/>
          <p:cNvSpPr>
            <a:spLocks/>
          </p:cNvSpPr>
          <p:nvPr/>
        </p:nvSpPr>
        <p:spPr bwMode="auto">
          <a:xfrm>
            <a:off x="1666875" y="3738265"/>
            <a:ext cx="257175" cy="30162"/>
          </a:xfrm>
          <a:custGeom>
            <a:avLst/>
            <a:gdLst>
              <a:gd name="T0" fmla="*/ 2147483647 w 96"/>
              <a:gd name="T1" fmla="*/ 2147483647 h 12"/>
              <a:gd name="T2" fmla="*/ 2147483647 w 96"/>
              <a:gd name="T3" fmla="*/ 2147483647 h 12"/>
              <a:gd name="T4" fmla="*/ 2147483647 w 96"/>
              <a:gd name="T5" fmla="*/ 0 h 12"/>
              <a:gd name="T6" fmla="*/ 0 w 96"/>
              <a:gd name="T7" fmla="*/ 2147483647 h 12"/>
              <a:gd name="T8" fmla="*/ 2147483647 w 96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2"/>
              <a:gd name="T17" fmla="*/ 96 w 96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2">
                <a:moveTo>
                  <a:pt x="65" y="12"/>
                </a:moveTo>
                <a:lnTo>
                  <a:pt x="96" y="4"/>
                </a:lnTo>
                <a:lnTo>
                  <a:pt x="25" y="0"/>
                </a:lnTo>
                <a:lnTo>
                  <a:pt x="0" y="8"/>
                </a:lnTo>
                <a:lnTo>
                  <a:pt x="65" y="12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3" name="Freeform 335"/>
          <p:cNvSpPr>
            <a:spLocks/>
          </p:cNvSpPr>
          <p:nvPr/>
        </p:nvSpPr>
        <p:spPr bwMode="auto">
          <a:xfrm>
            <a:off x="2300288" y="3768427"/>
            <a:ext cx="82550" cy="1760538"/>
          </a:xfrm>
          <a:custGeom>
            <a:avLst/>
            <a:gdLst>
              <a:gd name="T0" fmla="*/ 2147483647 w 31"/>
              <a:gd name="T1" fmla="*/ 2147483647 h 682"/>
              <a:gd name="T2" fmla="*/ 0 w 31"/>
              <a:gd name="T3" fmla="*/ 2147483647 h 682"/>
              <a:gd name="T4" fmla="*/ 2147483647 w 31"/>
              <a:gd name="T5" fmla="*/ 0 h 682"/>
              <a:gd name="T6" fmla="*/ 2147483647 w 31"/>
              <a:gd name="T7" fmla="*/ 2147483647 h 682"/>
              <a:gd name="T8" fmla="*/ 2147483647 w 31"/>
              <a:gd name="T9" fmla="*/ 2147483647 h 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682"/>
              <a:gd name="T17" fmla="*/ 31 w 31"/>
              <a:gd name="T18" fmla="*/ 682 h 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682">
                <a:moveTo>
                  <a:pt x="6" y="682"/>
                </a:moveTo>
                <a:lnTo>
                  <a:pt x="0" y="7"/>
                </a:lnTo>
                <a:lnTo>
                  <a:pt x="26" y="0"/>
                </a:lnTo>
                <a:lnTo>
                  <a:pt x="31" y="667"/>
                </a:lnTo>
                <a:lnTo>
                  <a:pt x="6" y="682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4" name="Freeform 336"/>
          <p:cNvSpPr>
            <a:spLocks/>
          </p:cNvSpPr>
          <p:nvPr/>
        </p:nvSpPr>
        <p:spPr bwMode="auto">
          <a:xfrm>
            <a:off x="2112963" y="3777952"/>
            <a:ext cx="203200" cy="1751013"/>
          </a:xfrm>
          <a:custGeom>
            <a:avLst/>
            <a:gdLst>
              <a:gd name="T0" fmla="*/ 2147483647 w 76"/>
              <a:gd name="T1" fmla="*/ 2147483647 h 678"/>
              <a:gd name="T2" fmla="*/ 0 w 76"/>
              <a:gd name="T3" fmla="*/ 0 h 678"/>
              <a:gd name="T4" fmla="*/ 2147483647 w 76"/>
              <a:gd name="T5" fmla="*/ 2147483647 h 678"/>
              <a:gd name="T6" fmla="*/ 2147483647 w 76"/>
              <a:gd name="T7" fmla="*/ 2147483647 h 678"/>
              <a:gd name="T8" fmla="*/ 2147483647 w 76"/>
              <a:gd name="T9" fmla="*/ 2147483647 h 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678"/>
              <a:gd name="T17" fmla="*/ 76 w 76"/>
              <a:gd name="T18" fmla="*/ 678 h 6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678">
                <a:moveTo>
                  <a:pt x="10" y="674"/>
                </a:moveTo>
                <a:lnTo>
                  <a:pt x="0" y="0"/>
                </a:lnTo>
                <a:lnTo>
                  <a:pt x="70" y="3"/>
                </a:lnTo>
                <a:lnTo>
                  <a:pt x="76" y="678"/>
                </a:lnTo>
                <a:lnTo>
                  <a:pt x="10" y="674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5" name="Freeform 337"/>
          <p:cNvSpPr>
            <a:spLocks/>
          </p:cNvSpPr>
          <p:nvPr/>
        </p:nvSpPr>
        <p:spPr bwMode="auto">
          <a:xfrm>
            <a:off x="2112963" y="3758902"/>
            <a:ext cx="257175" cy="26988"/>
          </a:xfrm>
          <a:custGeom>
            <a:avLst/>
            <a:gdLst>
              <a:gd name="T0" fmla="*/ 2147483647 w 96"/>
              <a:gd name="T1" fmla="*/ 2147483647 h 11"/>
              <a:gd name="T2" fmla="*/ 2147483647 w 96"/>
              <a:gd name="T3" fmla="*/ 2147483647 h 11"/>
              <a:gd name="T4" fmla="*/ 2147483647 w 96"/>
              <a:gd name="T5" fmla="*/ 0 h 11"/>
              <a:gd name="T6" fmla="*/ 0 w 96"/>
              <a:gd name="T7" fmla="*/ 2147483647 h 11"/>
              <a:gd name="T8" fmla="*/ 2147483647 w 96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1"/>
              <a:gd name="T17" fmla="*/ 96 w 96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1">
                <a:moveTo>
                  <a:pt x="70" y="11"/>
                </a:moveTo>
                <a:lnTo>
                  <a:pt x="96" y="4"/>
                </a:lnTo>
                <a:lnTo>
                  <a:pt x="30" y="0"/>
                </a:lnTo>
                <a:lnTo>
                  <a:pt x="0" y="8"/>
                </a:lnTo>
                <a:lnTo>
                  <a:pt x="70" y="11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6" name="Freeform 338"/>
          <p:cNvSpPr>
            <a:spLocks/>
          </p:cNvSpPr>
          <p:nvPr/>
        </p:nvSpPr>
        <p:spPr bwMode="auto">
          <a:xfrm>
            <a:off x="2762250" y="3936702"/>
            <a:ext cx="68263" cy="1646238"/>
          </a:xfrm>
          <a:custGeom>
            <a:avLst/>
            <a:gdLst>
              <a:gd name="T0" fmla="*/ 0 w 25"/>
              <a:gd name="T1" fmla="*/ 2147483647 h 636"/>
              <a:gd name="T2" fmla="*/ 2147483647 w 25"/>
              <a:gd name="T3" fmla="*/ 2147483647 h 636"/>
              <a:gd name="T4" fmla="*/ 2147483647 w 25"/>
              <a:gd name="T5" fmla="*/ 0 h 636"/>
              <a:gd name="T6" fmla="*/ 2147483647 w 25"/>
              <a:gd name="T7" fmla="*/ 2147483647 h 636"/>
              <a:gd name="T8" fmla="*/ 0 w 25"/>
              <a:gd name="T9" fmla="*/ 2147483647 h 6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636"/>
              <a:gd name="T17" fmla="*/ 25 w 25"/>
              <a:gd name="T18" fmla="*/ 636 h 6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636">
                <a:moveTo>
                  <a:pt x="0" y="636"/>
                </a:moveTo>
                <a:lnTo>
                  <a:pt x="5" y="8"/>
                </a:lnTo>
                <a:lnTo>
                  <a:pt x="25" y="0"/>
                </a:lnTo>
                <a:lnTo>
                  <a:pt x="20" y="616"/>
                </a:lnTo>
                <a:lnTo>
                  <a:pt x="0" y="636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7" name="Freeform 339"/>
          <p:cNvSpPr>
            <a:spLocks/>
          </p:cNvSpPr>
          <p:nvPr/>
        </p:nvSpPr>
        <p:spPr bwMode="auto">
          <a:xfrm>
            <a:off x="2573338" y="3950990"/>
            <a:ext cx="201612" cy="1631950"/>
          </a:xfrm>
          <a:custGeom>
            <a:avLst/>
            <a:gdLst>
              <a:gd name="T0" fmla="*/ 0 w 76"/>
              <a:gd name="T1" fmla="*/ 2147483647 h 632"/>
              <a:gd name="T2" fmla="*/ 2147483647 w 76"/>
              <a:gd name="T3" fmla="*/ 0 h 632"/>
              <a:gd name="T4" fmla="*/ 2147483647 w 76"/>
              <a:gd name="T5" fmla="*/ 2147483647 h 632"/>
              <a:gd name="T6" fmla="*/ 2147483647 w 76"/>
              <a:gd name="T7" fmla="*/ 2147483647 h 632"/>
              <a:gd name="T8" fmla="*/ 0 w 76"/>
              <a:gd name="T9" fmla="*/ 2147483647 h 6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632"/>
              <a:gd name="T17" fmla="*/ 76 w 76"/>
              <a:gd name="T18" fmla="*/ 632 h 6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632">
                <a:moveTo>
                  <a:pt x="0" y="624"/>
                </a:moveTo>
                <a:lnTo>
                  <a:pt x="5" y="0"/>
                </a:lnTo>
                <a:lnTo>
                  <a:pt x="76" y="4"/>
                </a:lnTo>
                <a:lnTo>
                  <a:pt x="71" y="632"/>
                </a:lnTo>
                <a:lnTo>
                  <a:pt x="0" y="624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8" name="Freeform 340"/>
          <p:cNvSpPr>
            <a:spLocks/>
          </p:cNvSpPr>
          <p:nvPr/>
        </p:nvSpPr>
        <p:spPr bwMode="auto">
          <a:xfrm>
            <a:off x="2587625" y="3927177"/>
            <a:ext cx="242888" cy="33338"/>
          </a:xfrm>
          <a:custGeom>
            <a:avLst/>
            <a:gdLst>
              <a:gd name="T0" fmla="*/ 2147483647 w 91"/>
              <a:gd name="T1" fmla="*/ 2147483647 h 12"/>
              <a:gd name="T2" fmla="*/ 2147483647 w 91"/>
              <a:gd name="T3" fmla="*/ 2147483647 h 12"/>
              <a:gd name="T4" fmla="*/ 2147483647 w 91"/>
              <a:gd name="T5" fmla="*/ 0 h 12"/>
              <a:gd name="T6" fmla="*/ 0 w 91"/>
              <a:gd name="T7" fmla="*/ 2147483647 h 12"/>
              <a:gd name="T8" fmla="*/ 2147483647 w 91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2"/>
              <a:gd name="T17" fmla="*/ 91 w 91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2">
                <a:moveTo>
                  <a:pt x="71" y="12"/>
                </a:moveTo>
                <a:lnTo>
                  <a:pt x="91" y="4"/>
                </a:lnTo>
                <a:lnTo>
                  <a:pt x="25" y="0"/>
                </a:lnTo>
                <a:lnTo>
                  <a:pt x="0" y="8"/>
                </a:lnTo>
                <a:lnTo>
                  <a:pt x="71" y="12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29" name="Freeform 341"/>
          <p:cNvSpPr>
            <a:spLocks/>
          </p:cNvSpPr>
          <p:nvPr/>
        </p:nvSpPr>
        <p:spPr bwMode="auto">
          <a:xfrm>
            <a:off x="3224213" y="4289127"/>
            <a:ext cx="77787" cy="1330325"/>
          </a:xfrm>
          <a:custGeom>
            <a:avLst/>
            <a:gdLst>
              <a:gd name="T0" fmla="*/ 0 w 30"/>
              <a:gd name="T1" fmla="*/ 2147483647 h 515"/>
              <a:gd name="T2" fmla="*/ 2147483647 w 30"/>
              <a:gd name="T3" fmla="*/ 2147483647 h 515"/>
              <a:gd name="T4" fmla="*/ 2147483647 w 30"/>
              <a:gd name="T5" fmla="*/ 0 h 515"/>
              <a:gd name="T6" fmla="*/ 2147483647 w 30"/>
              <a:gd name="T7" fmla="*/ 2147483647 h 515"/>
              <a:gd name="T8" fmla="*/ 0 w 30"/>
              <a:gd name="T9" fmla="*/ 2147483647 h 5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515"/>
              <a:gd name="T17" fmla="*/ 30 w 30"/>
              <a:gd name="T18" fmla="*/ 515 h 5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515">
                <a:moveTo>
                  <a:pt x="0" y="515"/>
                </a:moveTo>
                <a:lnTo>
                  <a:pt x="10" y="12"/>
                </a:lnTo>
                <a:lnTo>
                  <a:pt x="30" y="0"/>
                </a:lnTo>
                <a:lnTo>
                  <a:pt x="20" y="496"/>
                </a:lnTo>
                <a:lnTo>
                  <a:pt x="0" y="515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0" name="Freeform 342"/>
          <p:cNvSpPr>
            <a:spLocks/>
          </p:cNvSpPr>
          <p:nvPr/>
        </p:nvSpPr>
        <p:spPr bwMode="auto">
          <a:xfrm>
            <a:off x="3032125" y="4312940"/>
            <a:ext cx="217488" cy="1306512"/>
          </a:xfrm>
          <a:custGeom>
            <a:avLst/>
            <a:gdLst>
              <a:gd name="T0" fmla="*/ 0 w 81"/>
              <a:gd name="T1" fmla="*/ 2147483647 h 507"/>
              <a:gd name="T2" fmla="*/ 2147483647 w 81"/>
              <a:gd name="T3" fmla="*/ 0 h 507"/>
              <a:gd name="T4" fmla="*/ 2147483647 w 81"/>
              <a:gd name="T5" fmla="*/ 2147483647 h 507"/>
              <a:gd name="T6" fmla="*/ 2147483647 w 81"/>
              <a:gd name="T7" fmla="*/ 2147483647 h 507"/>
              <a:gd name="T8" fmla="*/ 0 w 81"/>
              <a:gd name="T9" fmla="*/ 2147483647 h 5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507"/>
              <a:gd name="T17" fmla="*/ 81 w 81"/>
              <a:gd name="T18" fmla="*/ 507 h 5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507">
                <a:moveTo>
                  <a:pt x="0" y="500"/>
                </a:moveTo>
                <a:lnTo>
                  <a:pt x="5" y="0"/>
                </a:lnTo>
                <a:lnTo>
                  <a:pt x="81" y="4"/>
                </a:lnTo>
                <a:lnTo>
                  <a:pt x="71" y="507"/>
                </a:lnTo>
                <a:lnTo>
                  <a:pt x="0" y="500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1" name="Freeform 343"/>
          <p:cNvSpPr>
            <a:spLocks/>
          </p:cNvSpPr>
          <p:nvPr/>
        </p:nvSpPr>
        <p:spPr bwMode="auto">
          <a:xfrm>
            <a:off x="3044825" y="4271665"/>
            <a:ext cx="257175" cy="50800"/>
          </a:xfrm>
          <a:custGeom>
            <a:avLst/>
            <a:gdLst>
              <a:gd name="T0" fmla="*/ 2147483647 w 96"/>
              <a:gd name="T1" fmla="*/ 2147483647 h 19"/>
              <a:gd name="T2" fmla="*/ 2147483647 w 96"/>
              <a:gd name="T3" fmla="*/ 2147483647 h 19"/>
              <a:gd name="T4" fmla="*/ 2147483647 w 96"/>
              <a:gd name="T5" fmla="*/ 0 h 19"/>
              <a:gd name="T6" fmla="*/ 0 w 96"/>
              <a:gd name="T7" fmla="*/ 2147483647 h 19"/>
              <a:gd name="T8" fmla="*/ 2147483647 w 96"/>
              <a:gd name="T9" fmla="*/ 2147483647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9"/>
              <a:gd name="T17" fmla="*/ 96 w 96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9">
                <a:moveTo>
                  <a:pt x="76" y="19"/>
                </a:moveTo>
                <a:lnTo>
                  <a:pt x="96" y="7"/>
                </a:lnTo>
                <a:lnTo>
                  <a:pt x="25" y="0"/>
                </a:lnTo>
                <a:lnTo>
                  <a:pt x="0" y="15"/>
                </a:lnTo>
                <a:lnTo>
                  <a:pt x="76" y="19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2" name="Freeform 344"/>
          <p:cNvSpPr>
            <a:spLocks/>
          </p:cNvSpPr>
          <p:nvPr/>
        </p:nvSpPr>
        <p:spPr bwMode="auto">
          <a:xfrm>
            <a:off x="3695700" y="5278140"/>
            <a:ext cx="55563" cy="392112"/>
          </a:xfrm>
          <a:custGeom>
            <a:avLst/>
            <a:gdLst>
              <a:gd name="T0" fmla="*/ 0 w 20"/>
              <a:gd name="T1" fmla="*/ 2147483647 h 152"/>
              <a:gd name="T2" fmla="*/ 2147483647 w 20"/>
              <a:gd name="T3" fmla="*/ 2147483647 h 152"/>
              <a:gd name="T4" fmla="*/ 2147483647 w 20"/>
              <a:gd name="T5" fmla="*/ 0 h 152"/>
              <a:gd name="T6" fmla="*/ 2147483647 w 20"/>
              <a:gd name="T7" fmla="*/ 2147483647 h 152"/>
              <a:gd name="T8" fmla="*/ 0 w 20"/>
              <a:gd name="T9" fmla="*/ 2147483647 h 1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52"/>
              <a:gd name="T17" fmla="*/ 20 w 20"/>
              <a:gd name="T18" fmla="*/ 152 h 1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52">
                <a:moveTo>
                  <a:pt x="0" y="152"/>
                </a:moveTo>
                <a:lnTo>
                  <a:pt x="5" y="15"/>
                </a:lnTo>
                <a:lnTo>
                  <a:pt x="20" y="0"/>
                </a:lnTo>
                <a:lnTo>
                  <a:pt x="15" y="132"/>
                </a:lnTo>
                <a:lnTo>
                  <a:pt x="0" y="152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3" name="Freeform 345"/>
          <p:cNvSpPr>
            <a:spLocks/>
          </p:cNvSpPr>
          <p:nvPr/>
        </p:nvSpPr>
        <p:spPr bwMode="auto">
          <a:xfrm>
            <a:off x="3506788" y="5308302"/>
            <a:ext cx="201612" cy="361950"/>
          </a:xfrm>
          <a:custGeom>
            <a:avLst/>
            <a:gdLst>
              <a:gd name="T0" fmla="*/ 0 w 76"/>
              <a:gd name="T1" fmla="*/ 2147483647 h 141"/>
              <a:gd name="T2" fmla="*/ 0 w 76"/>
              <a:gd name="T3" fmla="*/ 0 h 141"/>
              <a:gd name="T4" fmla="*/ 2147483647 w 76"/>
              <a:gd name="T5" fmla="*/ 2147483647 h 141"/>
              <a:gd name="T6" fmla="*/ 2147483647 w 76"/>
              <a:gd name="T7" fmla="*/ 2147483647 h 141"/>
              <a:gd name="T8" fmla="*/ 0 w 76"/>
              <a:gd name="T9" fmla="*/ 2147483647 h 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141"/>
              <a:gd name="T17" fmla="*/ 76 w 76"/>
              <a:gd name="T18" fmla="*/ 141 h 1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141">
                <a:moveTo>
                  <a:pt x="0" y="133"/>
                </a:moveTo>
                <a:lnTo>
                  <a:pt x="0" y="0"/>
                </a:lnTo>
                <a:lnTo>
                  <a:pt x="76" y="4"/>
                </a:lnTo>
                <a:lnTo>
                  <a:pt x="71" y="141"/>
                </a:lnTo>
                <a:lnTo>
                  <a:pt x="0" y="133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4" name="Freeform 346"/>
          <p:cNvSpPr>
            <a:spLocks/>
          </p:cNvSpPr>
          <p:nvPr/>
        </p:nvSpPr>
        <p:spPr bwMode="auto">
          <a:xfrm>
            <a:off x="3506788" y="5257502"/>
            <a:ext cx="244475" cy="61913"/>
          </a:xfrm>
          <a:custGeom>
            <a:avLst/>
            <a:gdLst>
              <a:gd name="T0" fmla="*/ 2147483647 w 91"/>
              <a:gd name="T1" fmla="*/ 2147483647 h 23"/>
              <a:gd name="T2" fmla="*/ 2147483647 w 91"/>
              <a:gd name="T3" fmla="*/ 2147483647 h 23"/>
              <a:gd name="T4" fmla="*/ 2147483647 w 91"/>
              <a:gd name="T5" fmla="*/ 0 h 23"/>
              <a:gd name="T6" fmla="*/ 0 w 91"/>
              <a:gd name="T7" fmla="*/ 2147483647 h 23"/>
              <a:gd name="T8" fmla="*/ 2147483647 w 91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23"/>
              <a:gd name="T17" fmla="*/ 91 w 91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23">
                <a:moveTo>
                  <a:pt x="76" y="23"/>
                </a:moveTo>
                <a:lnTo>
                  <a:pt x="91" y="8"/>
                </a:lnTo>
                <a:lnTo>
                  <a:pt x="20" y="0"/>
                </a:lnTo>
                <a:lnTo>
                  <a:pt x="0" y="19"/>
                </a:lnTo>
                <a:lnTo>
                  <a:pt x="76" y="23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5" name="Freeform 347"/>
          <p:cNvSpPr>
            <a:spLocks/>
          </p:cNvSpPr>
          <p:nvPr/>
        </p:nvSpPr>
        <p:spPr bwMode="auto">
          <a:xfrm>
            <a:off x="1176338" y="3785890"/>
            <a:ext cx="150812" cy="1782762"/>
          </a:xfrm>
          <a:custGeom>
            <a:avLst/>
            <a:gdLst>
              <a:gd name="T0" fmla="*/ 2147483647 w 56"/>
              <a:gd name="T1" fmla="*/ 2147483647 h 691"/>
              <a:gd name="T2" fmla="*/ 0 w 56"/>
              <a:gd name="T3" fmla="*/ 2147483647 h 691"/>
              <a:gd name="T4" fmla="*/ 2147483647 w 56"/>
              <a:gd name="T5" fmla="*/ 0 h 691"/>
              <a:gd name="T6" fmla="*/ 2147483647 w 56"/>
              <a:gd name="T7" fmla="*/ 2147483647 h 691"/>
              <a:gd name="T8" fmla="*/ 2147483647 w 56"/>
              <a:gd name="T9" fmla="*/ 2147483647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"/>
              <a:gd name="T16" fmla="*/ 0 h 691"/>
              <a:gd name="T17" fmla="*/ 56 w 56"/>
              <a:gd name="T18" fmla="*/ 691 h 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" h="691">
                <a:moveTo>
                  <a:pt x="26" y="691"/>
                </a:moveTo>
                <a:lnTo>
                  <a:pt x="0" y="8"/>
                </a:lnTo>
                <a:lnTo>
                  <a:pt x="31" y="0"/>
                </a:lnTo>
                <a:lnTo>
                  <a:pt x="56" y="671"/>
                </a:lnTo>
                <a:lnTo>
                  <a:pt x="26" y="691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6" name="Freeform 348"/>
          <p:cNvSpPr>
            <a:spLocks/>
          </p:cNvSpPr>
          <p:nvPr/>
        </p:nvSpPr>
        <p:spPr bwMode="auto">
          <a:xfrm>
            <a:off x="1004888" y="3795415"/>
            <a:ext cx="241300" cy="1773237"/>
          </a:xfrm>
          <a:custGeom>
            <a:avLst/>
            <a:gdLst>
              <a:gd name="T0" fmla="*/ 2147483647 w 91"/>
              <a:gd name="T1" fmla="*/ 2147483647 h 687"/>
              <a:gd name="T2" fmla="*/ 0 w 91"/>
              <a:gd name="T3" fmla="*/ 0 h 687"/>
              <a:gd name="T4" fmla="*/ 2147483647 w 91"/>
              <a:gd name="T5" fmla="*/ 2147483647 h 687"/>
              <a:gd name="T6" fmla="*/ 2147483647 w 91"/>
              <a:gd name="T7" fmla="*/ 2147483647 h 687"/>
              <a:gd name="T8" fmla="*/ 2147483647 w 91"/>
              <a:gd name="T9" fmla="*/ 2147483647 h 6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687"/>
              <a:gd name="T17" fmla="*/ 91 w 91"/>
              <a:gd name="T18" fmla="*/ 687 h 6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687">
                <a:moveTo>
                  <a:pt x="30" y="679"/>
                </a:moveTo>
                <a:lnTo>
                  <a:pt x="0" y="0"/>
                </a:lnTo>
                <a:lnTo>
                  <a:pt x="65" y="4"/>
                </a:lnTo>
                <a:lnTo>
                  <a:pt x="91" y="687"/>
                </a:lnTo>
                <a:lnTo>
                  <a:pt x="30" y="679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7" name="Freeform 349"/>
          <p:cNvSpPr>
            <a:spLocks/>
          </p:cNvSpPr>
          <p:nvPr/>
        </p:nvSpPr>
        <p:spPr bwMode="auto">
          <a:xfrm>
            <a:off x="1004888" y="3777952"/>
            <a:ext cx="254000" cy="30163"/>
          </a:xfrm>
          <a:custGeom>
            <a:avLst/>
            <a:gdLst>
              <a:gd name="T0" fmla="*/ 2147483647 w 96"/>
              <a:gd name="T1" fmla="*/ 2147483647 h 11"/>
              <a:gd name="T2" fmla="*/ 2147483647 w 96"/>
              <a:gd name="T3" fmla="*/ 2147483647 h 11"/>
              <a:gd name="T4" fmla="*/ 2147483647 w 96"/>
              <a:gd name="T5" fmla="*/ 0 h 11"/>
              <a:gd name="T6" fmla="*/ 0 w 96"/>
              <a:gd name="T7" fmla="*/ 2147483647 h 11"/>
              <a:gd name="T8" fmla="*/ 2147483647 w 96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1"/>
              <a:gd name="T17" fmla="*/ 96 w 96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1">
                <a:moveTo>
                  <a:pt x="65" y="11"/>
                </a:moveTo>
                <a:lnTo>
                  <a:pt x="96" y="3"/>
                </a:lnTo>
                <a:lnTo>
                  <a:pt x="30" y="0"/>
                </a:lnTo>
                <a:lnTo>
                  <a:pt x="0" y="7"/>
                </a:lnTo>
                <a:lnTo>
                  <a:pt x="65" y="11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8" name="Freeform 350"/>
          <p:cNvSpPr>
            <a:spLocks/>
          </p:cNvSpPr>
          <p:nvPr/>
        </p:nvSpPr>
        <p:spPr bwMode="auto">
          <a:xfrm>
            <a:off x="1638300" y="3808115"/>
            <a:ext cx="122238" cy="1801812"/>
          </a:xfrm>
          <a:custGeom>
            <a:avLst/>
            <a:gdLst>
              <a:gd name="T0" fmla="*/ 2147483647 w 46"/>
              <a:gd name="T1" fmla="*/ 2147483647 h 698"/>
              <a:gd name="T2" fmla="*/ 0 w 46"/>
              <a:gd name="T3" fmla="*/ 2147483647 h 698"/>
              <a:gd name="T4" fmla="*/ 2147483647 w 46"/>
              <a:gd name="T5" fmla="*/ 0 h 698"/>
              <a:gd name="T6" fmla="*/ 2147483647 w 46"/>
              <a:gd name="T7" fmla="*/ 2147483647 h 698"/>
              <a:gd name="T8" fmla="*/ 2147483647 w 46"/>
              <a:gd name="T9" fmla="*/ 2147483647 h 6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698"/>
              <a:gd name="T17" fmla="*/ 46 w 46"/>
              <a:gd name="T18" fmla="*/ 698 h 6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698">
                <a:moveTo>
                  <a:pt x="21" y="698"/>
                </a:moveTo>
                <a:lnTo>
                  <a:pt x="0" y="8"/>
                </a:lnTo>
                <a:lnTo>
                  <a:pt x="31" y="0"/>
                </a:lnTo>
                <a:lnTo>
                  <a:pt x="46" y="679"/>
                </a:lnTo>
                <a:lnTo>
                  <a:pt x="21" y="698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39" name="Freeform 351"/>
          <p:cNvSpPr>
            <a:spLocks/>
          </p:cNvSpPr>
          <p:nvPr/>
        </p:nvSpPr>
        <p:spPr bwMode="auto">
          <a:xfrm>
            <a:off x="1449388" y="3819227"/>
            <a:ext cx="244475" cy="1790700"/>
          </a:xfrm>
          <a:custGeom>
            <a:avLst/>
            <a:gdLst>
              <a:gd name="T0" fmla="*/ 2147483647 w 91"/>
              <a:gd name="T1" fmla="*/ 2147483647 h 694"/>
              <a:gd name="T2" fmla="*/ 0 w 91"/>
              <a:gd name="T3" fmla="*/ 0 h 694"/>
              <a:gd name="T4" fmla="*/ 2147483647 w 91"/>
              <a:gd name="T5" fmla="*/ 2147483647 h 694"/>
              <a:gd name="T6" fmla="*/ 2147483647 w 91"/>
              <a:gd name="T7" fmla="*/ 2147483647 h 694"/>
              <a:gd name="T8" fmla="*/ 2147483647 w 91"/>
              <a:gd name="T9" fmla="*/ 2147483647 h 6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694"/>
              <a:gd name="T17" fmla="*/ 91 w 91"/>
              <a:gd name="T18" fmla="*/ 694 h 6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694">
                <a:moveTo>
                  <a:pt x="20" y="687"/>
                </a:moveTo>
                <a:lnTo>
                  <a:pt x="0" y="0"/>
                </a:lnTo>
                <a:lnTo>
                  <a:pt x="70" y="4"/>
                </a:lnTo>
                <a:lnTo>
                  <a:pt x="91" y="694"/>
                </a:lnTo>
                <a:lnTo>
                  <a:pt x="20" y="687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0" name="Freeform 352"/>
          <p:cNvSpPr>
            <a:spLocks/>
          </p:cNvSpPr>
          <p:nvPr/>
        </p:nvSpPr>
        <p:spPr bwMode="auto">
          <a:xfrm>
            <a:off x="1449388" y="3795415"/>
            <a:ext cx="271462" cy="33337"/>
          </a:xfrm>
          <a:custGeom>
            <a:avLst/>
            <a:gdLst>
              <a:gd name="T0" fmla="*/ 2147483647 w 101"/>
              <a:gd name="T1" fmla="*/ 2147483647 h 12"/>
              <a:gd name="T2" fmla="*/ 2147483647 w 101"/>
              <a:gd name="T3" fmla="*/ 2147483647 h 12"/>
              <a:gd name="T4" fmla="*/ 2147483647 w 101"/>
              <a:gd name="T5" fmla="*/ 0 h 12"/>
              <a:gd name="T6" fmla="*/ 0 w 101"/>
              <a:gd name="T7" fmla="*/ 2147483647 h 12"/>
              <a:gd name="T8" fmla="*/ 2147483647 w 101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2"/>
              <a:gd name="T17" fmla="*/ 101 w 101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2">
                <a:moveTo>
                  <a:pt x="70" y="12"/>
                </a:moveTo>
                <a:lnTo>
                  <a:pt x="101" y="4"/>
                </a:lnTo>
                <a:lnTo>
                  <a:pt x="30" y="0"/>
                </a:lnTo>
                <a:lnTo>
                  <a:pt x="0" y="8"/>
                </a:lnTo>
                <a:lnTo>
                  <a:pt x="70" y="12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1" name="Freeform 353"/>
          <p:cNvSpPr>
            <a:spLocks/>
          </p:cNvSpPr>
          <p:nvPr/>
        </p:nvSpPr>
        <p:spPr bwMode="auto">
          <a:xfrm>
            <a:off x="2112963" y="3879552"/>
            <a:ext cx="95250" cy="1781175"/>
          </a:xfrm>
          <a:custGeom>
            <a:avLst/>
            <a:gdLst>
              <a:gd name="T0" fmla="*/ 2147483647 w 35"/>
              <a:gd name="T1" fmla="*/ 2147483647 h 690"/>
              <a:gd name="T2" fmla="*/ 0 w 35"/>
              <a:gd name="T3" fmla="*/ 2147483647 h 690"/>
              <a:gd name="T4" fmla="*/ 2147483647 w 35"/>
              <a:gd name="T5" fmla="*/ 0 h 690"/>
              <a:gd name="T6" fmla="*/ 2147483647 w 35"/>
              <a:gd name="T7" fmla="*/ 2147483647 h 690"/>
              <a:gd name="T8" fmla="*/ 2147483647 w 35"/>
              <a:gd name="T9" fmla="*/ 2147483647 h 6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690"/>
              <a:gd name="T17" fmla="*/ 35 w 35"/>
              <a:gd name="T18" fmla="*/ 690 h 6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690">
                <a:moveTo>
                  <a:pt x="10" y="690"/>
                </a:moveTo>
                <a:lnTo>
                  <a:pt x="0" y="11"/>
                </a:lnTo>
                <a:lnTo>
                  <a:pt x="30" y="0"/>
                </a:lnTo>
                <a:lnTo>
                  <a:pt x="35" y="670"/>
                </a:lnTo>
                <a:lnTo>
                  <a:pt x="10" y="690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2" name="Freeform 354"/>
          <p:cNvSpPr>
            <a:spLocks/>
          </p:cNvSpPr>
          <p:nvPr/>
        </p:nvSpPr>
        <p:spPr bwMode="auto">
          <a:xfrm>
            <a:off x="1924050" y="3897015"/>
            <a:ext cx="214313" cy="1763712"/>
          </a:xfrm>
          <a:custGeom>
            <a:avLst/>
            <a:gdLst>
              <a:gd name="T0" fmla="*/ 2147483647 w 81"/>
              <a:gd name="T1" fmla="*/ 2147483647 h 683"/>
              <a:gd name="T2" fmla="*/ 0 w 81"/>
              <a:gd name="T3" fmla="*/ 0 h 683"/>
              <a:gd name="T4" fmla="*/ 2147483647 w 81"/>
              <a:gd name="T5" fmla="*/ 2147483647 h 683"/>
              <a:gd name="T6" fmla="*/ 2147483647 w 81"/>
              <a:gd name="T7" fmla="*/ 2147483647 h 683"/>
              <a:gd name="T8" fmla="*/ 2147483647 w 81"/>
              <a:gd name="T9" fmla="*/ 2147483647 h 6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683"/>
              <a:gd name="T17" fmla="*/ 81 w 81"/>
              <a:gd name="T18" fmla="*/ 683 h 68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683">
                <a:moveTo>
                  <a:pt x="10" y="675"/>
                </a:moveTo>
                <a:lnTo>
                  <a:pt x="0" y="0"/>
                </a:lnTo>
                <a:lnTo>
                  <a:pt x="71" y="4"/>
                </a:lnTo>
                <a:lnTo>
                  <a:pt x="81" y="683"/>
                </a:lnTo>
                <a:lnTo>
                  <a:pt x="10" y="675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3" name="Freeform 355"/>
          <p:cNvSpPr>
            <a:spLocks/>
          </p:cNvSpPr>
          <p:nvPr/>
        </p:nvSpPr>
        <p:spPr bwMode="auto">
          <a:xfrm>
            <a:off x="1924050" y="3879552"/>
            <a:ext cx="271463" cy="26988"/>
          </a:xfrm>
          <a:custGeom>
            <a:avLst/>
            <a:gdLst>
              <a:gd name="T0" fmla="*/ 2147483647 w 101"/>
              <a:gd name="T1" fmla="*/ 2147483647 h 11"/>
              <a:gd name="T2" fmla="*/ 2147483647 w 101"/>
              <a:gd name="T3" fmla="*/ 0 h 11"/>
              <a:gd name="T4" fmla="*/ 2147483647 w 101"/>
              <a:gd name="T5" fmla="*/ 0 h 11"/>
              <a:gd name="T6" fmla="*/ 0 w 101"/>
              <a:gd name="T7" fmla="*/ 2147483647 h 11"/>
              <a:gd name="T8" fmla="*/ 2147483647 w 101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1"/>
              <a:gd name="T17" fmla="*/ 101 w 101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1">
                <a:moveTo>
                  <a:pt x="71" y="11"/>
                </a:moveTo>
                <a:lnTo>
                  <a:pt x="101" y="0"/>
                </a:lnTo>
                <a:lnTo>
                  <a:pt x="30" y="0"/>
                </a:lnTo>
                <a:lnTo>
                  <a:pt x="0" y="7"/>
                </a:lnTo>
                <a:lnTo>
                  <a:pt x="71" y="11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4" name="Freeform 356"/>
          <p:cNvSpPr>
            <a:spLocks/>
          </p:cNvSpPr>
          <p:nvPr/>
        </p:nvSpPr>
        <p:spPr bwMode="auto">
          <a:xfrm>
            <a:off x="2600325" y="4298652"/>
            <a:ext cx="66675" cy="1401763"/>
          </a:xfrm>
          <a:custGeom>
            <a:avLst/>
            <a:gdLst>
              <a:gd name="T0" fmla="*/ 0 w 25"/>
              <a:gd name="T1" fmla="*/ 2147483647 h 543"/>
              <a:gd name="T2" fmla="*/ 0 w 25"/>
              <a:gd name="T3" fmla="*/ 2147483647 h 543"/>
              <a:gd name="T4" fmla="*/ 2147483647 w 25"/>
              <a:gd name="T5" fmla="*/ 0 h 543"/>
              <a:gd name="T6" fmla="*/ 2147483647 w 25"/>
              <a:gd name="T7" fmla="*/ 2147483647 h 543"/>
              <a:gd name="T8" fmla="*/ 0 w 25"/>
              <a:gd name="T9" fmla="*/ 2147483647 h 5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543"/>
              <a:gd name="T17" fmla="*/ 25 w 25"/>
              <a:gd name="T18" fmla="*/ 543 h 5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543">
                <a:moveTo>
                  <a:pt x="0" y="543"/>
                </a:moveTo>
                <a:lnTo>
                  <a:pt x="0" y="12"/>
                </a:lnTo>
                <a:lnTo>
                  <a:pt x="25" y="0"/>
                </a:lnTo>
                <a:lnTo>
                  <a:pt x="25" y="523"/>
                </a:lnTo>
                <a:lnTo>
                  <a:pt x="0" y="543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5" name="Freeform 357"/>
          <p:cNvSpPr>
            <a:spLocks/>
          </p:cNvSpPr>
          <p:nvPr/>
        </p:nvSpPr>
        <p:spPr bwMode="auto">
          <a:xfrm>
            <a:off x="2409825" y="4322465"/>
            <a:ext cx="190500" cy="1377950"/>
          </a:xfrm>
          <a:custGeom>
            <a:avLst/>
            <a:gdLst>
              <a:gd name="T0" fmla="*/ 0 w 71"/>
              <a:gd name="T1" fmla="*/ 2147483647 h 535"/>
              <a:gd name="T2" fmla="*/ 0 w 71"/>
              <a:gd name="T3" fmla="*/ 0 h 535"/>
              <a:gd name="T4" fmla="*/ 2147483647 w 71"/>
              <a:gd name="T5" fmla="*/ 2147483647 h 535"/>
              <a:gd name="T6" fmla="*/ 2147483647 w 71"/>
              <a:gd name="T7" fmla="*/ 2147483647 h 535"/>
              <a:gd name="T8" fmla="*/ 0 w 71"/>
              <a:gd name="T9" fmla="*/ 2147483647 h 5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535"/>
              <a:gd name="T17" fmla="*/ 71 w 71"/>
              <a:gd name="T18" fmla="*/ 535 h 5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535">
                <a:moveTo>
                  <a:pt x="0" y="527"/>
                </a:moveTo>
                <a:lnTo>
                  <a:pt x="0" y="0"/>
                </a:lnTo>
                <a:lnTo>
                  <a:pt x="71" y="4"/>
                </a:lnTo>
                <a:lnTo>
                  <a:pt x="71" y="535"/>
                </a:lnTo>
                <a:lnTo>
                  <a:pt x="0" y="527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6" name="Freeform 358"/>
          <p:cNvSpPr>
            <a:spLocks/>
          </p:cNvSpPr>
          <p:nvPr/>
        </p:nvSpPr>
        <p:spPr bwMode="auto">
          <a:xfrm>
            <a:off x="2409825" y="4289127"/>
            <a:ext cx="257175" cy="42863"/>
          </a:xfrm>
          <a:custGeom>
            <a:avLst/>
            <a:gdLst>
              <a:gd name="T0" fmla="*/ 2147483647 w 96"/>
              <a:gd name="T1" fmla="*/ 2147483647 h 16"/>
              <a:gd name="T2" fmla="*/ 2147483647 w 96"/>
              <a:gd name="T3" fmla="*/ 2147483647 h 16"/>
              <a:gd name="T4" fmla="*/ 2147483647 w 96"/>
              <a:gd name="T5" fmla="*/ 0 h 16"/>
              <a:gd name="T6" fmla="*/ 0 w 96"/>
              <a:gd name="T7" fmla="*/ 2147483647 h 16"/>
              <a:gd name="T8" fmla="*/ 2147483647 w 96"/>
              <a:gd name="T9" fmla="*/ 2147483647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6"/>
              <a:gd name="T17" fmla="*/ 96 w 96"/>
              <a:gd name="T18" fmla="*/ 16 h 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6">
                <a:moveTo>
                  <a:pt x="71" y="16"/>
                </a:moveTo>
                <a:lnTo>
                  <a:pt x="96" y="4"/>
                </a:lnTo>
                <a:lnTo>
                  <a:pt x="25" y="0"/>
                </a:lnTo>
                <a:lnTo>
                  <a:pt x="0" y="12"/>
                </a:lnTo>
                <a:lnTo>
                  <a:pt x="71" y="16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7" name="Freeform 359"/>
          <p:cNvSpPr>
            <a:spLocks/>
          </p:cNvSpPr>
          <p:nvPr/>
        </p:nvSpPr>
        <p:spPr bwMode="auto">
          <a:xfrm>
            <a:off x="3071813" y="4903490"/>
            <a:ext cx="69850" cy="847725"/>
          </a:xfrm>
          <a:custGeom>
            <a:avLst/>
            <a:gdLst>
              <a:gd name="T0" fmla="*/ 0 w 25"/>
              <a:gd name="T1" fmla="*/ 2147483647 h 328"/>
              <a:gd name="T2" fmla="*/ 2147483647 w 25"/>
              <a:gd name="T3" fmla="*/ 2147483647 h 328"/>
              <a:gd name="T4" fmla="*/ 2147483647 w 25"/>
              <a:gd name="T5" fmla="*/ 0 h 328"/>
              <a:gd name="T6" fmla="*/ 2147483647 w 25"/>
              <a:gd name="T7" fmla="*/ 2147483647 h 328"/>
              <a:gd name="T8" fmla="*/ 0 w 25"/>
              <a:gd name="T9" fmla="*/ 2147483647 h 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328"/>
              <a:gd name="T17" fmla="*/ 25 w 25"/>
              <a:gd name="T18" fmla="*/ 328 h 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328">
                <a:moveTo>
                  <a:pt x="0" y="328"/>
                </a:moveTo>
                <a:lnTo>
                  <a:pt x="5" y="16"/>
                </a:lnTo>
                <a:lnTo>
                  <a:pt x="25" y="0"/>
                </a:lnTo>
                <a:lnTo>
                  <a:pt x="20" y="309"/>
                </a:lnTo>
                <a:lnTo>
                  <a:pt x="0" y="328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8" name="Freeform 360"/>
          <p:cNvSpPr>
            <a:spLocks/>
          </p:cNvSpPr>
          <p:nvPr/>
        </p:nvSpPr>
        <p:spPr bwMode="auto">
          <a:xfrm>
            <a:off x="2884488" y="4924127"/>
            <a:ext cx="200025" cy="827088"/>
          </a:xfrm>
          <a:custGeom>
            <a:avLst/>
            <a:gdLst>
              <a:gd name="T0" fmla="*/ 0 w 76"/>
              <a:gd name="T1" fmla="*/ 2147483647 h 320"/>
              <a:gd name="T2" fmla="*/ 0 w 76"/>
              <a:gd name="T3" fmla="*/ 0 h 320"/>
              <a:gd name="T4" fmla="*/ 2147483647 w 76"/>
              <a:gd name="T5" fmla="*/ 2147483647 h 320"/>
              <a:gd name="T6" fmla="*/ 2147483647 w 76"/>
              <a:gd name="T7" fmla="*/ 2147483647 h 320"/>
              <a:gd name="T8" fmla="*/ 0 w 76"/>
              <a:gd name="T9" fmla="*/ 2147483647 h 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"/>
              <a:gd name="T16" fmla="*/ 0 h 320"/>
              <a:gd name="T17" fmla="*/ 76 w 76"/>
              <a:gd name="T18" fmla="*/ 320 h 3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" h="320">
                <a:moveTo>
                  <a:pt x="0" y="312"/>
                </a:moveTo>
                <a:lnTo>
                  <a:pt x="0" y="0"/>
                </a:lnTo>
                <a:lnTo>
                  <a:pt x="76" y="8"/>
                </a:lnTo>
                <a:lnTo>
                  <a:pt x="71" y="320"/>
                </a:lnTo>
                <a:lnTo>
                  <a:pt x="0" y="312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49" name="Freeform 361"/>
          <p:cNvSpPr>
            <a:spLocks/>
          </p:cNvSpPr>
          <p:nvPr/>
        </p:nvSpPr>
        <p:spPr bwMode="auto">
          <a:xfrm>
            <a:off x="2884488" y="4886027"/>
            <a:ext cx="257175" cy="61913"/>
          </a:xfrm>
          <a:custGeom>
            <a:avLst/>
            <a:gdLst>
              <a:gd name="T0" fmla="*/ 2147483647 w 96"/>
              <a:gd name="T1" fmla="*/ 2147483647 h 23"/>
              <a:gd name="T2" fmla="*/ 2147483647 w 96"/>
              <a:gd name="T3" fmla="*/ 2147483647 h 23"/>
              <a:gd name="T4" fmla="*/ 2147483647 w 96"/>
              <a:gd name="T5" fmla="*/ 0 h 23"/>
              <a:gd name="T6" fmla="*/ 0 w 96"/>
              <a:gd name="T7" fmla="*/ 2147483647 h 23"/>
              <a:gd name="T8" fmla="*/ 2147483647 w 96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23"/>
              <a:gd name="T17" fmla="*/ 96 w 96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23">
                <a:moveTo>
                  <a:pt x="76" y="23"/>
                </a:moveTo>
                <a:lnTo>
                  <a:pt x="96" y="7"/>
                </a:lnTo>
                <a:lnTo>
                  <a:pt x="25" y="0"/>
                </a:lnTo>
                <a:lnTo>
                  <a:pt x="0" y="15"/>
                </a:lnTo>
                <a:lnTo>
                  <a:pt x="76" y="23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50" name="Freeform 362"/>
          <p:cNvSpPr>
            <a:spLocks/>
          </p:cNvSpPr>
          <p:nvPr/>
        </p:nvSpPr>
        <p:spPr bwMode="auto">
          <a:xfrm>
            <a:off x="3559175" y="5517852"/>
            <a:ext cx="53975" cy="284163"/>
          </a:xfrm>
          <a:custGeom>
            <a:avLst/>
            <a:gdLst>
              <a:gd name="T0" fmla="*/ 0 w 20"/>
              <a:gd name="T1" fmla="*/ 2147483647 h 110"/>
              <a:gd name="T2" fmla="*/ 2147483647 w 20"/>
              <a:gd name="T3" fmla="*/ 2147483647 h 110"/>
              <a:gd name="T4" fmla="*/ 2147483647 w 20"/>
              <a:gd name="T5" fmla="*/ 0 h 110"/>
              <a:gd name="T6" fmla="*/ 2147483647 w 20"/>
              <a:gd name="T7" fmla="*/ 2147483647 h 110"/>
              <a:gd name="T8" fmla="*/ 0 w 20"/>
              <a:gd name="T9" fmla="*/ 2147483647 h 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10"/>
              <a:gd name="T17" fmla="*/ 20 w 20"/>
              <a:gd name="T18" fmla="*/ 110 h 1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10">
                <a:moveTo>
                  <a:pt x="0" y="110"/>
                </a:moveTo>
                <a:lnTo>
                  <a:pt x="5" y="20"/>
                </a:lnTo>
                <a:lnTo>
                  <a:pt x="20" y="0"/>
                </a:lnTo>
                <a:lnTo>
                  <a:pt x="20" y="90"/>
                </a:lnTo>
                <a:lnTo>
                  <a:pt x="0" y="110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51" name="Freeform 363"/>
          <p:cNvSpPr>
            <a:spLocks/>
          </p:cNvSpPr>
          <p:nvPr/>
        </p:nvSpPr>
        <p:spPr bwMode="auto">
          <a:xfrm>
            <a:off x="3355975" y="5548015"/>
            <a:ext cx="217488" cy="254000"/>
          </a:xfrm>
          <a:custGeom>
            <a:avLst/>
            <a:gdLst>
              <a:gd name="T0" fmla="*/ 0 w 81"/>
              <a:gd name="T1" fmla="*/ 2147483647 h 98"/>
              <a:gd name="T2" fmla="*/ 2147483647 w 81"/>
              <a:gd name="T3" fmla="*/ 0 h 98"/>
              <a:gd name="T4" fmla="*/ 2147483647 w 81"/>
              <a:gd name="T5" fmla="*/ 2147483647 h 98"/>
              <a:gd name="T6" fmla="*/ 2147483647 w 81"/>
              <a:gd name="T7" fmla="*/ 2147483647 h 98"/>
              <a:gd name="T8" fmla="*/ 0 w 81"/>
              <a:gd name="T9" fmla="*/ 2147483647 h 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"/>
              <a:gd name="T16" fmla="*/ 0 h 98"/>
              <a:gd name="T17" fmla="*/ 81 w 81"/>
              <a:gd name="T18" fmla="*/ 98 h 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" h="98">
                <a:moveTo>
                  <a:pt x="0" y="90"/>
                </a:moveTo>
                <a:lnTo>
                  <a:pt x="5" y="0"/>
                </a:lnTo>
                <a:lnTo>
                  <a:pt x="81" y="8"/>
                </a:lnTo>
                <a:lnTo>
                  <a:pt x="76" y="98"/>
                </a:lnTo>
                <a:lnTo>
                  <a:pt x="0" y="90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52" name="Freeform 364"/>
          <p:cNvSpPr>
            <a:spLocks/>
          </p:cNvSpPr>
          <p:nvPr/>
        </p:nvSpPr>
        <p:spPr bwMode="auto">
          <a:xfrm>
            <a:off x="3368675" y="5501977"/>
            <a:ext cx="244475" cy="66675"/>
          </a:xfrm>
          <a:custGeom>
            <a:avLst/>
            <a:gdLst>
              <a:gd name="T0" fmla="*/ 2147483647 w 91"/>
              <a:gd name="T1" fmla="*/ 2147483647 h 27"/>
              <a:gd name="T2" fmla="*/ 2147483647 w 91"/>
              <a:gd name="T3" fmla="*/ 2147483647 h 27"/>
              <a:gd name="T4" fmla="*/ 2147483647 w 91"/>
              <a:gd name="T5" fmla="*/ 0 h 27"/>
              <a:gd name="T6" fmla="*/ 0 w 91"/>
              <a:gd name="T7" fmla="*/ 2147483647 h 27"/>
              <a:gd name="T8" fmla="*/ 2147483647 w 91"/>
              <a:gd name="T9" fmla="*/ 214748364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27"/>
              <a:gd name="T17" fmla="*/ 91 w 91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27">
                <a:moveTo>
                  <a:pt x="76" y="27"/>
                </a:moveTo>
                <a:lnTo>
                  <a:pt x="91" y="7"/>
                </a:lnTo>
                <a:lnTo>
                  <a:pt x="20" y="0"/>
                </a:lnTo>
                <a:lnTo>
                  <a:pt x="0" y="19"/>
                </a:lnTo>
                <a:lnTo>
                  <a:pt x="76" y="27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53" name="Line 365"/>
          <p:cNvSpPr>
            <a:spLocks noChangeShapeType="1"/>
          </p:cNvSpPr>
          <p:nvPr/>
        </p:nvSpPr>
        <p:spPr bwMode="auto">
          <a:xfrm flipH="1" flipV="1">
            <a:off x="787400" y="3808115"/>
            <a:ext cx="92075" cy="17605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54" name="Line 366"/>
          <p:cNvSpPr>
            <a:spLocks noChangeShapeType="1"/>
          </p:cNvSpPr>
          <p:nvPr/>
        </p:nvSpPr>
        <p:spPr bwMode="auto">
          <a:xfrm flipH="1">
            <a:off x="879475" y="5568652"/>
            <a:ext cx="3968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55" name="Line 367"/>
          <p:cNvSpPr>
            <a:spLocks noChangeShapeType="1"/>
          </p:cNvSpPr>
          <p:nvPr/>
        </p:nvSpPr>
        <p:spPr bwMode="auto">
          <a:xfrm flipH="1">
            <a:off x="879475" y="5406727"/>
            <a:ext cx="3968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56" name="Line 368"/>
          <p:cNvSpPr>
            <a:spLocks noChangeShapeType="1"/>
          </p:cNvSpPr>
          <p:nvPr/>
        </p:nvSpPr>
        <p:spPr bwMode="auto">
          <a:xfrm flipH="1">
            <a:off x="866775" y="5238452"/>
            <a:ext cx="3968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57" name="Line 369"/>
          <p:cNvSpPr>
            <a:spLocks noChangeShapeType="1"/>
          </p:cNvSpPr>
          <p:nvPr/>
        </p:nvSpPr>
        <p:spPr bwMode="auto">
          <a:xfrm flipH="1">
            <a:off x="852488" y="5065415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58" name="Line 370"/>
          <p:cNvSpPr>
            <a:spLocks noChangeShapeType="1"/>
          </p:cNvSpPr>
          <p:nvPr/>
        </p:nvSpPr>
        <p:spPr bwMode="auto">
          <a:xfrm flipH="1">
            <a:off x="852488" y="4886027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59" name="Line 371"/>
          <p:cNvSpPr>
            <a:spLocks noChangeShapeType="1"/>
          </p:cNvSpPr>
          <p:nvPr/>
        </p:nvSpPr>
        <p:spPr bwMode="auto">
          <a:xfrm flipH="1">
            <a:off x="839788" y="4714577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0" name="Line 372"/>
          <p:cNvSpPr>
            <a:spLocks noChangeShapeType="1"/>
          </p:cNvSpPr>
          <p:nvPr/>
        </p:nvSpPr>
        <p:spPr bwMode="auto">
          <a:xfrm flipH="1">
            <a:off x="827088" y="4532015"/>
            <a:ext cx="3968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1" name="Line 373"/>
          <p:cNvSpPr>
            <a:spLocks noChangeShapeType="1"/>
          </p:cNvSpPr>
          <p:nvPr/>
        </p:nvSpPr>
        <p:spPr bwMode="auto">
          <a:xfrm flipH="1">
            <a:off x="812800" y="4362152"/>
            <a:ext cx="39688" cy="47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2" name="Line 374"/>
          <p:cNvSpPr>
            <a:spLocks noChangeShapeType="1"/>
          </p:cNvSpPr>
          <p:nvPr/>
        </p:nvSpPr>
        <p:spPr bwMode="auto">
          <a:xfrm flipH="1">
            <a:off x="812800" y="4181177"/>
            <a:ext cx="3968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3" name="Line 375"/>
          <p:cNvSpPr>
            <a:spLocks noChangeShapeType="1"/>
          </p:cNvSpPr>
          <p:nvPr/>
        </p:nvSpPr>
        <p:spPr bwMode="auto">
          <a:xfrm flipH="1">
            <a:off x="800100" y="3998615"/>
            <a:ext cx="3968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4" name="Line 376"/>
          <p:cNvSpPr>
            <a:spLocks noChangeShapeType="1"/>
          </p:cNvSpPr>
          <p:nvPr/>
        </p:nvSpPr>
        <p:spPr bwMode="auto">
          <a:xfrm flipH="1">
            <a:off x="787400" y="3808115"/>
            <a:ext cx="3968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5" name="Freeform 377"/>
          <p:cNvSpPr>
            <a:spLocks/>
          </p:cNvSpPr>
          <p:nvPr/>
        </p:nvSpPr>
        <p:spPr bwMode="auto">
          <a:xfrm>
            <a:off x="5462588" y="5119390"/>
            <a:ext cx="3087687" cy="692150"/>
          </a:xfrm>
          <a:custGeom>
            <a:avLst/>
            <a:gdLst>
              <a:gd name="T0" fmla="*/ 0 w 1292"/>
              <a:gd name="T1" fmla="*/ 2147483647 h 300"/>
              <a:gd name="T2" fmla="*/ 2147483647 w 1292"/>
              <a:gd name="T3" fmla="*/ 0 h 300"/>
              <a:gd name="T4" fmla="*/ 2147483647 w 1292"/>
              <a:gd name="T5" fmla="*/ 2147483647 h 300"/>
              <a:gd name="T6" fmla="*/ 2147483647 w 1292"/>
              <a:gd name="T7" fmla="*/ 2147483647 h 300"/>
              <a:gd name="T8" fmla="*/ 0 w 1292"/>
              <a:gd name="T9" fmla="*/ 2147483647 h 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2"/>
              <a:gd name="T16" fmla="*/ 0 h 300"/>
              <a:gd name="T17" fmla="*/ 1292 w 1292"/>
              <a:gd name="T18" fmla="*/ 300 h 3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2" h="300">
                <a:moveTo>
                  <a:pt x="0" y="178"/>
                </a:moveTo>
                <a:lnTo>
                  <a:pt x="312" y="0"/>
                </a:lnTo>
                <a:lnTo>
                  <a:pt x="1292" y="91"/>
                </a:lnTo>
                <a:lnTo>
                  <a:pt x="1110" y="300"/>
                </a:lnTo>
                <a:lnTo>
                  <a:pt x="0" y="178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6" name="Freeform 378"/>
          <p:cNvSpPr>
            <a:spLocks/>
          </p:cNvSpPr>
          <p:nvPr/>
        </p:nvSpPr>
        <p:spPr bwMode="auto">
          <a:xfrm>
            <a:off x="5383213" y="3609677"/>
            <a:ext cx="823912" cy="1919288"/>
          </a:xfrm>
          <a:custGeom>
            <a:avLst/>
            <a:gdLst>
              <a:gd name="T0" fmla="*/ 2147483647 w 345"/>
              <a:gd name="T1" fmla="*/ 2147483647 h 832"/>
              <a:gd name="T2" fmla="*/ 0 w 345"/>
              <a:gd name="T3" fmla="*/ 2147483647 h 832"/>
              <a:gd name="T4" fmla="*/ 2147483647 w 345"/>
              <a:gd name="T5" fmla="*/ 0 h 832"/>
              <a:gd name="T6" fmla="*/ 2147483647 w 345"/>
              <a:gd name="T7" fmla="*/ 2147483647 h 832"/>
              <a:gd name="T8" fmla="*/ 2147483647 w 345"/>
              <a:gd name="T9" fmla="*/ 2147483647 h 8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"/>
              <a:gd name="T16" fmla="*/ 0 h 832"/>
              <a:gd name="T17" fmla="*/ 345 w 345"/>
              <a:gd name="T18" fmla="*/ 832 h 8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" h="832">
                <a:moveTo>
                  <a:pt x="33" y="832"/>
                </a:moveTo>
                <a:lnTo>
                  <a:pt x="0" y="87"/>
                </a:lnTo>
                <a:lnTo>
                  <a:pt x="331" y="0"/>
                </a:lnTo>
                <a:lnTo>
                  <a:pt x="345" y="654"/>
                </a:lnTo>
                <a:lnTo>
                  <a:pt x="33" y="83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7" name="Freeform 379"/>
          <p:cNvSpPr>
            <a:spLocks/>
          </p:cNvSpPr>
          <p:nvPr/>
        </p:nvSpPr>
        <p:spPr bwMode="auto">
          <a:xfrm>
            <a:off x="6173788" y="3609677"/>
            <a:ext cx="2455862" cy="1719263"/>
          </a:xfrm>
          <a:custGeom>
            <a:avLst/>
            <a:gdLst>
              <a:gd name="T0" fmla="*/ 2147483647 w 1028"/>
              <a:gd name="T1" fmla="*/ 2147483647 h 745"/>
              <a:gd name="T2" fmla="*/ 0 w 1028"/>
              <a:gd name="T3" fmla="*/ 0 h 745"/>
              <a:gd name="T4" fmla="*/ 2147483647 w 1028"/>
              <a:gd name="T5" fmla="*/ 2147483647 h 745"/>
              <a:gd name="T6" fmla="*/ 2147483647 w 1028"/>
              <a:gd name="T7" fmla="*/ 2147483647 h 745"/>
              <a:gd name="T8" fmla="*/ 2147483647 w 1028"/>
              <a:gd name="T9" fmla="*/ 2147483647 h 7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8"/>
              <a:gd name="T16" fmla="*/ 0 h 745"/>
              <a:gd name="T17" fmla="*/ 1028 w 1028"/>
              <a:gd name="T18" fmla="*/ 745 h 7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8" h="745">
                <a:moveTo>
                  <a:pt x="14" y="654"/>
                </a:moveTo>
                <a:lnTo>
                  <a:pt x="0" y="0"/>
                </a:lnTo>
                <a:lnTo>
                  <a:pt x="1028" y="45"/>
                </a:lnTo>
                <a:lnTo>
                  <a:pt x="994" y="745"/>
                </a:lnTo>
                <a:lnTo>
                  <a:pt x="14" y="654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8" name="Freeform 380"/>
          <p:cNvSpPr>
            <a:spLocks/>
          </p:cNvSpPr>
          <p:nvPr/>
        </p:nvSpPr>
        <p:spPr bwMode="auto">
          <a:xfrm>
            <a:off x="5462588" y="5119390"/>
            <a:ext cx="3087687" cy="409575"/>
          </a:xfrm>
          <a:custGeom>
            <a:avLst/>
            <a:gdLst>
              <a:gd name="T0" fmla="*/ 0 w 269"/>
              <a:gd name="T1" fmla="*/ 2147483647 h 47"/>
              <a:gd name="T2" fmla="*/ 2147483647 w 269"/>
              <a:gd name="T3" fmla="*/ 0 h 47"/>
              <a:gd name="T4" fmla="*/ 2147483647 w 269"/>
              <a:gd name="T5" fmla="*/ 2147483647 h 47"/>
              <a:gd name="T6" fmla="*/ 0 60000 65536"/>
              <a:gd name="T7" fmla="*/ 0 60000 65536"/>
              <a:gd name="T8" fmla="*/ 0 60000 65536"/>
              <a:gd name="T9" fmla="*/ 0 w 269"/>
              <a:gd name="T10" fmla="*/ 0 h 47"/>
              <a:gd name="T11" fmla="*/ 269 w 269"/>
              <a:gd name="T12" fmla="*/ 47 h 4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9" h="47">
                <a:moveTo>
                  <a:pt x="0" y="47"/>
                </a:moveTo>
                <a:lnTo>
                  <a:pt x="65" y="0"/>
                </a:lnTo>
                <a:lnTo>
                  <a:pt x="269" y="24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69" name="Freeform 381"/>
          <p:cNvSpPr>
            <a:spLocks/>
          </p:cNvSpPr>
          <p:nvPr/>
        </p:nvSpPr>
        <p:spPr bwMode="auto">
          <a:xfrm>
            <a:off x="5451475" y="4978102"/>
            <a:ext cx="3109913" cy="395288"/>
          </a:xfrm>
          <a:custGeom>
            <a:avLst/>
            <a:gdLst>
              <a:gd name="T0" fmla="*/ 0 w 271"/>
              <a:gd name="T1" fmla="*/ 2147483647 h 45"/>
              <a:gd name="T2" fmla="*/ 2147483647 w 271"/>
              <a:gd name="T3" fmla="*/ 0 h 45"/>
              <a:gd name="T4" fmla="*/ 2147483647 w 271"/>
              <a:gd name="T5" fmla="*/ 2147483647 h 45"/>
              <a:gd name="T6" fmla="*/ 0 60000 65536"/>
              <a:gd name="T7" fmla="*/ 0 60000 65536"/>
              <a:gd name="T8" fmla="*/ 0 60000 65536"/>
              <a:gd name="T9" fmla="*/ 0 w 271"/>
              <a:gd name="T10" fmla="*/ 0 h 45"/>
              <a:gd name="T11" fmla="*/ 271 w 271"/>
              <a:gd name="T12" fmla="*/ 45 h 4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1" h="45">
                <a:moveTo>
                  <a:pt x="0" y="45"/>
                </a:moveTo>
                <a:lnTo>
                  <a:pt x="66" y="0"/>
                </a:lnTo>
                <a:lnTo>
                  <a:pt x="271" y="23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0" name="Freeform 382"/>
          <p:cNvSpPr>
            <a:spLocks/>
          </p:cNvSpPr>
          <p:nvPr/>
        </p:nvSpPr>
        <p:spPr bwMode="auto">
          <a:xfrm>
            <a:off x="5451475" y="4825702"/>
            <a:ext cx="3109913" cy="381000"/>
          </a:xfrm>
          <a:custGeom>
            <a:avLst/>
            <a:gdLst>
              <a:gd name="T0" fmla="*/ 0 w 271"/>
              <a:gd name="T1" fmla="*/ 2147483647 h 43"/>
              <a:gd name="T2" fmla="*/ 2147483647 w 271"/>
              <a:gd name="T3" fmla="*/ 0 h 43"/>
              <a:gd name="T4" fmla="*/ 2147483647 w 271"/>
              <a:gd name="T5" fmla="*/ 2147483647 h 43"/>
              <a:gd name="T6" fmla="*/ 0 60000 65536"/>
              <a:gd name="T7" fmla="*/ 0 60000 65536"/>
              <a:gd name="T8" fmla="*/ 0 60000 65536"/>
              <a:gd name="T9" fmla="*/ 0 w 271"/>
              <a:gd name="T10" fmla="*/ 0 h 43"/>
              <a:gd name="T11" fmla="*/ 271 w 271"/>
              <a:gd name="T12" fmla="*/ 43 h 4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1" h="43">
                <a:moveTo>
                  <a:pt x="0" y="43"/>
                </a:moveTo>
                <a:lnTo>
                  <a:pt x="66" y="0"/>
                </a:lnTo>
                <a:lnTo>
                  <a:pt x="271" y="2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1" name="Freeform 383"/>
          <p:cNvSpPr>
            <a:spLocks/>
          </p:cNvSpPr>
          <p:nvPr/>
        </p:nvSpPr>
        <p:spPr bwMode="auto">
          <a:xfrm>
            <a:off x="5438775" y="4679652"/>
            <a:ext cx="3135313" cy="358775"/>
          </a:xfrm>
          <a:custGeom>
            <a:avLst/>
            <a:gdLst>
              <a:gd name="T0" fmla="*/ 0 w 273"/>
              <a:gd name="T1" fmla="*/ 2147483647 h 41"/>
              <a:gd name="T2" fmla="*/ 2147483647 w 273"/>
              <a:gd name="T3" fmla="*/ 0 h 41"/>
              <a:gd name="T4" fmla="*/ 2147483647 w 273"/>
              <a:gd name="T5" fmla="*/ 2147483647 h 41"/>
              <a:gd name="T6" fmla="*/ 0 60000 65536"/>
              <a:gd name="T7" fmla="*/ 0 60000 65536"/>
              <a:gd name="T8" fmla="*/ 0 60000 65536"/>
              <a:gd name="T9" fmla="*/ 0 w 273"/>
              <a:gd name="T10" fmla="*/ 0 h 41"/>
              <a:gd name="T11" fmla="*/ 273 w 273"/>
              <a:gd name="T12" fmla="*/ 41 h 4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3" h="41">
                <a:moveTo>
                  <a:pt x="0" y="41"/>
                </a:moveTo>
                <a:lnTo>
                  <a:pt x="66" y="0"/>
                </a:lnTo>
                <a:lnTo>
                  <a:pt x="273" y="21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2" name="Freeform 384"/>
          <p:cNvSpPr>
            <a:spLocks/>
          </p:cNvSpPr>
          <p:nvPr/>
        </p:nvSpPr>
        <p:spPr bwMode="auto">
          <a:xfrm>
            <a:off x="5429250" y="4541540"/>
            <a:ext cx="3154363" cy="320675"/>
          </a:xfrm>
          <a:custGeom>
            <a:avLst/>
            <a:gdLst>
              <a:gd name="T0" fmla="*/ 0 w 275"/>
              <a:gd name="T1" fmla="*/ 2147483647 h 37"/>
              <a:gd name="T2" fmla="*/ 2147483647 w 275"/>
              <a:gd name="T3" fmla="*/ 0 h 37"/>
              <a:gd name="T4" fmla="*/ 2147483647 w 275"/>
              <a:gd name="T5" fmla="*/ 2147483647 h 37"/>
              <a:gd name="T6" fmla="*/ 0 60000 65536"/>
              <a:gd name="T7" fmla="*/ 0 60000 65536"/>
              <a:gd name="T8" fmla="*/ 0 60000 65536"/>
              <a:gd name="T9" fmla="*/ 0 w 275"/>
              <a:gd name="T10" fmla="*/ 0 h 37"/>
              <a:gd name="T11" fmla="*/ 275 w 275"/>
              <a:gd name="T12" fmla="*/ 37 h 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5" h="37">
                <a:moveTo>
                  <a:pt x="0" y="37"/>
                </a:moveTo>
                <a:lnTo>
                  <a:pt x="67" y="0"/>
                </a:lnTo>
                <a:lnTo>
                  <a:pt x="275" y="1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3" name="Freeform 385"/>
          <p:cNvSpPr>
            <a:spLocks/>
          </p:cNvSpPr>
          <p:nvPr/>
        </p:nvSpPr>
        <p:spPr bwMode="auto">
          <a:xfrm>
            <a:off x="5416550" y="4379615"/>
            <a:ext cx="3167063" cy="314325"/>
          </a:xfrm>
          <a:custGeom>
            <a:avLst/>
            <a:gdLst>
              <a:gd name="T0" fmla="*/ 0 w 276"/>
              <a:gd name="T1" fmla="*/ 2147483647 h 36"/>
              <a:gd name="T2" fmla="*/ 2147483647 w 276"/>
              <a:gd name="T3" fmla="*/ 0 h 36"/>
              <a:gd name="T4" fmla="*/ 2147483647 w 276"/>
              <a:gd name="T5" fmla="*/ 2147483647 h 36"/>
              <a:gd name="T6" fmla="*/ 0 60000 65536"/>
              <a:gd name="T7" fmla="*/ 0 60000 65536"/>
              <a:gd name="T8" fmla="*/ 0 60000 65536"/>
              <a:gd name="T9" fmla="*/ 0 w 276"/>
              <a:gd name="T10" fmla="*/ 0 h 36"/>
              <a:gd name="T11" fmla="*/ 276 w 276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36">
                <a:moveTo>
                  <a:pt x="0" y="36"/>
                </a:moveTo>
                <a:lnTo>
                  <a:pt x="68" y="0"/>
                </a:lnTo>
                <a:lnTo>
                  <a:pt x="276" y="19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4" name="Freeform 386"/>
          <p:cNvSpPr>
            <a:spLocks/>
          </p:cNvSpPr>
          <p:nvPr/>
        </p:nvSpPr>
        <p:spPr bwMode="auto">
          <a:xfrm>
            <a:off x="5416550" y="4235152"/>
            <a:ext cx="3181350" cy="282575"/>
          </a:xfrm>
          <a:custGeom>
            <a:avLst/>
            <a:gdLst>
              <a:gd name="T0" fmla="*/ 0 w 277"/>
              <a:gd name="T1" fmla="*/ 2147483647 h 33"/>
              <a:gd name="T2" fmla="*/ 2147483647 w 277"/>
              <a:gd name="T3" fmla="*/ 0 h 33"/>
              <a:gd name="T4" fmla="*/ 2147483647 w 277"/>
              <a:gd name="T5" fmla="*/ 2147483647 h 33"/>
              <a:gd name="T6" fmla="*/ 0 60000 65536"/>
              <a:gd name="T7" fmla="*/ 0 60000 65536"/>
              <a:gd name="T8" fmla="*/ 0 60000 65536"/>
              <a:gd name="T9" fmla="*/ 0 w 277"/>
              <a:gd name="T10" fmla="*/ 0 h 33"/>
              <a:gd name="T11" fmla="*/ 277 w 277"/>
              <a:gd name="T12" fmla="*/ 33 h 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7" h="33">
                <a:moveTo>
                  <a:pt x="0" y="33"/>
                </a:moveTo>
                <a:lnTo>
                  <a:pt x="67" y="0"/>
                </a:lnTo>
                <a:lnTo>
                  <a:pt x="277" y="17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5" name="Freeform 387"/>
          <p:cNvSpPr>
            <a:spLocks/>
          </p:cNvSpPr>
          <p:nvPr/>
        </p:nvSpPr>
        <p:spPr bwMode="auto">
          <a:xfrm>
            <a:off x="5405438" y="4082752"/>
            <a:ext cx="3201987" cy="260350"/>
          </a:xfrm>
          <a:custGeom>
            <a:avLst/>
            <a:gdLst>
              <a:gd name="T0" fmla="*/ 0 w 279"/>
              <a:gd name="T1" fmla="*/ 2147483647 h 30"/>
              <a:gd name="T2" fmla="*/ 2147483647 w 279"/>
              <a:gd name="T3" fmla="*/ 0 h 30"/>
              <a:gd name="T4" fmla="*/ 2147483647 w 279"/>
              <a:gd name="T5" fmla="*/ 2147483647 h 30"/>
              <a:gd name="T6" fmla="*/ 0 60000 65536"/>
              <a:gd name="T7" fmla="*/ 0 60000 65536"/>
              <a:gd name="T8" fmla="*/ 0 60000 65536"/>
              <a:gd name="T9" fmla="*/ 0 w 279"/>
              <a:gd name="T10" fmla="*/ 0 h 30"/>
              <a:gd name="T11" fmla="*/ 279 w 279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9" h="30">
                <a:moveTo>
                  <a:pt x="0" y="30"/>
                </a:moveTo>
                <a:lnTo>
                  <a:pt x="68" y="0"/>
                </a:lnTo>
                <a:lnTo>
                  <a:pt x="279" y="15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6" name="Freeform 388"/>
          <p:cNvSpPr>
            <a:spLocks/>
          </p:cNvSpPr>
          <p:nvPr/>
        </p:nvSpPr>
        <p:spPr bwMode="auto">
          <a:xfrm>
            <a:off x="5395913" y="3927177"/>
            <a:ext cx="3211512" cy="239713"/>
          </a:xfrm>
          <a:custGeom>
            <a:avLst/>
            <a:gdLst>
              <a:gd name="T0" fmla="*/ 0 w 280"/>
              <a:gd name="T1" fmla="*/ 2147483647 h 28"/>
              <a:gd name="T2" fmla="*/ 2147483647 w 280"/>
              <a:gd name="T3" fmla="*/ 0 h 28"/>
              <a:gd name="T4" fmla="*/ 2147483647 w 280"/>
              <a:gd name="T5" fmla="*/ 2147483647 h 28"/>
              <a:gd name="T6" fmla="*/ 0 60000 65536"/>
              <a:gd name="T7" fmla="*/ 0 60000 65536"/>
              <a:gd name="T8" fmla="*/ 0 60000 65536"/>
              <a:gd name="T9" fmla="*/ 0 w 280"/>
              <a:gd name="T10" fmla="*/ 0 h 28"/>
              <a:gd name="T11" fmla="*/ 280 w 280"/>
              <a:gd name="T12" fmla="*/ 28 h 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28">
                <a:moveTo>
                  <a:pt x="0" y="28"/>
                </a:moveTo>
                <a:lnTo>
                  <a:pt x="68" y="0"/>
                </a:lnTo>
                <a:lnTo>
                  <a:pt x="280" y="14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7" name="Freeform 389"/>
          <p:cNvSpPr>
            <a:spLocks/>
          </p:cNvSpPr>
          <p:nvPr/>
        </p:nvSpPr>
        <p:spPr bwMode="auto">
          <a:xfrm>
            <a:off x="5383213" y="3765252"/>
            <a:ext cx="3236912" cy="228600"/>
          </a:xfrm>
          <a:custGeom>
            <a:avLst/>
            <a:gdLst>
              <a:gd name="T0" fmla="*/ 0 w 282"/>
              <a:gd name="T1" fmla="*/ 2147483647 h 26"/>
              <a:gd name="T2" fmla="*/ 2147483647 w 282"/>
              <a:gd name="T3" fmla="*/ 0 h 26"/>
              <a:gd name="T4" fmla="*/ 2147483647 w 282"/>
              <a:gd name="T5" fmla="*/ 2147483647 h 26"/>
              <a:gd name="T6" fmla="*/ 0 60000 65536"/>
              <a:gd name="T7" fmla="*/ 0 60000 65536"/>
              <a:gd name="T8" fmla="*/ 0 60000 65536"/>
              <a:gd name="T9" fmla="*/ 0 w 282"/>
              <a:gd name="T10" fmla="*/ 0 h 26"/>
              <a:gd name="T11" fmla="*/ 282 w 282"/>
              <a:gd name="T12" fmla="*/ 26 h 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2" h="26">
                <a:moveTo>
                  <a:pt x="0" y="26"/>
                </a:moveTo>
                <a:lnTo>
                  <a:pt x="69" y="0"/>
                </a:lnTo>
                <a:lnTo>
                  <a:pt x="282" y="13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8" name="Freeform 390"/>
          <p:cNvSpPr>
            <a:spLocks/>
          </p:cNvSpPr>
          <p:nvPr/>
        </p:nvSpPr>
        <p:spPr bwMode="auto">
          <a:xfrm>
            <a:off x="5383213" y="3609677"/>
            <a:ext cx="3246437" cy="198438"/>
          </a:xfrm>
          <a:custGeom>
            <a:avLst/>
            <a:gdLst>
              <a:gd name="T0" fmla="*/ 0 w 283"/>
              <a:gd name="T1" fmla="*/ 2147483647 h 23"/>
              <a:gd name="T2" fmla="*/ 2147483647 w 283"/>
              <a:gd name="T3" fmla="*/ 0 h 23"/>
              <a:gd name="T4" fmla="*/ 2147483647 w 283"/>
              <a:gd name="T5" fmla="*/ 2147483647 h 23"/>
              <a:gd name="T6" fmla="*/ 0 60000 65536"/>
              <a:gd name="T7" fmla="*/ 0 60000 65536"/>
              <a:gd name="T8" fmla="*/ 0 60000 65536"/>
              <a:gd name="T9" fmla="*/ 0 w 283"/>
              <a:gd name="T10" fmla="*/ 0 h 23"/>
              <a:gd name="T11" fmla="*/ 283 w 283"/>
              <a:gd name="T12" fmla="*/ 23 h 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3" h="23">
                <a:moveTo>
                  <a:pt x="0" y="23"/>
                </a:moveTo>
                <a:lnTo>
                  <a:pt x="69" y="0"/>
                </a:lnTo>
                <a:lnTo>
                  <a:pt x="283" y="12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79" name="Freeform 391"/>
          <p:cNvSpPr>
            <a:spLocks/>
          </p:cNvSpPr>
          <p:nvPr/>
        </p:nvSpPr>
        <p:spPr bwMode="auto">
          <a:xfrm>
            <a:off x="5462588" y="5119390"/>
            <a:ext cx="3087687" cy="692150"/>
          </a:xfrm>
          <a:custGeom>
            <a:avLst/>
            <a:gdLst>
              <a:gd name="T0" fmla="*/ 2147483647 w 1292"/>
              <a:gd name="T1" fmla="*/ 2147483647 h 300"/>
              <a:gd name="T2" fmla="*/ 2147483647 w 1292"/>
              <a:gd name="T3" fmla="*/ 2147483647 h 300"/>
              <a:gd name="T4" fmla="*/ 0 w 1292"/>
              <a:gd name="T5" fmla="*/ 2147483647 h 300"/>
              <a:gd name="T6" fmla="*/ 2147483647 w 1292"/>
              <a:gd name="T7" fmla="*/ 0 h 300"/>
              <a:gd name="T8" fmla="*/ 2147483647 w 1292"/>
              <a:gd name="T9" fmla="*/ 2147483647 h 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2"/>
              <a:gd name="T16" fmla="*/ 0 h 300"/>
              <a:gd name="T17" fmla="*/ 1292 w 1292"/>
              <a:gd name="T18" fmla="*/ 300 h 3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2" h="300">
                <a:moveTo>
                  <a:pt x="1292" y="91"/>
                </a:moveTo>
                <a:lnTo>
                  <a:pt x="1110" y="300"/>
                </a:lnTo>
                <a:lnTo>
                  <a:pt x="0" y="178"/>
                </a:lnTo>
                <a:lnTo>
                  <a:pt x="312" y="0"/>
                </a:lnTo>
                <a:lnTo>
                  <a:pt x="1292" y="91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0" name="Freeform 392"/>
          <p:cNvSpPr>
            <a:spLocks/>
          </p:cNvSpPr>
          <p:nvPr/>
        </p:nvSpPr>
        <p:spPr bwMode="auto">
          <a:xfrm>
            <a:off x="5383213" y="3609677"/>
            <a:ext cx="823912" cy="1919288"/>
          </a:xfrm>
          <a:custGeom>
            <a:avLst/>
            <a:gdLst>
              <a:gd name="T0" fmla="*/ 2147483647 w 345"/>
              <a:gd name="T1" fmla="*/ 2147483647 h 832"/>
              <a:gd name="T2" fmla="*/ 0 w 345"/>
              <a:gd name="T3" fmla="*/ 2147483647 h 832"/>
              <a:gd name="T4" fmla="*/ 2147483647 w 345"/>
              <a:gd name="T5" fmla="*/ 0 h 832"/>
              <a:gd name="T6" fmla="*/ 2147483647 w 345"/>
              <a:gd name="T7" fmla="*/ 2147483647 h 832"/>
              <a:gd name="T8" fmla="*/ 2147483647 w 345"/>
              <a:gd name="T9" fmla="*/ 2147483647 h 8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"/>
              <a:gd name="T16" fmla="*/ 0 h 832"/>
              <a:gd name="T17" fmla="*/ 345 w 345"/>
              <a:gd name="T18" fmla="*/ 832 h 8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" h="832">
                <a:moveTo>
                  <a:pt x="33" y="832"/>
                </a:moveTo>
                <a:lnTo>
                  <a:pt x="0" y="87"/>
                </a:lnTo>
                <a:lnTo>
                  <a:pt x="331" y="0"/>
                </a:lnTo>
                <a:lnTo>
                  <a:pt x="345" y="654"/>
                </a:lnTo>
                <a:lnTo>
                  <a:pt x="33" y="832"/>
                </a:lnTo>
                <a:close/>
              </a:path>
            </a:pathLst>
          </a:custGeom>
          <a:noFill/>
          <a:ln w="7938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1" name="Freeform 393"/>
          <p:cNvSpPr>
            <a:spLocks/>
          </p:cNvSpPr>
          <p:nvPr/>
        </p:nvSpPr>
        <p:spPr bwMode="auto">
          <a:xfrm>
            <a:off x="6173788" y="3609677"/>
            <a:ext cx="2455862" cy="1719263"/>
          </a:xfrm>
          <a:custGeom>
            <a:avLst/>
            <a:gdLst>
              <a:gd name="T0" fmla="*/ 2147483647 w 1028"/>
              <a:gd name="T1" fmla="*/ 2147483647 h 745"/>
              <a:gd name="T2" fmla="*/ 0 w 1028"/>
              <a:gd name="T3" fmla="*/ 0 h 745"/>
              <a:gd name="T4" fmla="*/ 2147483647 w 1028"/>
              <a:gd name="T5" fmla="*/ 2147483647 h 745"/>
              <a:gd name="T6" fmla="*/ 2147483647 w 1028"/>
              <a:gd name="T7" fmla="*/ 2147483647 h 745"/>
              <a:gd name="T8" fmla="*/ 2147483647 w 1028"/>
              <a:gd name="T9" fmla="*/ 2147483647 h 7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8"/>
              <a:gd name="T16" fmla="*/ 0 h 745"/>
              <a:gd name="T17" fmla="*/ 1028 w 1028"/>
              <a:gd name="T18" fmla="*/ 745 h 7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8" h="745">
                <a:moveTo>
                  <a:pt x="14" y="654"/>
                </a:moveTo>
                <a:lnTo>
                  <a:pt x="0" y="0"/>
                </a:lnTo>
                <a:lnTo>
                  <a:pt x="1028" y="45"/>
                </a:lnTo>
                <a:lnTo>
                  <a:pt x="994" y="745"/>
                </a:lnTo>
                <a:lnTo>
                  <a:pt x="14" y="654"/>
                </a:lnTo>
                <a:close/>
              </a:path>
            </a:pathLst>
          </a:custGeom>
          <a:noFill/>
          <a:ln w="7938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2" name="Line 394"/>
          <p:cNvSpPr>
            <a:spLocks noChangeShapeType="1"/>
          </p:cNvSpPr>
          <p:nvPr/>
        </p:nvSpPr>
        <p:spPr bwMode="auto">
          <a:xfrm>
            <a:off x="5462588" y="5528965"/>
            <a:ext cx="2652712" cy="2825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3" name="Line 395"/>
          <p:cNvSpPr>
            <a:spLocks noChangeShapeType="1"/>
          </p:cNvSpPr>
          <p:nvPr/>
        </p:nvSpPr>
        <p:spPr bwMode="auto">
          <a:xfrm>
            <a:off x="5462588" y="5505152"/>
            <a:ext cx="3175" cy="238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4" name="Line 396"/>
          <p:cNvSpPr>
            <a:spLocks noChangeShapeType="1"/>
          </p:cNvSpPr>
          <p:nvPr/>
        </p:nvSpPr>
        <p:spPr bwMode="auto">
          <a:xfrm>
            <a:off x="5876925" y="5548015"/>
            <a:ext cx="0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5" name="Line 397"/>
          <p:cNvSpPr>
            <a:spLocks noChangeShapeType="1"/>
          </p:cNvSpPr>
          <p:nvPr/>
        </p:nvSpPr>
        <p:spPr bwMode="auto">
          <a:xfrm>
            <a:off x="6302375" y="5592465"/>
            <a:ext cx="0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6" name="Line 398"/>
          <p:cNvSpPr>
            <a:spLocks noChangeShapeType="1"/>
          </p:cNvSpPr>
          <p:nvPr/>
        </p:nvSpPr>
        <p:spPr bwMode="auto">
          <a:xfrm>
            <a:off x="6734175" y="5646440"/>
            <a:ext cx="3175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7" name="Line 399"/>
          <p:cNvSpPr>
            <a:spLocks noChangeShapeType="1"/>
          </p:cNvSpPr>
          <p:nvPr/>
        </p:nvSpPr>
        <p:spPr bwMode="auto">
          <a:xfrm>
            <a:off x="7183438" y="5690890"/>
            <a:ext cx="3175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8" name="Line 400"/>
          <p:cNvSpPr>
            <a:spLocks noChangeShapeType="1"/>
          </p:cNvSpPr>
          <p:nvPr/>
        </p:nvSpPr>
        <p:spPr bwMode="auto">
          <a:xfrm>
            <a:off x="7643813" y="5741690"/>
            <a:ext cx="3175" cy="269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89" name="Line 401"/>
          <p:cNvSpPr>
            <a:spLocks noChangeShapeType="1"/>
          </p:cNvSpPr>
          <p:nvPr/>
        </p:nvSpPr>
        <p:spPr bwMode="auto">
          <a:xfrm>
            <a:off x="8115300" y="5784552"/>
            <a:ext cx="0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90" name="Rectangle 402"/>
          <p:cNvSpPr>
            <a:spLocks noChangeArrowheads="1"/>
          </p:cNvSpPr>
          <p:nvPr/>
        </p:nvSpPr>
        <p:spPr bwMode="auto">
          <a:xfrm>
            <a:off x="5583238" y="5595640"/>
            <a:ext cx="1920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20%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691" name="Rectangle 403"/>
          <p:cNvSpPr>
            <a:spLocks noChangeArrowheads="1"/>
          </p:cNvSpPr>
          <p:nvPr/>
        </p:nvSpPr>
        <p:spPr bwMode="auto">
          <a:xfrm>
            <a:off x="6002338" y="5643265"/>
            <a:ext cx="1920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692" name="Rectangle 404"/>
          <p:cNvSpPr>
            <a:spLocks noChangeArrowheads="1"/>
          </p:cNvSpPr>
          <p:nvPr/>
        </p:nvSpPr>
        <p:spPr bwMode="auto">
          <a:xfrm>
            <a:off x="6434138" y="5687715"/>
            <a:ext cx="192087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693" name="Rectangle 405"/>
          <p:cNvSpPr>
            <a:spLocks noChangeArrowheads="1"/>
          </p:cNvSpPr>
          <p:nvPr/>
        </p:nvSpPr>
        <p:spPr bwMode="auto">
          <a:xfrm>
            <a:off x="6892925" y="5730577"/>
            <a:ext cx="128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694" name="Rectangle 406"/>
          <p:cNvSpPr>
            <a:spLocks noChangeArrowheads="1"/>
          </p:cNvSpPr>
          <p:nvPr/>
        </p:nvSpPr>
        <p:spPr bwMode="auto">
          <a:xfrm>
            <a:off x="7358063" y="5784552"/>
            <a:ext cx="1285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695" name="Rectangle 407"/>
          <p:cNvSpPr>
            <a:spLocks noChangeArrowheads="1"/>
          </p:cNvSpPr>
          <p:nvPr/>
        </p:nvSpPr>
        <p:spPr bwMode="auto">
          <a:xfrm>
            <a:off x="7818438" y="5835352"/>
            <a:ext cx="125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1%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696" name="Line 408"/>
          <p:cNvSpPr>
            <a:spLocks noChangeShapeType="1"/>
          </p:cNvSpPr>
          <p:nvPr/>
        </p:nvSpPr>
        <p:spPr bwMode="auto">
          <a:xfrm flipH="1">
            <a:off x="8115300" y="5328940"/>
            <a:ext cx="434975" cy="4826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97" name="Line 409"/>
          <p:cNvSpPr>
            <a:spLocks noChangeShapeType="1"/>
          </p:cNvSpPr>
          <p:nvPr/>
        </p:nvSpPr>
        <p:spPr bwMode="auto">
          <a:xfrm>
            <a:off x="8080375" y="5811540"/>
            <a:ext cx="349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98" name="Line 410"/>
          <p:cNvSpPr>
            <a:spLocks noChangeShapeType="1"/>
          </p:cNvSpPr>
          <p:nvPr/>
        </p:nvSpPr>
        <p:spPr bwMode="auto">
          <a:xfrm>
            <a:off x="8204200" y="5679777"/>
            <a:ext cx="36513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699" name="Line 411"/>
          <p:cNvSpPr>
            <a:spLocks noChangeShapeType="1"/>
          </p:cNvSpPr>
          <p:nvPr/>
        </p:nvSpPr>
        <p:spPr bwMode="auto">
          <a:xfrm>
            <a:off x="8307388" y="5559127"/>
            <a:ext cx="36512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00" name="Line 412"/>
          <p:cNvSpPr>
            <a:spLocks noChangeShapeType="1"/>
          </p:cNvSpPr>
          <p:nvPr/>
        </p:nvSpPr>
        <p:spPr bwMode="auto">
          <a:xfrm>
            <a:off x="8421688" y="5440065"/>
            <a:ext cx="36512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01" name="Line 413"/>
          <p:cNvSpPr>
            <a:spLocks noChangeShapeType="1"/>
          </p:cNvSpPr>
          <p:nvPr/>
        </p:nvSpPr>
        <p:spPr bwMode="auto">
          <a:xfrm>
            <a:off x="8515350" y="5328940"/>
            <a:ext cx="34925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02" name="Rectangle 414"/>
          <p:cNvSpPr>
            <a:spLocks noChangeArrowheads="1"/>
          </p:cNvSpPr>
          <p:nvPr/>
        </p:nvSpPr>
        <p:spPr bwMode="auto">
          <a:xfrm>
            <a:off x="8261350" y="5709940"/>
            <a:ext cx="1285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15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703" name="Rectangle 415"/>
          <p:cNvSpPr>
            <a:spLocks noChangeArrowheads="1"/>
          </p:cNvSpPr>
          <p:nvPr/>
        </p:nvSpPr>
        <p:spPr bwMode="auto">
          <a:xfrm>
            <a:off x="8389938" y="5582940"/>
            <a:ext cx="128587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30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704" name="Rectangle 416"/>
          <p:cNvSpPr>
            <a:spLocks noChangeArrowheads="1"/>
          </p:cNvSpPr>
          <p:nvPr/>
        </p:nvSpPr>
        <p:spPr bwMode="auto">
          <a:xfrm>
            <a:off x="8491538" y="5463877"/>
            <a:ext cx="125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50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705" name="Rectangle 417"/>
          <p:cNvSpPr>
            <a:spLocks noChangeArrowheads="1"/>
          </p:cNvSpPr>
          <p:nvPr/>
        </p:nvSpPr>
        <p:spPr bwMode="auto">
          <a:xfrm>
            <a:off x="8597900" y="5346402"/>
            <a:ext cx="190500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100</a:t>
            </a:r>
            <a:endParaRPr lang="en-US" altLang="zh-CN" sz="1000">
              <a:ea typeface="宋体" pitchFamily="2" charset="-122"/>
            </a:endParaRPr>
          </a:p>
        </p:txBody>
      </p:sp>
      <p:sp>
        <p:nvSpPr>
          <p:cNvPr id="12706" name="Freeform 418"/>
          <p:cNvSpPr>
            <a:spLocks/>
          </p:cNvSpPr>
          <p:nvPr/>
        </p:nvSpPr>
        <p:spPr bwMode="auto">
          <a:xfrm>
            <a:off x="6323013" y="3633490"/>
            <a:ext cx="92075" cy="1581150"/>
          </a:xfrm>
          <a:custGeom>
            <a:avLst/>
            <a:gdLst>
              <a:gd name="T0" fmla="*/ 2147483647 w 39"/>
              <a:gd name="T1" fmla="*/ 2147483647 h 684"/>
              <a:gd name="T2" fmla="*/ 0 w 39"/>
              <a:gd name="T3" fmla="*/ 2147483647 h 684"/>
              <a:gd name="T4" fmla="*/ 2147483647 w 39"/>
              <a:gd name="T5" fmla="*/ 0 h 684"/>
              <a:gd name="T6" fmla="*/ 2147483647 w 39"/>
              <a:gd name="T7" fmla="*/ 2147483647 h 684"/>
              <a:gd name="T8" fmla="*/ 2147483647 w 39"/>
              <a:gd name="T9" fmla="*/ 2147483647 h 6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684"/>
              <a:gd name="T17" fmla="*/ 39 w 39"/>
              <a:gd name="T18" fmla="*/ 684 h 6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684">
                <a:moveTo>
                  <a:pt x="15" y="684"/>
                </a:moveTo>
                <a:lnTo>
                  <a:pt x="0" y="8"/>
                </a:lnTo>
                <a:lnTo>
                  <a:pt x="29" y="0"/>
                </a:lnTo>
                <a:lnTo>
                  <a:pt x="39" y="665"/>
                </a:lnTo>
                <a:lnTo>
                  <a:pt x="15" y="684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07" name="Freeform 419"/>
          <p:cNvSpPr>
            <a:spLocks/>
          </p:cNvSpPr>
          <p:nvPr/>
        </p:nvSpPr>
        <p:spPr bwMode="auto">
          <a:xfrm>
            <a:off x="6161088" y="3654127"/>
            <a:ext cx="196850" cy="1560513"/>
          </a:xfrm>
          <a:custGeom>
            <a:avLst/>
            <a:gdLst>
              <a:gd name="T0" fmla="*/ 2147483647 w 82"/>
              <a:gd name="T1" fmla="*/ 2147483647 h 676"/>
              <a:gd name="T2" fmla="*/ 0 w 82"/>
              <a:gd name="T3" fmla="*/ 0 h 676"/>
              <a:gd name="T4" fmla="*/ 2147483647 w 82"/>
              <a:gd name="T5" fmla="*/ 0 h 676"/>
              <a:gd name="T6" fmla="*/ 2147483647 w 82"/>
              <a:gd name="T7" fmla="*/ 2147483647 h 676"/>
              <a:gd name="T8" fmla="*/ 2147483647 w 82"/>
              <a:gd name="T9" fmla="*/ 2147483647 h 6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676"/>
              <a:gd name="T17" fmla="*/ 82 w 82"/>
              <a:gd name="T18" fmla="*/ 676 h 6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676">
                <a:moveTo>
                  <a:pt x="19" y="669"/>
                </a:moveTo>
                <a:lnTo>
                  <a:pt x="0" y="0"/>
                </a:lnTo>
                <a:lnTo>
                  <a:pt x="67" y="0"/>
                </a:lnTo>
                <a:lnTo>
                  <a:pt x="82" y="676"/>
                </a:lnTo>
                <a:lnTo>
                  <a:pt x="19" y="669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08" name="Freeform 420"/>
          <p:cNvSpPr>
            <a:spLocks/>
          </p:cNvSpPr>
          <p:nvPr/>
        </p:nvSpPr>
        <p:spPr bwMode="auto">
          <a:xfrm>
            <a:off x="6161088" y="3622377"/>
            <a:ext cx="230187" cy="31750"/>
          </a:xfrm>
          <a:custGeom>
            <a:avLst/>
            <a:gdLst>
              <a:gd name="T0" fmla="*/ 2147483647 w 96"/>
              <a:gd name="T1" fmla="*/ 2147483647 h 12"/>
              <a:gd name="T2" fmla="*/ 2147483647 w 96"/>
              <a:gd name="T3" fmla="*/ 2147483647 h 12"/>
              <a:gd name="T4" fmla="*/ 2147483647 w 96"/>
              <a:gd name="T5" fmla="*/ 0 h 12"/>
              <a:gd name="T6" fmla="*/ 0 w 96"/>
              <a:gd name="T7" fmla="*/ 2147483647 h 12"/>
              <a:gd name="T8" fmla="*/ 2147483647 w 96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2"/>
              <a:gd name="T17" fmla="*/ 96 w 96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2">
                <a:moveTo>
                  <a:pt x="67" y="12"/>
                </a:moveTo>
                <a:lnTo>
                  <a:pt x="96" y="4"/>
                </a:lnTo>
                <a:lnTo>
                  <a:pt x="29" y="0"/>
                </a:lnTo>
                <a:lnTo>
                  <a:pt x="0" y="12"/>
                </a:lnTo>
                <a:lnTo>
                  <a:pt x="67" y="12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09" name="Freeform 421"/>
          <p:cNvSpPr>
            <a:spLocks/>
          </p:cNvSpPr>
          <p:nvPr/>
        </p:nvSpPr>
        <p:spPr bwMode="auto">
          <a:xfrm>
            <a:off x="6727825" y="3654127"/>
            <a:ext cx="66675" cy="1597025"/>
          </a:xfrm>
          <a:custGeom>
            <a:avLst/>
            <a:gdLst>
              <a:gd name="T0" fmla="*/ 2147483647 w 28"/>
              <a:gd name="T1" fmla="*/ 2147483647 h 692"/>
              <a:gd name="T2" fmla="*/ 0 w 28"/>
              <a:gd name="T3" fmla="*/ 2147483647 h 692"/>
              <a:gd name="T4" fmla="*/ 2147483647 w 28"/>
              <a:gd name="T5" fmla="*/ 0 h 692"/>
              <a:gd name="T6" fmla="*/ 2147483647 w 28"/>
              <a:gd name="T7" fmla="*/ 2147483647 h 692"/>
              <a:gd name="T8" fmla="*/ 2147483647 w 28"/>
              <a:gd name="T9" fmla="*/ 2147483647 h 6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"/>
              <a:gd name="T16" fmla="*/ 0 h 692"/>
              <a:gd name="T17" fmla="*/ 28 w 28"/>
              <a:gd name="T18" fmla="*/ 692 h 6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" h="692">
                <a:moveTo>
                  <a:pt x="4" y="692"/>
                </a:moveTo>
                <a:lnTo>
                  <a:pt x="0" y="7"/>
                </a:lnTo>
                <a:lnTo>
                  <a:pt x="24" y="0"/>
                </a:lnTo>
                <a:lnTo>
                  <a:pt x="28" y="673"/>
                </a:lnTo>
                <a:lnTo>
                  <a:pt x="4" y="692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0" name="Freeform 422"/>
          <p:cNvSpPr>
            <a:spLocks/>
          </p:cNvSpPr>
          <p:nvPr/>
        </p:nvSpPr>
        <p:spPr bwMode="auto">
          <a:xfrm>
            <a:off x="6562725" y="3663652"/>
            <a:ext cx="171450" cy="1587500"/>
          </a:xfrm>
          <a:custGeom>
            <a:avLst/>
            <a:gdLst>
              <a:gd name="T0" fmla="*/ 2147483647 w 72"/>
              <a:gd name="T1" fmla="*/ 2147483647 h 688"/>
              <a:gd name="T2" fmla="*/ 0 w 72"/>
              <a:gd name="T3" fmla="*/ 0 h 688"/>
              <a:gd name="T4" fmla="*/ 2147483647 w 72"/>
              <a:gd name="T5" fmla="*/ 2147483647 h 688"/>
              <a:gd name="T6" fmla="*/ 2147483647 w 72"/>
              <a:gd name="T7" fmla="*/ 2147483647 h 688"/>
              <a:gd name="T8" fmla="*/ 2147483647 w 72"/>
              <a:gd name="T9" fmla="*/ 2147483647 h 6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688"/>
              <a:gd name="T17" fmla="*/ 72 w 72"/>
              <a:gd name="T18" fmla="*/ 688 h 6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688">
                <a:moveTo>
                  <a:pt x="10" y="680"/>
                </a:moveTo>
                <a:lnTo>
                  <a:pt x="0" y="0"/>
                </a:lnTo>
                <a:lnTo>
                  <a:pt x="68" y="3"/>
                </a:lnTo>
                <a:lnTo>
                  <a:pt x="72" y="688"/>
                </a:lnTo>
                <a:lnTo>
                  <a:pt x="10" y="680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1" name="Freeform 423"/>
          <p:cNvSpPr>
            <a:spLocks/>
          </p:cNvSpPr>
          <p:nvPr/>
        </p:nvSpPr>
        <p:spPr bwMode="auto">
          <a:xfrm>
            <a:off x="6562725" y="3643015"/>
            <a:ext cx="220663" cy="23812"/>
          </a:xfrm>
          <a:custGeom>
            <a:avLst/>
            <a:gdLst>
              <a:gd name="T0" fmla="*/ 2147483647 w 92"/>
              <a:gd name="T1" fmla="*/ 2147483647 h 11"/>
              <a:gd name="T2" fmla="*/ 2147483647 w 92"/>
              <a:gd name="T3" fmla="*/ 2147483647 h 11"/>
              <a:gd name="T4" fmla="*/ 2147483647 w 92"/>
              <a:gd name="T5" fmla="*/ 0 h 11"/>
              <a:gd name="T6" fmla="*/ 0 w 92"/>
              <a:gd name="T7" fmla="*/ 2147483647 h 11"/>
              <a:gd name="T8" fmla="*/ 2147483647 w 92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11"/>
              <a:gd name="T17" fmla="*/ 92 w 92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11">
                <a:moveTo>
                  <a:pt x="68" y="11"/>
                </a:moveTo>
                <a:lnTo>
                  <a:pt x="92" y="4"/>
                </a:lnTo>
                <a:lnTo>
                  <a:pt x="24" y="0"/>
                </a:lnTo>
                <a:lnTo>
                  <a:pt x="0" y="8"/>
                </a:lnTo>
                <a:lnTo>
                  <a:pt x="68" y="11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2" name="Freeform 424"/>
          <p:cNvSpPr>
            <a:spLocks/>
          </p:cNvSpPr>
          <p:nvPr/>
        </p:nvSpPr>
        <p:spPr bwMode="auto">
          <a:xfrm>
            <a:off x="7126288" y="3666827"/>
            <a:ext cx="57150" cy="1617663"/>
          </a:xfrm>
          <a:custGeom>
            <a:avLst/>
            <a:gdLst>
              <a:gd name="T0" fmla="*/ 0 w 24"/>
              <a:gd name="T1" fmla="*/ 2147483647 h 700"/>
              <a:gd name="T2" fmla="*/ 0 w 24"/>
              <a:gd name="T3" fmla="*/ 2147483647 h 700"/>
              <a:gd name="T4" fmla="*/ 2147483647 w 24"/>
              <a:gd name="T5" fmla="*/ 0 h 700"/>
              <a:gd name="T6" fmla="*/ 2147483647 w 24"/>
              <a:gd name="T7" fmla="*/ 2147483647 h 700"/>
              <a:gd name="T8" fmla="*/ 0 w 24"/>
              <a:gd name="T9" fmla="*/ 2147483647 h 7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700"/>
              <a:gd name="T17" fmla="*/ 24 w 24"/>
              <a:gd name="T18" fmla="*/ 700 h 7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700">
                <a:moveTo>
                  <a:pt x="0" y="700"/>
                </a:moveTo>
                <a:lnTo>
                  <a:pt x="0" y="8"/>
                </a:lnTo>
                <a:lnTo>
                  <a:pt x="24" y="0"/>
                </a:lnTo>
                <a:lnTo>
                  <a:pt x="24" y="681"/>
                </a:lnTo>
                <a:lnTo>
                  <a:pt x="0" y="700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3" name="Freeform 425"/>
          <p:cNvSpPr>
            <a:spLocks/>
          </p:cNvSpPr>
          <p:nvPr/>
        </p:nvSpPr>
        <p:spPr bwMode="auto">
          <a:xfrm>
            <a:off x="6965950" y="3676352"/>
            <a:ext cx="160338" cy="1608138"/>
          </a:xfrm>
          <a:custGeom>
            <a:avLst/>
            <a:gdLst>
              <a:gd name="T0" fmla="*/ 0 w 68"/>
              <a:gd name="T1" fmla="*/ 2147483647 h 696"/>
              <a:gd name="T2" fmla="*/ 0 w 68"/>
              <a:gd name="T3" fmla="*/ 0 h 696"/>
              <a:gd name="T4" fmla="*/ 2147483647 w 68"/>
              <a:gd name="T5" fmla="*/ 2147483647 h 696"/>
              <a:gd name="T6" fmla="*/ 2147483647 w 68"/>
              <a:gd name="T7" fmla="*/ 2147483647 h 696"/>
              <a:gd name="T8" fmla="*/ 0 w 68"/>
              <a:gd name="T9" fmla="*/ 2147483647 h 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696"/>
              <a:gd name="T17" fmla="*/ 68 w 68"/>
              <a:gd name="T18" fmla="*/ 696 h 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696">
                <a:moveTo>
                  <a:pt x="0" y="688"/>
                </a:moveTo>
                <a:lnTo>
                  <a:pt x="0" y="0"/>
                </a:lnTo>
                <a:lnTo>
                  <a:pt x="68" y="4"/>
                </a:lnTo>
                <a:lnTo>
                  <a:pt x="68" y="696"/>
                </a:lnTo>
                <a:lnTo>
                  <a:pt x="0" y="688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4" name="Freeform 426"/>
          <p:cNvSpPr>
            <a:spLocks/>
          </p:cNvSpPr>
          <p:nvPr/>
        </p:nvSpPr>
        <p:spPr bwMode="auto">
          <a:xfrm>
            <a:off x="6965950" y="3663652"/>
            <a:ext cx="217488" cy="23813"/>
          </a:xfrm>
          <a:custGeom>
            <a:avLst/>
            <a:gdLst>
              <a:gd name="T0" fmla="*/ 2147483647 w 92"/>
              <a:gd name="T1" fmla="*/ 2147483647 h 11"/>
              <a:gd name="T2" fmla="*/ 2147483647 w 92"/>
              <a:gd name="T3" fmla="*/ 2147483647 h 11"/>
              <a:gd name="T4" fmla="*/ 2147483647 w 92"/>
              <a:gd name="T5" fmla="*/ 0 h 11"/>
              <a:gd name="T6" fmla="*/ 0 w 92"/>
              <a:gd name="T7" fmla="*/ 2147483647 h 11"/>
              <a:gd name="T8" fmla="*/ 2147483647 w 92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11"/>
              <a:gd name="T17" fmla="*/ 92 w 92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11">
                <a:moveTo>
                  <a:pt x="68" y="11"/>
                </a:moveTo>
                <a:lnTo>
                  <a:pt x="92" y="3"/>
                </a:lnTo>
                <a:lnTo>
                  <a:pt x="24" y="0"/>
                </a:lnTo>
                <a:lnTo>
                  <a:pt x="0" y="7"/>
                </a:lnTo>
                <a:lnTo>
                  <a:pt x="68" y="11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5" name="Freeform 427"/>
          <p:cNvSpPr>
            <a:spLocks/>
          </p:cNvSpPr>
          <p:nvPr/>
        </p:nvSpPr>
        <p:spPr bwMode="auto">
          <a:xfrm>
            <a:off x="7529513" y="3687465"/>
            <a:ext cx="65087" cy="1631950"/>
          </a:xfrm>
          <a:custGeom>
            <a:avLst/>
            <a:gdLst>
              <a:gd name="T0" fmla="*/ 0 w 28"/>
              <a:gd name="T1" fmla="*/ 2147483647 h 707"/>
              <a:gd name="T2" fmla="*/ 2147483647 w 28"/>
              <a:gd name="T3" fmla="*/ 2147483647 h 707"/>
              <a:gd name="T4" fmla="*/ 2147483647 w 28"/>
              <a:gd name="T5" fmla="*/ 0 h 707"/>
              <a:gd name="T6" fmla="*/ 2147483647 w 28"/>
              <a:gd name="T7" fmla="*/ 2147483647 h 707"/>
              <a:gd name="T8" fmla="*/ 0 w 28"/>
              <a:gd name="T9" fmla="*/ 2147483647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"/>
              <a:gd name="T16" fmla="*/ 0 h 707"/>
              <a:gd name="T17" fmla="*/ 28 w 28"/>
              <a:gd name="T18" fmla="*/ 707 h 7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" h="707">
                <a:moveTo>
                  <a:pt x="0" y="707"/>
                </a:moveTo>
                <a:lnTo>
                  <a:pt x="9" y="8"/>
                </a:lnTo>
                <a:lnTo>
                  <a:pt x="28" y="0"/>
                </a:lnTo>
                <a:lnTo>
                  <a:pt x="19" y="688"/>
                </a:lnTo>
                <a:lnTo>
                  <a:pt x="0" y="707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6" name="Freeform 428"/>
          <p:cNvSpPr>
            <a:spLocks/>
          </p:cNvSpPr>
          <p:nvPr/>
        </p:nvSpPr>
        <p:spPr bwMode="auto">
          <a:xfrm>
            <a:off x="7364413" y="3696990"/>
            <a:ext cx="184150" cy="1622425"/>
          </a:xfrm>
          <a:custGeom>
            <a:avLst/>
            <a:gdLst>
              <a:gd name="T0" fmla="*/ 0 w 77"/>
              <a:gd name="T1" fmla="*/ 2147483647 h 703"/>
              <a:gd name="T2" fmla="*/ 2147483647 w 77"/>
              <a:gd name="T3" fmla="*/ 0 h 703"/>
              <a:gd name="T4" fmla="*/ 2147483647 w 77"/>
              <a:gd name="T5" fmla="*/ 2147483647 h 703"/>
              <a:gd name="T6" fmla="*/ 2147483647 w 77"/>
              <a:gd name="T7" fmla="*/ 2147483647 h 703"/>
              <a:gd name="T8" fmla="*/ 0 w 77"/>
              <a:gd name="T9" fmla="*/ 2147483647 h 7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703"/>
              <a:gd name="T17" fmla="*/ 77 w 77"/>
              <a:gd name="T18" fmla="*/ 703 h 7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703">
                <a:moveTo>
                  <a:pt x="0" y="695"/>
                </a:moveTo>
                <a:lnTo>
                  <a:pt x="5" y="0"/>
                </a:lnTo>
                <a:lnTo>
                  <a:pt x="77" y="4"/>
                </a:lnTo>
                <a:lnTo>
                  <a:pt x="68" y="703"/>
                </a:lnTo>
                <a:lnTo>
                  <a:pt x="0" y="695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7" name="Freeform 429"/>
          <p:cNvSpPr>
            <a:spLocks/>
          </p:cNvSpPr>
          <p:nvPr/>
        </p:nvSpPr>
        <p:spPr bwMode="auto">
          <a:xfrm>
            <a:off x="7380288" y="3676352"/>
            <a:ext cx="214312" cy="31750"/>
          </a:xfrm>
          <a:custGeom>
            <a:avLst/>
            <a:gdLst>
              <a:gd name="T0" fmla="*/ 2147483647 w 91"/>
              <a:gd name="T1" fmla="*/ 2147483647 h 12"/>
              <a:gd name="T2" fmla="*/ 2147483647 w 91"/>
              <a:gd name="T3" fmla="*/ 2147483647 h 12"/>
              <a:gd name="T4" fmla="*/ 2147483647 w 91"/>
              <a:gd name="T5" fmla="*/ 0 h 12"/>
              <a:gd name="T6" fmla="*/ 0 w 91"/>
              <a:gd name="T7" fmla="*/ 2147483647 h 12"/>
              <a:gd name="T8" fmla="*/ 2147483647 w 91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2"/>
              <a:gd name="T17" fmla="*/ 91 w 91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2">
                <a:moveTo>
                  <a:pt x="72" y="12"/>
                </a:moveTo>
                <a:lnTo>
                  <a:pt x="91" y="4"/>
                </a:lnTo>
                <a:lnTo>
                  <a:pt x="24" y="0"/>
                </a:lnTo>
                <a:lnTo>
                  <a:pt x="0" y="8"/>
                </a:lnTo>
                <a:lnTo>
                  <a:pt x="72" y="12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8" name="Freeform 430"/>
          <p:cNvSpPr>
            <a:spLocks/>
          </p:cNvSpPr>
          <p:nvPr/>
        </p:nvSpPr>
        <p:spPr bwMode="auto">
          <a:xfrm>
            <a:off x="7931150" y="3720802"/>
            <a:ext cx="101600" cy="1631950"/>
          </a:xfrm>
          <a:custGeom>
            <a:avLst/>
            <a:gdLst>
              <a:gd name="T0" fmla="*/ 0 w 43"/>
              <a:gd name="T1" fmla="*/ 2147483647 h 707"/>
              <a:gd name="T2" fmla="*/ 2147483647 w 43"/>
              <a:gd name="T3" fmla="*/ 2147483647 h 707"/>
              <a:gd name="T4" fmla="*/ 2147483647 w 43"/>
              <a:gd name="T5" fmla="*/ 0 h 707"/>
              <a:gd name="T6" fmla="*/ 2147483647 w 43"/>
              <a:gd name="T7" fmla="*/ 2147483647 h 707"/>
              <a:gd name="T8" fmla="*/ 0 w 43"/>
              <a:gd name="T9" fmla="*/ 2147483647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707"/>
              <a:gd name="T17" fmla="*/ 43 w 43"/>
              <a:gd name="T18" fmla="*/ 707 h 7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707">
                <a:moveTo>
                  <a:pt x="0" y="707"/>
                </a:moveTo>
                <a:lnTo>
                  <a:pt x="19" y="8"/>
                </a:lnTo>
                <a:lnTo>
                  <a:pt x="43" y="0"/>
                </a:lnTo>
                <a:lnTo>
                  <a:pt x="19" y="688"/>
                </a:lnTo>
                <a:lnTo>
                  <a:pt x="0" y="707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19" name="Freeform 431"/>
          <p:cNvSpPr>
            <a:spLocks/>
          </p:cNvSpPr>
          <p:nvPr/>
        </p:nvSpPr>
        <p:spPr bwMode="auto">
          <a:xfrm>
            <a:off x="7766050" y="3731915"/>
            <a:ext cx="207963" cy="1620837"/>
          </a:xfrm>
          <a:custGeom>
            <a:avLst/>
            <a:gdLst>
              <a:gd name="T0" fmla="*/ 0 w 87"/>
              <a:gd name="T1" fmla="*/ 2147483647 h 703"/>
              <a:gd name="T2" fmla="*/ 2147483647 w 87"/>
              <a:gd name="T3" fmla="*/ 0 h 703"/>
              <a:gd name="T4" fmla="*/ 2147483647 w 87"/>
              <a:gd name="T5" fmla="*/ 2147483647 h 703"/>
              <a:gd name="T6" fmla="*/ 2147483647 w 87"/>
              <a:gd name="T7" fmla="*/ 2147483647 h 703"/>
              <a:gd name="T8" fmla="*/ 0 w 87"/>
              <a:gd name="T9" fmla="*/ 2147483647 h 7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703"/>
              <a:gd name="T17" fmla="*/ 87 w 87"/>
              <a:gd name="T18" fmla="*/ 703 h 7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703">
                <a:moveTo>
                  <a:pt x="0" y="696"/>
                </a:moveTo>
                <a:lnTo>
                  <a:pt x="15" y="0"/>
                </a:lnTo>
                <a:lnTo>
                  <a:pt x="87" y="4"/>
                </a:lnTo>
                <a:lnTo>
                  <a:pt x="68" y="703"/>
                </a:lnTo>
                <a:lnTo>
                  <a:pt x="0" y="696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0" name="Freeform 432"/>
          <p:cNvSpPr>
            <a:spLocks/>
          </p:cNvSpPr>
          <p:nvPr/>
        </p:nvSpPr>
        <p:spPr bwMode="auto">
          <a:xfrm>
            <a:off x="7802563" y="3711277"/>
            <a:ext cx="230187" cy="30163"/>
          </a:xfrm>
          <a:custGeom>
            <a:avLst/>
            <a:gdLst>
              <a:gd name="T0" fmla="*/ 2147483647 w 96"/>
              <a:gd name="T1" fmla="*/ 2147483647 h 12"/>
              <a:gd name="T2" fmla="*/ 2147483647 w 96"/>
              <a:gd name="T3" fmla="*/ 2147483647 h 12"/>
              <a:gd name="T4" fmla="*/ 2147483647 w 96"/>
              <a:gd name="T5" fmla="*/ 0 h 12"/>
              <a:gd name="T6" fmla="*/ 0 w 96"/>
              <a:gd name="T7" fmla="*/ 2147483647 h 12"/>
              <a:gd name="T8" fmla="*/ 2147483647 w 96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2"/>
              <a:gd name="T17" fmla="*/ 96 w 96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2">
                <a:moveTo>
                  <a:pt x="72" y="12"/>
                </a:moveTo>
                <a:lnTo>
                  <a:pt x="96" y="4"/>
                </a:lnTo>
                <a:lnTo>
                  <a:pt x="24" y="0"/>
                </a:lnTo>
                <a:lnTo>
                  <a:pt x="0" y="8"/>
                </a:lnTo>
                <a:lnTo>
                  <a:pt x="72" y="12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1" name="Freeform 433"/>
          <p:cNvSpPr>
            <a:spLocks/>
          </p:cNvSpPr>
          <p:nvPr/>
        </p:nvSpPr>
        <p:spPr bwMode="auto">
          <a:xfrm>
            <a:off x="8353425" y="4181177"/>
            <a:ext cx="92075" cy="1216025"/>
          </a:xfrm>
          <a:custGeom>
            <a:avLst/>
            <a:gdLst>
              <a:gd name="T0" fmla="*/ 0 w 39"/>
              <a:gd name="T1" fmla="*/ 2147483647 h 528"/>
              <a:gd name="T2" fmla="*/ 2147483647 w 39"/>
              <a:gd name="T3" fmla="*/ 2147483647 h 528"/>
              <a:gd name="T4" fmla="*/ 2147483647 w 39"/>
              <a:gd name="T5" fmla="*/ 0 h 528"/>
              <a:gd name="T6" fmla="*/ 2147483647 w 39"/>
              <a:gd name="T7" fmla="*/ 2147483647 h 528"/>
              <a:gd name="T8" fmla="*/ 0 w 39"/>
              <a:gd name="T9" fmla="*/ 2147483647 h 5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528"/>
              <a:gd name="T17" fmla="*/ 39 w 39"/>
              <a:gd name="T18" fmla="*/ 528 h 5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528">
                <a:moveTo>
                  <a:pt x="0" y="528"/>
                </a:moveTo>
                <a:lnTo>
                  <a:pt x="20" y="11"/>
                </a:lnTo>
                <a:lnTo>
                  <a:pt x="39" y="0"/>
                </a:lnTo>
                <a:lnTo>
                  <a:pt x="20" y="509"/>
                </a:lnTo>
                <a:lnTo>
                  <a:pt x="0" y="528"/>
                </a:lnTo>
                <a:close/>
              </a:path>
            </a:pathLst>
          </a:custGeom>
          <a:solidFill>
            <a:srgbClr val="6680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2" name="Freeform 434"/>
          <p:cNvSpPr>
            <a:spLocks/>
          </p:cNvSpPr>
          <p:nvPr/>
        </p:nvSpPr>
        <p:spPr bwMode="auto">
          <a:xfrm>
            <a:off x="8181975" y="4193877"/>
            <a:ext cx="217488" cy="1203325"/>
          </a:xfrm>
          <a:custGeom>
            <a:avLst/>
            <a:gdLst>
              <a:gd name="T0" fmla="*/ 0 w 92"/>
              <a:gd name="T1" fmla="*/ 2147483647 h 521"/>
              <a:gd name="T2" fmla="*/ 2147483647 w 92"/>
              <a:gd name="T3" fmla="*/ 0 h 521"/>
              <a:gd name="T4" fmla="*/ 2147483647 w 92"/>
              <a:gd name="T5" fmla="*/ 2147483647 h 521"/>
              <a:gd name="T6" fmla="*/ 2147483647 w 92"/>
              <a:gd name="T7" fmla="*/ 2147483647 h 521"/>
              <a:gd name="T8" fmla="*/ 0 w 92"/>
              <a:gd name="T9" fmla="*/ 2147483647 h 5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521"/>
              <a:gd name="T17" fmla="*/ 92 w 92"/>
              <a:gd name="T18" fmla="*/ 521 h 5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521">
                <a:moveTo>
                  <a:pt x="0" y="514"/>
                </a:moveTo>
                <a:lnTo>
                  <a:pt x="20" y="0"/>
                </a:lnTo>
                <a:lnTo>
                  <a:pt x="92" y="4"/>
                </a:lnTo>
                <a:lnTo>
                  <a:pt x="72" y="521"/>
                </a:lnTo>
                <a:lnTo>
                  <a:pt x="0" y="514"/>
                </a:lnTo>
                <a:close/>
              </a:path>
            </a:pathLst>
          </a:custGeom>
          <a:solidFill>
            <a:srgbClr val="CCFF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3" name="Freeform 435"/>
          <p:cNvSpPr>
            <a:spLocks/>
          </p:cNvSpPr>
          <p:nvPr/>
        </p:nvSpPr>
        <p:spPr bwMode="auto">
          <a:xfrm>
            <a:off x="8228013" y="4166890"/>
            <a:ext cx="217487" cy="36512"/>
          </a:xfrm>
          <a:custGeom>
            <a:avLst/>
            <a:gdLst>
              <a:gd name="T0" fmla="*/ 2147483647 w 91"/>
              <a:gd name="T1" fmla="*/ 2147483647 h 15"/>
              <a:gd name="T2" fmla="*/ 2147483647 w 91"/>
              <a:gd name="T3" fmla="*/ 2147483647 h 15"/>
              <a:gd name="T4" fmla="*/ 2147483647 w 91"/>
              <a:gd name="T5" fmla="*/ 0 h 15"/>
              <a:gd name="T6" fmla="*/ 0 w 91"/>
              <a:gd name="T7" fmla="*/ 2147483647 h 15"/>
              <a:gd name="T8" fmla="*/ 2147483647 w 91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5"/>
              <a:gd name="T17" fmla="*/ 91 w 91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5">
                <a:moveTo>
                  <a:pt x="72" y="15"/>
                </a:moveTo>
                <a:lnTo>
                  <a:pt x="91" y="4"/>
                </a:lnTo>
                <a:lnTo>
                  <a:pt x="19" y="0"/>
                </a:lnTo>
                <a:lnTo>
                  <a:pt x="0" y="11"/>
                </a:lnTo>
                <a:lnTo>
                  <a:pt x="72" y="15"/>
                </a:lnTo>
                <a:close/>
              </a:path>
            </a:pathLst>
          </a:custGeom>
          <a:solidFill>
            <a:srgbClr val="99BF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4" name="Freeform 436"/>
          <p:cNvSpPr>
            <a:spLocks/>
          </p:cNvSpPr>
          <p:nvPr/>
        </p:nvSpPr>
        <p:spPr bwMode="auto">
          <a:xfrm>
            <a:off x="6140450" y="3687465"/>
            <a:ext cx="115888" cy="1620837"/>
          </a:xfrm>
          <a:custGeom>
            <a:avLst/>
            <a:gdLst>
              <a:gd name="T0" fmla="*/ 2147483647 w 48"/>
              <a:gd name="T1" fmla="*/ 2147483647 h 703"/>
              <a:gd name="T2" fmla="*/ 0 w 48"/>
              <a:gd name="T3" fmla="*/ 2147483647 h 703"/>
              <a:gd name="T4" fmla="*/ 2147483647 w 48"/>
              <a:gd name="T5" fmla="*/ 0 h 703"/>
              <a:gd name="T6" fmla="*/ 2147483647 w 48"/>
              <a:gd name="T7" fmla="*/ 2147483647 h 703"/>
              <a:gd name="T8" fmla="*/ 2147483647 w 48"/>
              <a:gd name="T9" fmla="*/ 2147483647 h 7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703"/>
              <a:gd name="T17" fmla="*/ 48 w 48"/>
              <a:gd name="T18" fmla="*/ 703 h 7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703">
                <a:moveTo>
                  <a:pt x="19" y="703"/>
                </a:moveTo>
                <a:lnTo>
                  <a:pt x="0" y="8"/>
                </a:lnTo>
                <a:lnTo>
                  <a:pt x="33" y="0"/>
                </a:lnTo>
                <a:lnTo>
                  <a:pt x="48" y="684"/>
                </a:lnTo>
                <a:lnTo>
                  <a:pt x="19" y="703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5" name="Freeform 437"/>
          <p:cNvSpPr>
            <a:spLocks/>
          </p:cNvSpPr>
          <p:nvPr/>
        </p:nvSpPr>
        <p:spPr bwMode="auto">
          <a:xfrm>
            <a:off x="5976938" y="3696990"/>
            <a:ext cx="209550" cy="1611312"/>
          </a:xfrm>
          <a:custGeom>
            <a:avLst/>
            <a:gdLst>
              <a:gd name="T0" fmla="*/ 2147483647 w 87"/>
              <a:gd name="T1" fmla="*/ 2147483647 h 699"/>
              <a:gd name="T2" fmla="*/ 0 w 87"/>
              <a:gd name="T3" fmla="*/ 0 h 699"/>
              <a:gd name="T4" fmla="*/ 2147483647 w 87"/>
              <a:gd name="T5" fmla="*/ 2147483647 h 699"/>
              <a:gd name="T6" fmla="*/ 2147483647 w 87"/>
              <a:gd name="T7" fmla="*/ 2147483647 h 699"/>
              <a:gd name="T8" fmla="*/ 2147483647 w 87"/>
              <a:gd name="T9" fmla="*/ 2147483647 h 6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699"/>
              <a:gd name="T17" fmla="*/ 87 w 87"/>
              <a:gd name="T18" fmla="*/ 699 h 6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699">
                <a:moveTo>
                  <a:pt x="24" y="692"/>
                </a:moveTo>
                <a:lnTo>
                  <a:pt x="0" y="0"/>
                </a:lnTo>
                <a:lnTo>
                  <a:pt x="68" y="4"/>
                </a:lnTo>
                <a:lnTo>
                  <a:pt x="87" y="699"/>
                </a:lnTo>
                <a:lnTo>
                  <a:pt x="24" y="692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6" name="Freeform 438"/>
          <p:cNvSpPr>
            <a:spLocks/>
          </p:cNvSpPr>
          <p:nvPr/>
        </p:nvSpPr>
        <p:spPr bwMode="auto">
          <a:xfrm>
            <a:off x="5976938" y="3676352"/>
            <a:ext cx="239712" cy="31750"/>
          </a:xfrm>
          <a:custGeom>
            <a:avLst/>
            <a:gdLst>
              <a:gd name="T0" fmla="*/ 2147483647 w 101"/>
              <a:gd name="T1" fmla="*/ 2147483647 h 12"/>
              <a:gd name="T2" fmla="*/ 2147483647 w 101"/>
              <a:gd name="T3" fmla="*/ 2147483647 h 12"/>
              <a:gd name="T4" fmla="*/ 2147483647 w 101"/>
              <a:gd name="T5" fmla="*/ 0 h 12"/>
              <a:gd name="T6" fmla="*/ 0 w 101"/>
              <a:gd name="T7" fmla="*/ 2147483647 h 12"/>
              <a:gd name="T8" fmla="*/ 2147483647 w 101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2"/>
              <a:gd name="T17" fmla="*/ 101 w 101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2">
                <a:moveTo>
                  <a:pt x="68" y="12"/>
                </a:moveTo>
                <a:lnTo>
                  <a:pt x="101" y="4"/>
                </a:lnTo>
                <a:lnTo>
                  <a:pt x="34" y="0"/>
                </a:lnTo>
                <a:lnTo>
                  <a:pt x="0" y="8"/>
                </a:lnTo>
                <a:lnTo>
                  <a:pt x="68" y="12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7" name="Freeform 439"/>
          <p:cNvSpPr>
            <a:spLocks/>
          </p:cNvSpPr>
          <p:nvPr/>
        </p:nvSpPr>
        <p:spPr bwMode="auto">
          <a:xfrm>
            <a:off x="6553200" y="3708102"/>
            <a:ext cx="92075" cy="1638300"/>
          </a:xfrm>
          <a:custGeom>
            <a:avLst/>
            <a:gdLst>
              <a:gd name="T0" fmla="*/ 2147483647 w 39"/>
              <a:gd name="T1" fmla="*/ 2147483647 h 710"/>
              <a:gd name="T2" fmla="*/ 0 w 39"/>
              <a:gd name="T3" fmla="*/ 2147483647 h 710"/>
              <a:gd name="T4" fmla="*/ 2147483647 w 39"/>
              <a:gd name="T5" fmla="*/ 0 h 710"/>
              <a:gd name="T6" fmla="*/ 2147483647 w 39"/>
              <a:gd name="T7" fmla="*/ 2147483647 h 710"/>
              <a:gd name="T8" fmla="*/ 2147483647 w 39"/>
              <a:gd name="T9" fmla="*/ 2147483647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710"/>
              <a:gd name="T17" fmla="*/ 39 w 39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710">
                <a:moveTo>
                  <a:pt x="10" y="710"/>
                </a:moveTo>
                <a:lnTo>
                  <a:pt x="0" y="7"/>
                </a:lnTo>
                <a:lnTo>
                  <a:pt x="29" y="0"/>
                </a:lnTo>
                <a:lnTo>
                  <a:pt x="39" y="691"/>
                </a:lnTo>
                <a:lnTo>
                  <a:pt x="10" y="710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8" name="Freeform 440"/>
          <p:cNvSpPr>
            <a:spLocks/>
          </p:cNvSpPr>
          <p:nvPr/>
        </p:nvSpPr>
        <p:spPr bwMode="auto">
          <a:xfrm>
            <a:off x="6391275" y="3711277"/>
            <a:ext cx="185738" cy="1635125"/>
          </a:xfrm>
          <a:custGeom>
            <a:avLst/>
            <a:gdLst>
              <a:gd name="T0" fmla="*/ 2147483647 w 77"/>
              <a:gd name="T1" fmla="*/ 2147483647 h 707"/>
              <a:gd name="T2" fmla="*/ 0 w 77"/>
              <a:gd name="T3" fmla="*/ 0 h 707"/>
              <a:gd name="T4" fmla="*/ 2147483647 w 77"/>
              <a:gd name="T5" fmla="*/ 2147483647 h 707"/>
              <a:gd name="T6" fmla="*/ 2147483647 w 77"/>
              <a:gd name="T7" fmla="*/ 2147483647 h 707"/>
              <a:gd name="T8" fmla="*/ 2147483647 w 77"/>
              <a:gd name="T9" fmla="*/ 2147483647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707"/>
              <a:gd name="T17" fmla="*/ 77 w 77"/>
              <a:gd name="T18" fmla="*/ 707 h 7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707">
                <a:moveTo>
                  <a:pt x="15" y="700"/>
                </a:moveTo>
                <a:lnTo>
                  <a:pt x="0" y="0"/>
                </a:lnTo>
                <a:lnTo>
                  <a:pt x="67" y="4"/>
                </a:lnTo>
                <a:lnTo>
                  <a:pt x="77" y="707"/>
                </a:lnTo>
                <a:lnTo>
                  <a:pt x="15" y="700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29" name="Freeform 441"/>
          <p:cNvSpPr>
            <a:spLocks/>
          </p:cNvSpPr>
          <p:nvPr/>
        </p:nvSpPr>
        <p:spPr bwMode="auto">
          <a:xfrm>
            <a:off x="6391275" y="3696990"/>
            <a:ext cx="231775" cy="23812"/>
          </a:xfrm>
          <a:custGeom>
            <a:avLst/>
            <a:gdLst>
              <a:gd name="T0" fmla="*/ 2147483647 w 96"/>
              <a:gd name="T1" fmla="*/ 2147483647 h 11"/>
              <a:gd name="T2" fmla="*/ 2147483647 w 96"/>
              <a:gd name="T3" fmla="*/ 2147483647 h 11"/>
              <a:gd name="T4" fmla="*/ 2147483647 w 96"/>
              <a:gd name="T5" fmla="*/ 0 h 11"/>
              <a:gd name="T6" fmla="*/ 0 w 96"/>
              <a:gd name="T7" fmla="*/ 2147483647 h 11"/>
              <a:gd name="T8" fmla="*/ 2147483647 w 96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1"/>
              <a:gd name="T17" fmla="*/ 96 w 96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1">
                <a:moveTo>
                  <a:pt x="67" y="11"/>
                </a:moveTo>
                <a:lnTo>
                  <a:pt x="96" y="4"/>
                </a:lnTo>
                <a:lnTo>
                  <a:pt x="29" y="0"/>
                </a:lnTo>
                <a:lnTo>
                  <a:pt x="0" y="7"/>
                </a:lnTo>
                <a:lnTo>
                  <a:pt x="67" y="11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0" name="Freeform 442"/>
          <p:cNvSpPr>
            <a:spLocks/>
          </p:cNvSpPr>
          <p:nvPr/>
        </p:nvSpPr>
        <p:spPr bwMode="auto">
          <a:xfrm>
            <a:off x="6978650" y="3720802"/>
            <a:ext cx="55563" cy="1662113"/>
          </a:xfrm>
          <a:custGeom>
            <a:avLst/>
            <a:gdLst>
              <a:gd name="T0" fmla="*/ 0 w 24"/>
              <a:gd name="T1" fmla="*/ 2147483647 h 719"/>
              <a:gd name="T2" fmla="*/ 0 w 24"/>
              <a:gd name="T3" fmla="*/ 2147483647 h 719"/>
              <a:gd name="T4" fmla="*/ 2147483647 w 24"/>
              <a:gd name="T5" fmla="*/ 0 h 719"/>
              <a:gd name="T6" fmla="*/ 2147483647 w 24"/>
              <a:gd name="T7" fmla="*/ 2147483647 h 719"/>
              <a:gd name="T8" fmla="*/ 0 w 24"/>
              <a:gd name="T9" fmla="*/ 2147483647 h 7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719"/>
              <a:gd name="T17" fmla="*/ 24 w 24"/>
              <a:gd name="T18" fmla="*/ 719 h 7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719">
                <a:moveTo>
                  <a:pt x="0" y="719"/>
                </a:moveTo>
                <a:lnTo>
                  <a:pt x="0" y="8"/>
                </a:lnTo>
                <a:lnTo>
                  <a:pt x="24" y="0"/>
                </a:lnTo>
                <a:lnTo>
                  <a:pt x="24" y="703"/>
                </a:lnTo>
                <a:lnTo>
                  <a:pt x="0" y="719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1" name="Freeform 443"/>
          <p:cNvSpPr>
            <a:spLocks/>
          </p:cNvSpPr>
          <p:nvPr/>
        </p:nvSpPr>
        <p:spPr bwMode="auto">
          <a:xfrm>
            <a:off x="6804025" y="3731915"/>
            <a:ext cx="174625" cy="1651000"/>
          </a:xfrm>
          <a:custGeom>
            <a:avLst/>
            <a:gdLst>
              <a:gd name="T0" fmla="*/ 2147483647 w 72"/>
              <a:gd name="T1" fmla="*/ 2147483647 h 715"/>
              <a:gd name="T2" fmla="*/ 0 w 72"/>
              <a:gd name="T3" fmla="*/ 0 h 715"/>
              <a:gd name="T4" fmla="*/ 2147483647 w 72"/>
              <a:gd name="T5" fmla="*/ 2147483647 h 715"/>
              <a:gd name="T6" fmla="*/ 2147483647 w 72"/>
              <a:gd name="T7" fmla="*/ 2147483647 h 715"/>
              <a:gd name="T8" fmla="*/ 2147483647 w 72"/>
              <a:gd name="T9" fmla="*/ 2147483647 h 7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715"/>
              <a:gd name="T17" fmla="*/ 72 w 72"/>
              <a:gd name="T18" fmla="*/ 715 h 7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715">
                <a:moveTo>
                  <a:pt x="5" y="711"/>
                </a:moveTo>
                <a:lnTo>
                  <a:pt x="0" y="0"/>
                </a:lnTo>
                <a:lnTo>
                  <a:pt x="72" y="4"/>
                </a:lnTo>
                <a:lnTo>
                  <a:pt x="72" y="715"/>
                </a:lnTo>
                <a:lnTo>
                  <a:pt x="5" y="711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2" name="Freeform 444"/>
          <p:cNvSpPr>
            <a:spLocks/>
          </p:cNvSpPr>
          <p:nvPr/>
        </p:nvSpPr>
        <p:spPr bwMode="auto">
          <a:xfrm>
            <a:off x="6804025" y="3711277"/>
            <a:ext cx="230188" cy="30163"/>
          </a:xfrm>
          <a:custGeom>
            <a:avLst/>
            <a:gdLst>
              <a:gd name="T0" fmla="*/ 2147483647 w 96"/>
              <a:gd name="T1" fmla="*/ 2147483647 h 12"/>
              <a:gd name="T2" fmla="*/ 2147483647 w 96"/>
              <a:gd name="T3" fmla="*/ 2147483647 h 12"/>
              <a:gd name="T4" fmla="*/ 2147483647 w 96"/>
              <a:gd name="T5" fmla="*/ 0 h 12"/>
              <a:gd name="T6" fmla="*/ 0 w 96"/>
              <a:gd name="T7" fmla="*/ 2147483647 h 12"/>
              <a:gd name="T8" fmla="*/ 2147483647 w 96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2"/>
              <a:gd name="T17" fmla="*/ 96 w 96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2">
                <a:moveTo>
                  <a:pt x="72" y="12"/>
                </a:moveTo>
                <a:lnTo>
                  <a:pt x="96" y="4"/>
                </a:lnTo>
                <a:lnTo>
                  <a:pt x="29" y="0"/>
                </a:lnTo>
                <a:lnTo>
                  <a:pt x="0" y="8"/>
                </a:lnTo>
                <a:lnTo>
                  <a:pt x="72" y="12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3" name="Freeform 445"/>
          <p:cNvSpPr>
            <a:spLocks/>
          </p:cNvSpPr>
          <p:nvPr/>
        </p:nvSpPr>
        <p:spPr bwMode="auto">
          <a:xfrm>
            <a:off x="7389813" y="3741440"/>
            <a:ext cx="82550" cy="1685925"/>
          </a:xfrm>
          <a:custGeom>
            <a:avLst/>
            <a:gdLst>
              <a:gd name="T0" fmla="*/ 0 w 34"/>
              <a:gd name="T1" fmla="*/ 2147483647 h 730"/>
              <a:gd name="T2" fmla="*/ 2147483647 w 34"/>
              <a:gd name="T3" fmla="*/ 2147483647 h 730"/>
              <a:gd name="T4" fmla="*/ 2147483647 w 34"/>
              <a:gd name="T5" fmla="*/ 0 h 730"/>
              <a:gd name="T6" fmla="*/ 2147483647 w 34"/>
              <a:gd name="T7" fmla="*/ 2147483647 h 730"/>
              <a:gd name="T8" fmla="*/ 0 w 34"/>
              <a:gd name="T9" fmla="*/ 2147483647 h 7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730"/>
              <a:gd name="T17" fmla="*/ 34 w 34"/>
              <a:gd name="T18" fmla="*/ 730 h 7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730">
                <a:moveTo>
                  <a:pt x="0" y="730"/>
                </a:moveTo>
                <a:lnTo>
                  <a:pt x="10" y="7"/>
                </a:lnTo>
                <a:lnTo>
                  <a:pt x="34" y="0"/>
                </a:lnTo>
                <a:lnTo>
                  <a:pt x="24" y="711"/>
                </a:lnTo>
                <a:lnTo>
                  <a:pt x="0" y="730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4" name="Freeform 446"/>
          <p:cNvSpPr>
            <a:spLocks/>
          </p:cNvSpPr>
          <p:nvPr/>
        </p:nvSpPr>
        <p:spPr bwMode="auto">
          <a:xfrm>
            <a:off x="7229475" y="3750965"/>
            <a:ext cx="184150" cy="1676400"/>
          </a:xfrm>
          <a:custGeom>
            <a:avLst/>
            <a:gdLst>
              <a:gd name="T0" fmla="*/ 0 w 77"/>
              <a:gd name="T1" fmla="*/ 2147483647 h 726"/>
              <a:gd name="T2" fmla="*/ 0 w 77"/>
              <a:gd name="T3" fmla="*/ 0 h 726"/>
              <a:gd name="T4" fmla="*/ 2147483647 w 77"/>
              <a:gd name="T5" fmla="*/ 2147483647 h 726"/>
              <a:gd name="T6" fmla="*/ 2147483647 w 77"/>
              <a:gd name="T7" fmla="*/ 2147483647 h 726"/>
              <a:gd name="T8" fmla="*/ 0 w 77"/>
              <a:gd name="T9" fmla="*/ 2147483647 h 7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726"/>
              <a:gd name="T17" fmla="*/ 77 w 77"/>
              <a:gd name="T18" fmla="*/ 726 h 7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726">
                <a:moveTo>
                  <a:pt x="0" y="718"/>
                </a:moveTo>
                <a:lnTo>
                  <a:pt x="0" y="0"/>
                </a:lnTo>
                <a:lnTo>
                  <a:pt x="77" y="3"/>
                </a:lnTo>
                <a:lnTo>
                  <a:pt x="67" y="726"/>
                </a:lnTo>
                <a:lnTo>
                  <a:pt x="0" y="718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5" name="Freeform 447"/>
          <p:cNvSpPr>
            <a:spLocks/>
          </p:cNvSpPr>
          <p:nvPr/>
        </p:nvSpPr>
        <p:spPr bwMode="auto">
          <a:xfrm>
            <a:off x="7229475" y="3731915"/>
            <a:ext cx="242888" cy="22225"/>
          </a:xfrm>
          <a:custGeom>
            <a:avLst/>
            <a:gdLst>
              <a:gd name="T0" fmla="*/ 2147483647 w 101"/>
              <a:gd name="T1" fmla="*/ 2147483647 h 11"/>
              <a:gd name="T2" fmla="*/ 2147483647 w 101"/>
              <a:gd name="T3" fmla="*/ 2147483647 h 11"/>
              <a:gd name="T4" fmla="*/ 2147483647 w 101"/>
              <a:gd name="T5" fmla="*/ 0 h 11"/>
              <a:gd name="T6" fmla="*/ 0 w 101"/>
              <a:gd name="T7" fmla="*/ 2147483647 h 11"/>
              <a:gd name="T8" fmla="*/ 2147483647 w 101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1"/>
              <a:gd name="T17" fmla="*/ 101 w 101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1">
                <a:moveTo>
                  <a:pt x="77" y="11"/>
                </a:moveTo>
                <a:lnTo>
                  <a:pt x="101" y="4"/>
                </a:lnTo>
                <a:lnTo>
                  <a:pt x="29" y="0"/>
                </a:lnTo>
                <a:lnTo>
                  <a:pt x="0" y="8"/>
                </a:lnTo>
                <a:lnTo>
                  <a:pt x="77" y="11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6" name="Freeform 448"/>
          <p:cNvSpPr>
            <a:spLocks/>
          </p:cNvSpPr>
          <p:nvPr/>
        </p:nvSpPr>
        <p:spPr bwMode="auto">
          <a:xfrm>
            <a:off x="7815263" y="3863677"/>
            <a:ext cx="88900" cy="1606550"/>
          </a:xfrm>
          <a:custGeom>
            <a:avLst/>
            <a:gdLst>
              <a:gd name="T0" fmla="*/ 0 w 38"/>
              <a:gd name="T1" fmla="*/ 2147483647 h 696"/>
              <a:gd name="T2" fmla="*/ 2147483647 w 38"/>
              <a:gd name="T3" fmla="*/ 2147483647 h 696"/>
              <a:gd name="T4" fmla="*/ 2147483647 w 38"/>
              <a:gd name="T5" fmla="*/ 0 h 696"/>
              <a:gd name="T6" fmla="*/ 2147483647 w 38"/>
              <a:gd name="T7" fmla="*/ 2147483647 h 696"/>
              <a:gd name="T8" fmla="*/ 0 w 38"/>
              <a:gd name="T9" fmla="*/ 2147483647 h 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696"/>
              <a:gd name="T17" fmla="*/ 38 w 38"/>
              <a:gd name="T18" fmla="*/ 696 h 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696">
                <a:moveTo>
                  <a:pt x="0" y="696"/>
                </a:moveTo>
                <a:lnTo>
                  <a:pt x="14" y="11"/>
                </a:lnTo>
                <a:lnTo>
                  <a:pt x="38" y="0"/>
                </a:lnTo>
                <a:lnTo>
                  <a:pt x="19" y="677"/>
                </a:lnTo>
                <a:lnTo>
                  <a:pt x="0" y="696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7" name="Freeform 449"/>
          <p:cNvSpPr>
            <a:spLocks/>
          </p:cNvSpPr>
          <p:nvPr/>
        </p:nvSpPr>
        <p:spPr bwMode="auto">
          <a:xfrm>
            <a:off x="7643813" y="3882727"/>
            <a:ext cx="204787" cy="1587500"/>
          </a:xfrm>
          <a:custGeom>
            <a:avLst/>
            <a:gdLst>
              <a:gd name="T0" fmla="*/ 0 w 86"/>
              <a:gd name="T1" fmla="*/ 2147483647 h 688"/>
              <a:gd name="T2" fmla="*/ 2147483647 w 86"/>
              <a:gd name="T3" fmla="*/ 0 h 688"/>
              <a:gd name="T4" fmla="*/ 2147483647 w 86"/>
              <a:gd name="T5" fmla="*/ 2147483647 h 688"/>
              <a:gd name="T6" fmla="*/ 2147483647 w 86"/>
              <a:gd name="T7" fmla="*/ 2147483647 h 688"/>
              <a:gd name="T8" fmla="*/ 0 w 86"/>
              <a:gd name="T9" fmla="*/ 2147483647 h 6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688"/>
              <a:gd name="T17" fmla="*/ 86 w 86"/>
              <a:gd name="T18" fmla="*/ 688 h 6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688">
                <a:moveTo>
                  <a:pt x="0" y="680"/>
                </a:moveTo>
                <a:lnTo>
                  <a:pt x="14" y="0"/>
                </a:lnTo>
                <a:lnTo>
                  <a:pt x="86" y="3"/>
                </a:lnTo>
                <a:lnTo>
                  <a:pt x="72" y="688"/>
                </a:lnTo>
                <a:lnTo>
                  <a:pt x="0" y="680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8" name="Freeform 450"/>
          <p:cNvSpPr>
            <a:spLocks/>
          </p:cNvSpPr>
          <p:nvPr/>
        </p:nvSpPr>
        <p:spPr bwMode="auto">
          <a:xfrm>
            <a:off x="7677150" y="3852565"/>
            <a:ext cx="227013" cy="33337"/>
          </a:xfrm>
          <a:custGeom>
            <a:avLst/>
            <a:gdLst>
              <a:gd name="T0" fmla="*/ 2147483647 w 96"/>
              <a:gd name="T1" fmla="*/ 2147483647 h 15"/>
              <a:gd name="T2" fmla="*/ 2147483647 w 96"/>
              <a:gd name="T3" fmla="*/ 2147483647 h 15"/>
              <a:gd name="T4" fmla="*/ 2147483647 w 96"/>
              <a:gd name="T5" fmla="*/ 0 h 15"/>
              <a:gd name="T6" fmla="*/ 0 w 96"/>
              <a:gd name="T7" fmla="*/ 2147483647 h 15"/>
              <a:gd name="T8" fmla="*/ 2147483647 w 96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15"/>
              <a:gd name="T17" fmla="*/ 96 w 96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15">
                <a:moveTo>
                  <a:pt x="72" y="15"/>
                </a:moveTo>
                <a:lnTo>
                  <a:pt x="96" y="4"/>
                </a:lnTo>
                <a:lnTo>
                  <a:pt x="19" y="0"/>
                </a:lnTo>
                <a:lnTo>
                  <a:pt x="0" y="12"/>
                </a:lnTo>
                <a:lnTo>
                  <a:pt x="72" y="15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39" name="Freeform 451"/>
          <p:cNvSpPr>
            <a:spLocks/>
          </p:cNvSpPr>
          <p:nvPr/>
        </p:nvSpPr>
        <p:spPr bwMode="auto">
          <a:xfrm>
            <a:off x="8251825" y="4703465"/>
            <a:ext cx="68263" cy="801687"/>
          </a:xfrm>
          <a:custGeom>
            <a:avLst/>
            <a:gdLst>
              <a:gd name="T0" fmla="*/ 0 w 29"/>
              <a:gd name="T1" fmla="*/ 2147483647 h 346"/>
              <a:gd name="T2" fmla="*/ 2147483647 w 29"/>
              <a:gd name="T3" fmla="*/ 2147483647 h 346"/>
              <a:gd name="T4" fmla="*/ 2147483647 w 29"/>
              <a:gd name="T5" fmla="*/ 0 h 346"/>
              <a:gd name="T6" fmla="*/ 2147483647 w 29"/>
              <a:gd name="T7" fmla="*/ 2147483647 h 346"/>
              <a:gd name="T8" fmla="*/ 0 w 29"/>
              <a:gd name="T9" fmla="*/ 2147483647 h 3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346"/>
              <a:gd name="T17" fmla="*/ 29 w 29"/>
              <a:gd name="T18" fmla="*/ 346 h 3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346">
                <a:moveTo>
                  <a:pt x="0" y="346"/>
                </a:moveTo>
                <a:lnTo>
                  <a:pt x="10" y="15"/>
                </a:lnTo>
                <a:lnTo>
                  <a:pt x="29" y="0"/>
                </a:lnTo>
                <a:lnTo>
                  <a:pt x="19" y="327"/>
                </a:lnTo>
                <a:lnTo>
                  <a:pt x="0" y="346"/>
                </a:lnTo>
                <a:close/>
              </a:path>
            </a:pathLst>
          </a:custGeom>
          <a:solidFill>
            <a:srgbClr val="8080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0" name="Freeform 452"/>
          <p:cNvSpPr>
            <a:spLocks/>
          </p:cNvSpPr>
          <p:nvPr/>
        </p:nvSpPr>
        <p:spPr bwMode="auto">
          <a:xfrm>
            <a:off x="8066088" y="4730452"/>
            <a:ext cx="207962" cy="774700"/>
          </a:xfrm>
          <a:custGeom>
            <a:avLst/>
            <a:gdLst>
              <a:gd name="T0" fmla="*/ 0 w 87"/>
              <a:gd name="T1" fmla="*/ 2147483647 h 335"/>
              <a:gd name="T2" fmla="*/ 2147483647 w 87"/>
              <a:gd name="T3" fmla="*/ 0 h 335"/>
              <a:gd name="T4" fmla="*/ 2147483647 w 87"/>
              <a:gd name="T5" fmla="*/ 2147483647 h 335"/>
              <a:gd name="T6" fmla="*/ 2147483647 w 87"/>
              <a:gd name="T7" fmla="*/ 2147483647 h 335"/>
              <a:gd name="T8" fmla="*/ 0 w 87"/>
              <a:gd name="T9" fmla="*/ 2147483647 h 3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335"/>
              <a:gd name="T17" fmla="*/ 87 w 87"/>
              <a:gd name="T18" fmla="*/ 335 h 3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335">
                <a:moveTo>
                  <a:pt x="0" y="327"/>
                </a:moveTo>
                <a:lnTo>
                  <a:pt x="15" y="0"/>
                </a:lnTo>
                <a:lnTo>
                  <a:pt x="87" y="4"/>
                </a:lnTo>
                <a:lnTo>
                  <a:pt x="77" y="335"/>
                </a:lnTo>
                <a:lnTo>
                  <a:pt x="0" y="327"/>
                </a:lnTo>
                <a:close/>
              </a:path>
            </a:pathLst>
          </a:custGeom>
          <a:solidFill>
            <a:srgbClr val="FFFFCC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1" name="Freeform 453"/>
          <p:cNvSpPr>
            <a:spLocks/>
          </p:cNvSpPr>
          <p:nvPr/>
        </p:nvSpPr>
        <p:spPr bwMode="auto">
          <a:xfrm>
            <a:off x="8102600" y="4693940"/>
            <a:ext cx="217488" cy="44450"/>
          </a:xfrm>
          <a:custGeom>
            <a:avLst/>
            <a:gdLst>
              <a:gd name="T0" fmla="*/ 2147483647 w 91"/>
              <a:gd name="T1" fmla="*/ 2147483647 h 19"/>
              <a:gd name="T2" fmla="*/ 2147483647 w 91"/>
              <a:gd name="T3" fmla="*/ 2147483647 h 19"/>
              <a:gd name="T4" fmla="*/ 2147483647 w 91"/>
              <a:gd name="T5" fmla="*/ 0 h 19"/>
              <a:gd name="T6" fmla="*/ 0 w 91"/>
              <a:gd name="T7" fmla="*/ 2147483647 h 19"/>
              <a:gd name="T8" fmla="*/ 2147483647 w 91"/>
              <a:gd name="T9" fmla="*/ 2147483647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19"/>
              <a:gd name="T17" fmla="*/ 91 w 91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19">
                <a:moveTo>
                  <a:pt x="72" y="19"/>
                </a:moveTo>
                <a:lnTo>
                  <a:pt x="91" y="4"/>
                </a:lnTo>
                <a:lnTo>
                  <a:pt x="19" y="0"/>
                </a:lnTo>
                <a:lnTo>
                  <a:pt x="0" y="15"/>
                </a:lnTo>
                <a:lnTo>
                  <a:pt x="72" y="19"/>
                </a:lnTo>
                <a:close/>
              </a:path>
            </a:pathLst>
          </a:custGeom>
          <a:solidFill>
            <a:srgbClr val="BFBF99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2" name="Freeform 454"/>
          <p:cNvSpPr>
            <a:spLocks/>
          </p:cNvSpPr>
          <p:nvPr/>
        </p:nvSpPr>
        <p:spPr bwMode="auto">
          <a:xfrm>
            <a:off x="5956300" y="3731915"/>
            <a:ext cx="128588" cy="1684337"/>
          </a:xfrm>
          <a:custGeom>
            <a:avLst/>
            <a:gdLst>
              <a:gd name="T0" fmla="*/ 2147483647 w 53"/>
              <a:gd name="T1" fmla="*/ 2147483647 h 730"/>
              <a:gd name="T2" fmla="*/ 0 w 53"/>
              <a:gd name="T3" fmla="*/ 2147483647 h 730"/>
              <a:gd name="T4" fmla="*/ 2147483647 w 53"/>
              <a:gd name="T5" fmla="*/ 0 h 730"/>
              <a:gd name="T6" fmla="*/ 2147483647 w 53"/>
              <a:gd name="T7" fmla="*/ 2147483647 h 730"/>
              <a:gd name="T8" fmla="*/ 2147483647 w 53"/>
              <a:gd name="T9" fmla="*/ 2147483647 h 7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3"/>
              <a:gd name="T16" fmla="*/ 0 h 730"/>
              <a:gd name="T17" fmla="*/ 53 w 53"/>
              <a:gd name="T18" fmla="*/ 730 h 7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3" h="730">
                <a:moveTo>
                  <a:pt x="19" y="730"/>
                </a:moveTo>
                <a:lnTo>
                  <a:pt x="0" y="11"/>
                </a:lnTo>
                <a:lnTo>
                  <a:pt x="29" y="0"/>
                </a:lnTo>
                <a:lnTo>
                  <a:pt x="53" y="711"/>
                </a:lnTo>
                <a:lnTo>
                  <a:pt x="19" y="730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3" name="Freeform 455"/>
          <p:cNvSpPr>
            <a:spLocks/>
          </p:cNvSpPr>
          <p:nvPr/>
        </p:nvSpPr>
        <p:spPr bwMode="auto">
          <a:xfrm>
            <a:off x="5784850" y="3750965"/>
            <a:ext cx="217488" cy="1665287"/>
          </a:xfrm>
          <a:custGeom>
            <a:avLst/>
            <a:gdLst>
              <a:gd name="T0" fmla="*/ 2147483647 w 91"/>
              <a:gd name="T1" fmla="*/ 2147483647 h 722"/>
              <a:gd name="T2" fmla="*/ 0 w 91"/>
              <a:gd name="T3" fmla="*/ 0 h 722"/>
              <a:gd name="T4" fmla="*/ 2147483647 w 91"/>
              <a:gd name="T5" fmla="*/ 2147483647 h 722"/>
              <a:gd name="T6" fmla="*/ 2147483647 w 91"/>
              <a:gd name="T7" fmla="*/ 2147483647 h 722"/>
              <a:gd name="T8" fmla="*/ 2147483647 w 91"/>
              <a:gd name="T9" fmla="*/ 2147483647 h 7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"/>
              <a:gd name="T16" fmla="*/ 0 h 722"/>
              <a:gd name="T17" fmla="*/ 91 w 91"/>
              <a:gd name="T18" fmla="*/ 722 h 7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" h="722">
                <a:moveTo>
                  <a:pt x="29" y="714"/>
                </a:moveTo>
                <a:lnTo>
                  <a:pt x="0" y="0"/>
                </a:lnTo>
                <a:lnTo>
                  <a:pt x="72" y="3"/>
                </a:lnTo>
                <a:lnTo>
                  <a:pt x="91" y="722"/>
                </a:lnTo>
                <a:lnTo>
                  <a:pt x="29" y="714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4" name="Freeform 456"/>
          <p:cNvSpPr>
            <a:spLocks/>
          </p:cNvSpPr>
          <p:nvPr/>
        </p:nvSpPr>
        <p:spPr bwMode="auto">
          <a:xfrm>
            <a:off x="5784850" y="3720802"/>
            <a:ext cx="241300" cy="33338"/>
          </a:xfrm>
          <a:custGeom>
            <a:avLst/>
            <a:gdLst>
              <a:gd name="T0" fmla="*/ 2147483647 w 101"/>
              <a:gd name="T1" fmla="*/ 2147483647 h 15"/>
              <a:gd name="T2" fmla="*/ 2147483647 w 101"/>
              <a:gd name="T3" fmla="*/ 2147483647 h 15"/>
              <a:gd name="T4" fmla="*/ 2147483647 w 101"/>
              <a:gd name="T5" fmla="*/ 0 h 15"/>
              <a:gd name="T6" fmla="*/ 0 w 101"/>
              <a:gd name="T7" fmla="*/ 2147483647 h 15"/>
              <a:gd name="T8" fmla="*/ 2147483647 w 101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5"/>
              <a:gd name="T17" fmla="*/ 101 w 101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5">
                <a:moveTo>
                  <a:pt x="72" y="15"/>
                </a:moveTo>
                <a:lnTo>
                  <a:pt x="101" y="4"/>
                </a:lnTo>
                <a:lnTo>
                  <a:pt x="33" y="0"/>
                </a:lnTo>
                <a:lnTo>
                  <a:pt x="0" y="12"/>
                </a:lnTo>
                <a:lnTo>
                  <a:pt x="72" y="15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5" name="Freeform 457"/>
          <p:cNvSpPr>
            <a:spLocks/>
          </p:cNvSpPr>
          <p:nvPr/>
        </p:nvSpPr>
        <p:spPr bwMode="auto">
          <a:xfrm>
            <a:off x="6372225" y="3750965"/>
            <a:ext cx="114300" cy="1700212"/>
          </a:xfrm>
          <a:custGeom>
            <a:avLst/>
            <a:gdLst>
              <a:gd name="T0" fmla="*/ 2147483647 w 48"/>
              <a:gd name="T1" fmla="*/ 2147483647 h 737"/>
              <a:gd name="T2" fmla="*/ 0 w 48"/>
              <a:gd name="T3" fmla="*/ 2147483647 h 737"/>
              <a:gd name="T4" fmla="*/ 2147483647 w 48"/>
              <a:gd name="T5" fmla="*/ 0 h 737"/>
              <a:gd name="T6" fmla="*/ 2147483647 w 48"/>
              <a:gd name="T7" fmla="*/ 2147483647 h 737"/>
              <a:gd name="T8" fmla="*/ 2147483647 w 48"/>
              <a:gd name="T9" fmla="*/ 2147483647 h 7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737"/>
              <a:gd name="T17" fmla="*/ 48 w 48"/>
              <a:gd name="T18" fmla="*/ 737 h 7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737">
                <a:moveTo>
                  <a:pt x="19" y="737"/>
                </a:moveTo>
                <a:lnTo>
                  <a:pt x="0" y="11"/>
                </a:lnTo>
                <a:lnTo>
                  <a:pt x="33" y="0"/>
                </a:lnTo>
                <a:lnTo>
                  <a:pt x="48" y="718"/>
                </a:lnTo>
                <a:lnTo>
                  <a:pt x="19" y="737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6" name="Freeform 458"/>
          <p:cNvSpPr>
            <a:spLocks/>
          </p:cNvSpPr>
          <p:nvPr/>
        </p:nvSpPr>
        <p:spPr bwMode="auto">
          <a:xfrm>
            <a:off x="6207125" y="3765252"/>
            <a:ext cx="207963" cy="1685925"/>
          </a:xfrm>
          <a:custGeom>
            <a:avLst/>
            <a:gdLst>
              <a:gd name="T0" fmla="*/ 2147483647 w 87"/>
              <a:gd name="T1" fmla="*/ 2147483647 h 730"/>
              <a:gd name="T2" fmla="*/ 0 w 87"/>
              <a:gd name="T3" fmla="*/ 0 h 730"/>
              <a:gd name="T4" fmla="*/ 2147483647 w 87"/>
              <a:gd name="T5" fmla="*/ 2147483647 h 730"/>
              <a:gd name="T6" fmla="*/ 2147483647 w 87"/>
              <a:gd name="T7" fmla="*/ 2147483647 h 730"/>
              <a:gd name="T8" fmla="*/ 2147483647 w 87"/>
              <a:gd name="T9" fmla="*/ 2147483647 h 7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730"/>
              <a:gd name="T17" fmla="*/ 87 w 87"/>
              <a:gd name="T18" fmla="*/ 730 h 7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730">
                <a:moveTo>
                  <a:pt x="15" y="726"/>
                </a:moveTo>
                <a:lnTo>
                  <a:pt x="0" y="0"/>
                </a:lnTo>
                <a:lnTo>
                  <a:pt x="68" y="4"/>
                </a:lnTo>
                <a:lnTo>
                  <a:pt x="87" y="730"/>
                </a:lnTo>
                <a:lnTo>
                  <a:pt x="15" y="726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7" name="Freeform 459"/>
          <p:cNvSpPr>
            <a:spLocks/>
          </p:cNvSpPr>
          <p:nvPr/>
        </p:nvSpPr>
        <p:spPr bwMode="auto">
          <a:xfrm>
            <a:off x="6207125" y="3750965"/>
            <a:ext cx="241300" cy="23812"/>
          </a:xfrm>
          <a:custGeom>
            <a:avLst/>
            <a:gdLst>
              <a:gd name="T0" fmla="*/ 2147483647 w 101"/>
              <a:gd name="T1" fmla="*/ 2147483647 h 11"/>
              <a:gd name="T2" fmla="*/ 2147483647 w 101"/>
              <a:gd name="T3" fmla="*/ 0 h 11"/>
              <a:gd name="T4" fmla="*/ 2147483647 w 101"/>
              <a:gd name="T5" fmla="*/ 0 h 11"/>
              <a:gd name="T6" fmla="*/ 0 w 101"/>
              <a:gd name="T7" fmla="*/ 2147483647 h 11"/>
              <a:gd name="T8" fmla="*/ 2147483647 w 101"/>
              <a:gd name="T9" fmla="*/ 2147483647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1"/>
              <a:gd name="T17" fmla="*/ 101 w 101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1">
                <a:moveTo>
                  <a:pt x="68" y="11"/>
                </a:moveTo>
                <a:lnTo>
                  <a:pt x="101" y="0"/>
                </a:lnTo>
                <a:lnTo>
                  <a:pt x="29" y="0"/>
                </a:lnTo>
                <a:lnTo>
                  <a:pt x="0" y="7"/>
                </a:lnTo>
                <a:lnTo>
                  <a:pt x="68" y="11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8" name="Freeform 460"/>
          <p:cNvSpPr>
            <a:spLocks/>
          </p:cNvSpPr>
          <p:nvPr/>
        </p:nvSpPr>
        <p:spPr bwMode="auto">
          <a:xfrm>
            <a:off x="6804025" y="3774777"/>
            <a:ext cx="82550" cy="1719263"/>
          </a:xfrm>
          <a:custGeom>
            <a:avLst/>
            <a:gdLst>
              <a:gd name="T0" fmla="*/ 2147483647 w 34"/>
              <a:gd name="T1" fmla="*/ 2147483647 h 745"/>
              <a:gd name="T2" fmla="*/ 0 w 34"/>
              <a:gd name="T3" fmla="*/ 2147483647 h 745"/>
              <a:gd name="T4" fmla="*/ 2147483647 w 34"/>
              <a:gd name="T5" fmla="*/ 0 h 745"/>
              <a:gd name="T6" fmla="*/ 2147483647 w 34"/>
              <a:gd name="T7" fmla="*/ 2147483647 h 745"/>
              <a:gd name="T8" fmla="*/ 2147483647 w 34"/>
              <a:gd name="T9" fmla="*/ 2147483647 h 7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745"/>
              <a:gd name="T17" fmla="*/ 34 w 34"/>
              <a:gd name="T18" fmla="*/ 745 h 7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745">
                <a:moveTo>
                  <a:pt x="10" y="745"/>
                </a:moveTo>
                <a:lnTo>
                  <a:pt x="0" y="8"/>
                </a:lnTo>
                <a:lnTo>
                  <a:pt x="29" y="0"/>
                </a:lnTo>
                <a:lnTo>
                  <a:pt x="34" y="726"/>
                </a:lnTo>
                <a:lnTo>
                  <a:pt x="10" y="745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49" name="Freeform 461"/>
          <p:cNvSpPr>
            <a:spLocks/>
          </p:cNvSpPr>
          <p:nvPr/>
        </p:nvSpPr>
        <p:spPr bwMode="auto">
          <a:xfrm>
            <a:off x="6632575" y="3785890"/>
            <a:ext cx="193675" cy="1708150"/>
          </a:xfrm>
          <a:custGeom>
            <a:avLst/>
            <a:gdLst>
              <a:gd name="T0" fmla="*/ 2147483647 w 82"/>
              <a:gd name="T1" fmla="*/ 2147483647 h 741"/>
              <a:gd name="T2" fmla="*/ 0 w 82"/>
              <a:gd name="T3" fmla="*/ 0 h 741"/>
              <a:gd name="T4" fmla="*/ 2147483647 w 82"/>
              <a:gd name="T5" fmla="*/ 2147483647 h 741"/>
              <a:gd name="T6" fmla="*/ 2147483647 w 82"/>
              <a:gd name="T7" fmla="*/ 2147483647 h 741"/>
              <a:gd name="T8" fmla="*/ 2147483647 w 82"/>
              <a:gd name="T9" fmla="*/ 2147483647 h 7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741"/>
              <a:gd name="T17" fmla="*/ 82 w 82"/>
              <a:gd name="T18" fmla="*/ 741 h 7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741">
                <a:moveTo>
                  <a:pt x="10" y="733"/>
                </a:moveTo>
                <a:lnTo>
                  <a:pt x="0" y="0"/>
                </a:lnTo>
                <a:lnTo>
                  <a:pt x="72" y="4"/>
                </a:lnTo>
                <a:lnTo>
                  <a:pt x="82" y="741"/>
                </a:lnTo>
                <a:lnTo>
                  <a:pt x="10" y="733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0" name="Freeform 462"/>
          <p:cNvSpPr>
            <a:spLocks/>
          </p:cNvSpPr>
          <p:nvPr/>
        </p:nvSpPr>
        <p:spPr bwMode="auto">
          <a:xfrm>
            <a:off x="6632575" y="3765252"/>
            <a:ext cx="239713" cy="30163"/>
          </a:xfrm>
          <a:custGeom>
            <a:avLst/>
            <a:gdLst>
              <a:gd name="T0" fmla="*/ 2147483647 w 101"/>
              <a:gd name="T1" fmla="*/ 2147483647 h 12"/>
              <a:gd name="T2" fmla="*/ 2147483647 w 101"/>
              <a:gd name="T3" fmla="*/ 2147483647 h 12"/>
              <a:gd name="T4" fmla="*/ 2147483647 w 101"/>
              <a:gd name="T5" fmla="*/ 0 h 12"/>
              <a:gd name="T6" fmla="*/ 0 w 101"/>
              <a:gd name="T7" fmla="*/ 2147483647 h 12"/>
              <a:gd name="T8" fmla="*/ 2147483647 w 101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2"/>
              <a:gd name="T17" fmla="*/ 101 w 101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2">
                <a:moveTo>
                  <a:pt x="72" y="12"/>
                </a:moveTo>
                <a:lnTo>
                  <a:pt x="101" y="4"/>
                </a:lnTo>
                <a:lnTo>
                  <a:pt x="29" y="0"/>
                </a:lnTo>
                <a:lnTo>
                  <a:pt x="0" y="8"/>
                </a:lnTo>
                <a:lnTo>
                  <a:pt x="72" y="12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1" name="Freeform 463"/>
          <p:cNvSpPr>
            <a:spLocks/>
          </p:cNvSpPr>
          <p:nvPr/>
        </p:nvSpPr>
        <p:spPr bwMode="auto">
          <a:xfrm>
            <a:off x="7251700" y="3808115"/>
            <a:ext cx="69850" cy="1730375"/>
          </a:xfrm>
          <a:custGeom>
            <a:avLst/>
            <a:gdLst>
              <a:gd name="T0" fmla="*/ 0 w 29"/>
              <a:gd name="T1" fmla="*/ 2147483647 h 749"/>
              <a:gd name="T2" fmla="*/ 2147483647 w 29"/>
              <a:gd name="T3" fmla="*/ 2147483647 h 749"/>
              <a:gd name="T4" fmla="*/ 2147483647 w 29"/>
              <a:gd name="T5" fmla="*/ 0 h 749"/>
              <a:gd name="T6" fmla="*/ 2147483647 w 29"/>
              <a:gd name="T7" fmla="*/ 2147483647 h 749"/>
              <a:gd name="T8" fmla="*/ 0 w 29"/>
              <a:gd name="T9" fmla="*/ 2147483647 h 7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749"/>
              <a:gd name="T17" fmla="*/ 29 w 29"/>
              <a:gd name="T18" fmla="*/ 749 h 7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749">
                <a:moveTo>
                  <a:pt x="0" y="749"/>
                </a:moveTo>
                <a:lnTo>
                  <a:pt x="5" y="12"/>
                </a:lnTo>
                <a:lnTo>
                  <a:pt x="29" y="0"/>
                </a:lnTo>
                <a:lnTo>
                  <a:pt x="24" y="730"/>
                </a:lnTo>
                <a:lnTo>
                  <a:pt x="0" y="749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2" name="Freeform 464"/>
          <p:cNvSpPr>
            <a:spLocks/>
          </p:cNvSpPr>
          <p:nvPr/>
        </p:nvSpPr>
        <p:spPr bwMode="auto">
          <a:xfrm>
            <a:off x="7080250" y="3828752"/>
            <a:ext cx="185738" cy="1709738"/>
          </a:xfrm>
          <a:custGeom>
            <a:avLst/>
            <a:gdLst>
              <a:gd name="T0" fmla="*/ 0 w 77"/>
              <a:gd name="T1" fmla="*/ 2147483647 h 741"/>
              <a:gd name="T2" fmla="*/ 0 w 77"/>
              <a:gd name="T3" fmla="*/ 0 h 741"/>
              <a:gd name="T4" fmla="*/ 2147483647 w 77"/>
              <a:gd name="T5" fmla="*/ 2147483647 h 741"/>
              <a:gd name="T6" fmla="*/ 2147483647 w 77"/>
              <a:gd name="T7" fmla="*/ 2147483647 h 741"/>
              <a:gd name="T8" fmla="*/ 0 w 77"/>
              <a:gd name="T9" fmla="*/ 2147483647 h 7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741"/>
              <a:gd name="T17" fmla="*/ 77 w 77"/>
              <a:gd name="T18" fmla="*/ 741 h 7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741">
                <a:moveTo>
                  <a:pt x="0" y="733"/>
                </a:moveTo>
                <a:lnTo>
                  <a:pt x="0" y="0"/>
                </a:lnTo>
                <a:lnTo>
                  <a:pt x="77" y="4"/>
                </a:lnTo>
                <a:lnTo>
                  <a:pt x="72" y="741"/>
                </a:lnTo>
                <a:lnTo>
                  <a:pt x="0" y="733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3" name="Freeform 465"/>
          <p:cNvSpPr>
            <a:spLocks/>
          </p:cNvSpPr>
          <p:nvPr/>
        </p:nvSpPr>
        <p:spPr bwMode="auto">
          <a:xfrm>
            <a:off x="7080250" y="3798590"/>
            <a:ext cx="241300" cy="41275"/>
          </a:xfrm>
          <a:custGeom>
            <a:avLst/>
            <a:gdLst>
              <a:gd name="T0" fmla="*/ 2147483647 w 101"/>
              <a:gd name="T1" fmla="*/ 2147483647 h 16"/>
              <a:gd name="T2" fmla="*/ 2147483647 w 101"/>
              <a:gd name="T3" fmla="*/ 2147483647 h 16"/>
              <a:gd name="T4" fmla="*/ 2147483647 w 101"/>
              <a:gd name="T5" fmla="*/ 0 h 16"/>
              <a:gd name="T6" fmla="*/ 0 w 101"/>
              <a:gd name="T7" fmla="*/ 2147483647 h 16"/>
              <a:gd name="T8" fmla="*/ 2147483647 w 101"/>
              <a:gd name="T9" fmla="*/ 2147483647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16"/>
              <a:gd name="T17" fmla="*/ 101 w 101"/>
              <a:gd name="T18" fmla="*/ 16 h 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16">
                <a:moveTo>
                  <a:pt x="77" y="16"/>
                </a:moveTo>
                <a:lnTo>
                  <a:pt x="101" y="4"/>
                </a:lnTo>
                <a:lnTo>
                  <a:pt x="24" y="0"/>
                </a:lnTo>
                <a:lnTo>
                  <a:pt x="0" y="12"/>
                </a:lnTo>
                <a:lnTo>
                  <a:pt x="77" y="16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4" name="Freeform 466"/>
          <p:cNvSpPr>
            <a:spLocks/>
          </p:cNvSpPr>
          <p:nvPr/>
        </p:nvSpPr>
        <p:spPr bwMode="auto">
          <a:xfrm>
            <a:off x="7689850" y="4116090"/>
            <a:ext cx="76200" cy="1466850"/>
          </a:xfrm>
          <a:custGeom>
            <a:avLst/>
            <a:gdLst>
              <a:gd name="T0" fmla="*/ 0 w 33"/>
              <a:gd name="T1" fmla="*/ 2147483647 h 635"/>
              <a:gd name="T2" fmla="*/ 2147483647 w 33"/>
              <a:gd name="T3" fmla="*/ 2147483647 h 635"/>
              <a:gd name="T4" fmla="*/ 2147483647 w 33"/>
              <a:gd name="T5" fmla="*/ 0 h 635"/>
              <a:gd name="T6" fmla="*/ 2147483647 w 33"/>
              <a:gd name="T7" fmla="*/ 2147483647 h 635"/>
              <a:gd name="T8" fmla="*/ 0 w 33"/>
              <a:gd name="T9" fmla="*/ 2147483647 h 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635"/>
              <a:gd name="T17" fmla="*/ 33 w 33"/>
              <a:gd name="T18" fmla="*/ 635 h 6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635">
                <a:moveTo>
                  <a:pt x="0" y="635"/>
                </a:moveTo>
                <a:lnTo>
                  <a:pt x="9" y="12"/>
                </a:lnTo>
                <a:lnTo>
                  <a:pt x="33" y="0"/>
                </a:lnTo>
                <a:lnTo>
                  <a:pt x="19" y="616"/>
                </a:lnTo>
                <a:lnTo>
                  <a:pt x="0" y="635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5" name="Freeform 467"/>
          <p:cNvSpPr>
            <a:spLocks/>
          </p:cNvSpPr>
          <p:nvPr/>
        </p:nvSpPr>
        <p:spPr bwMode="auto">
          <a:xfrm>
            <a:off x="7505700" y="4136727"/>
            <a:ext cx="204788" cy="1446213"/>
          </a:xfrm>
          <a:custGeom>
            <a:avLst/>
            <a:gdLst>
              <a:gd name="T0" fmla="*/ 0 w 86"/>
              <a:gd name="T1" fmla="*/ 2147483647 h 627"/>
              <a:gd name="T2" fmla="*/ 2147483647 w 86"/>
              <a:gd name="T3" fmla="*/ 0 h 627"/>
              <a:gd name="T4" fmla="*/ 2147483647 w 86"/>
              <a:gd name="T5" fmla="*/ 2147483647 h 627"/>
              <a:gd name="T6" fmla="*/ 2147483647 w 86"/>
              <a:gd name="T7" fmla="*/ 2147483647 h 627"/>
              <a:gd name="T8" fmla="*/ 0 w 86"/>
              <a:gd name="T9" fmla="*/ 2147483647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627"/>
              <a:gd name="T17" fmla="*/ 86 w 86"/>
              <a:gd name="T18" fmla="*/ 627 h 6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627">
                <a:moveTo>
                  <a:pt x="0" y="619"/>
                </a:moveTo>
                <a:lnTo>
                  <a:pt x="10" y="0"/>
                </a:lnTo>
                <a:lnTo>
                  <a:pt x="86" y="4"/>
                </a:lnTo>
                <a:lnTo>
                  <a:pt x="77" y="627"/>
                </a:lnTo>
                <a:lnTo>
                  <a:pt x="0" y="619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6" name="Freeform 468"/>
          <p:cNvSpPr>
            <a:spLocks/>
          </p:cNvSpPr>
          <p:nvPr/>
        </p:nvSpPr>
        <p:spPr bwMode="auto">
          <a:xfrm>
            <a:off x="7529513" y="4106565"/>
            <a:ext cx="236537" cy="39687"/>
          </a:xfrm>
          <a:custGeom>
            <a:avLst/>
            <a:gdLst>
              <a:gd name="T0" fmla="*/ 2147483647 w 100"/>
              <a:gd name="T1" fmla="*/ 2147483647 h 16"/>
              <a:gd name="T2" fmla="*/ 2147483647 w 100"/>
              <a:gd name="T3" fmla="*/ 2147483647 h 16"/>
              <a:gd name="T4" fmla="*/ 2147483647 w 100"/>
              <a:gd name="T5" fmla="*/ 0 h 16"/>
              <a:gd name="T6" fmla="*/ 0 w 100"/>
              <a:gd name="T7" fmla="*/ 2147483647 h 16"/>
              <a:gd name="T8" fmla="*/ 2147483647 w 100"/>
              <a:gd name="T9" fmla="*/ 2147483647 h 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"/>
              <a:gd name="T16" fmla="*/ 0 h 16"/>
              <a:gd name="T17" fmla="*/ 100 w 100"/>
              <a:gd name="T18" fmla="*/ 16 h 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" h="16">
                <a:moveTo>
                  <a:pt x="76" y="16"/>
                </a:moveTo>
                <a:lnTo>
                  <a:pt x="100" y="4"/>
                </a:lnTo>
                <a:lnTo>
                  <a:pt x="24" y="0"/>
                </a:lnTo>
                <a:lnTo>
                  <a:pt x="0" y="12"/>
                </a:lnTo>
                <a:lnTo>
                  <a:pt x="76" y="16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7" name="Freeform 469"/>
          <p:cNvSpPr>
            <a:spLocks/>
          </p:cNvSpPr>
          <p:nvPr/>
        </p:nvSpPr>
        <p:spPr bwMode="auto">
          <a:xfrm>
            <a:off x="8135938" y="5020965"/>
            <a:ext cx="68262" cy="604837"/>
          </a:xfrm>
          <a:custGeom>
            <a:avLst/>
            <a:gdLst>
              <a:gd name="T0" fmla="*/ 0 w 29"/>
              <a:gd name="T1" fmla="*/ 2147483647 h 262"/>
              <a:gd name="T2" fmla="*/ 2147483647 w 29"/>
              <a:gd name="T3" fmla="*/ 2147483647 h 262"/>
              <a:gd name="T4" fmla="*/ 2147483647 w 29"/>
              <a:gd name="T5" fmla="*/ 0 h 262"/>
              <a:gd name="T6" fmla="*/ 2147483647 w 29"/>
              <a:gd name="T7" fmla="*/ 2147483647 h 262"/>
              <a:gd name="T8" fmla="*/ 0 w 29"/>
              <a:gd name="T9" fmla="*/ 2147483647 h 2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262"/>
              <a:gd name="T17" fmla="*/ 29 w 29"/>
              <a:gd name="T18" fmla="*/ 262 h 2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262">
                <a:moveTo>
                  <a:pt x="0" y="262"/>
                </a:moveTo>
                <a:lnTo>
                  <a:pt x="5" y="19"/>
                </a:lnTo>
                <a:lnTo>
                  <a:pt x="29" y="0"/>
                </a:lnTo>
                <a:lnTo>
                  <a:pt x="19" y="243"/>
                </a:lnTo>
                <a:lnTo>
                  <a:pt x="0" y="262"/>
                </a:lnTo>
                <a:close/>
              </a:path>
            </a:pathLst>
          </a:custGeom>
          <a:solidFill>
            <a:srgbClr val="4D1A33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8" name="Freeform 470"/>
          <p:cNvSpPr>
            <a:spLocks/>
          </p:cNvSpPr>
          <p:nvPr/>
        </p:nvSpPr>
        <p:spPr bwMode="auto">
          <a:xfrm>
            <a:off x="7951788" y="5044777"/>
            <a:ext cx="196850" cy="581025"/>
          </a:xfrm>
          <a:custGeom>
            <a:avLst/>
            <a:gdLst>
              <a:gd name="T0" fmla="*/ 0 w 82"/>
              <a:gd name="T1" fmla="*/ 2147483647 h 251"/>
              <a:gd name="T2" fmla="*/ 2147483647 w 82"/>
              <a:gd name="T3" fmla="*/ 0 h 251"/>
              <a:gd name="T4" fmla="*/ 2147483647 w 82"/>
              <a:gd name="T5" fmla="*/ 2147483647 h 251"/>
              <a:gd name="T6" fmla="*/ 2147483647 w 82"/>
              <a:gd name="T7" fmla="*/ 2147483647 h 251"/>
              <a:gd name="T8" fmla="*/ 0 w 82"/>
              <a:gd name="T9" fmla="*/ 2147483647 h 2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251"/>
              <a:gd name="T17" fmla="*/ 82 w 82"/>
              <a:gd name="T18" fmla="*/ 251 h 2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251">
                <a:moveTo>
                  <a:pt x="0" y="243"/>
                </a:moveTo>
                <a:lnTo>
                  <a:pt x="5" y="0"/>
                </a:lnTo>
                <a:lnTo>
                  <a:pt x="82" y="8"/>
                </a:lnTo>
                <a:lnTo>
                  <a:pt x="77" y="251"/>
                </a:lnTo>
                <a:lnTo>
                  <a:pt x="0" y="243"/>
                </a:lnTo>
                <a:close/>
              </a:path>
            </a:pathLst>
          </a:custGeom>
          <a:solidFill>
            <a:srgbClr val="993366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59" name="Freeform 471"/>
          <p:cNvSpPr>
            <a:spLocks/>
          </p:cNvSpPr>
          <p:nvPr/>
        </p:nvSpPr>
        <p:spPr bwMode="auto">
          <a:xfrm>
            <a:off x="7964488" y="5011440"/>
            <a:ext cx="239712" cy="53975"/>
          </a:xfrm>
          <a:custGeom>
            <a:avLst/>
            <a:gdLst>
              <a:gd name="T0" fmla="*/ 2147483647 w 101"/>
              <a:gd name="T1" fmla="*/ 2147483647 h 23"/>
              <a:gd name="T2" fmla="*/ 2147483647 w 101"/>
              <a:gd name="T3" fmla="*/ 2147483647 h 23"/>
              <a:gd name="T4" fmla="*/ 2147483647 w 101"/>
              <a:gd name="T5" fmla="*/ 0 h 23"/>
              <a:gd name="T6" fmla="*/ 0 w 101"/>
              <a:gd name="T7" fmla="*/ 2147483647 h 23"/>
              <a:gd name="T8" fmla="*/ 2147483647 w 101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23"/>
              <a:gd name="T17" fmla="*/ 101 w 101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23">
                <a:moveTo>
                  <a:pt x="77" y="23"/>
                </a:moveTo>
                <a:lnTo>
                  <a:pt x="101" y="4"/>
                </a:lnTo>
                <a:lnTo>
                  <a:pt x="24" y="0"/>
                </a:lnTo>
                <a:lnTo>
                  <a:pt x="0" y="15"/>
                </a:lnTo>
                <a:lnTo>
                  <a:pt x="77" y="23"/>
                </a:lnTo>
                <a:close/>
              </a:path>
            </a:pathLst>
          </a:custGeom>
          <a:solidFill>
            <a:srgbClr val="73264D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0" name="Freeform 472"/>
          <p:cNvSpPr>
            <a:spLocks/>
          </p:cNvSpPr>
          <p:nvPr/>
        </p:nvSpPr>
        <p:spPr bwMode="auto">
          <a:xfrm>
            <a:off x="5748338" y="3785890"/>
            <a:ext cx="139700" cy="1743075"/>
          </a:xfrm>
          <a:custGeom>
            <a:avLst/>
            <a:gdLst>
              <a:gd name="T0" fmla="*/ 2147483647 w 58"/>
              <a:gd name="T1" fmla="*/ 2147483647 h 756"/>
              <a:gd name="T2" fmla="*/ 0 w 58"/>
              <a:gd name="T3" fmla="*/ 2147483647 h 756"/>
              <a:gd name="T4" fmla="*/ 2147483647 w 58"/>
              <a:gd name="T5" fmla="*/ 0 h 756"/>
              <a:gd name="T6" fmla="*/ 2147483647 w 58"/>
              <a:gd name="T7" fmla="*/ 2147483647 h 756"/>
              <a:gd name="T8" fmla="*/ 2147483647 w 58"/>
              <a:gd name="T9" fmla="*/ 2147483647 h 7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"/>
              <a:gd name="T16" fmla="*/ 0 h 756"/>
              <a:gd name="T17" fmla="*/ 58 w 58"/>
              <a:gd name="T18" fmla="*/ 756 h 7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" h="756">
                <a:moveTo>
                  <a:pt x="29" y="756"/>
                </a:moveTo>
                <a:lnTo>
                  <a:pt x="0" y="11"/>
                </a:lnTo>
                <a:lnTo>
                  <a:pt x="34" y="0"/>
                </a:lnTo>
                <a:lnTo>
                  <a:pt x="58" y="737"/>
                </a:lnTo>
                <a:lnTo>
                  <a:pt x="29" y="756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1" name="Freeform 473"/>
          <p:cNvSpPr>
            <a:spLocks/>
          </p:cNvSpPr>
          <p:nvPr/>
        </p:nvSpPr>
        <p:spPr bwMode="auto">
          <a:xfrm>
            <a:off x="5576888" y="3798590"/>
            <a:ext cx="241300" cy="1730375"/>
          </a:xfrm>
          <a:custGeom>
            <a:avLst/>
            <a:gdLst>
              <a:gd name="T0" fmla="*/ 2147483647 w 101"/>
              <a:gd name="T1" fmla="*/ 2147483647 h 749"/>
              <a:gd name="T2" fmla="*/ 0 w 101"/>
              <a:gd name="T3" fmla="*/ 0 h 749"/>
              <a:gd name="T4" fmla="*/ 2147483647 w 101"/>
              <a:gd name="T5" fmla="*/ 2147483647 h 749"/>
              <a:gd name="T6" fmla="*/ 2147483647 w 101"/>
              <a:gd name="T7" fmla="*/ 2147483647 h 749"/>
              <a:gd name="T8" fmla="*/ 2147483647 w 101"/>
              <a:gd name="T9" fmla="*/ 2147483647 h 7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749"/>
              <a:gd name="T17" fmla="*/ 101 w 101"/>
              <a:gd name="T18" fmla="*/ 749 h 7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749">
                <a:moveTo>
                  <a:pt x="29" y="742"/>
                </a:moveTo>
                <a:lnTo>
                  <a:pt x="0" y="0"/>
                </a:lnTo>
                <a:lnTo>
                  <a:pt x="72" y="4"/>
                </a:lnTo>
                <a:lnTo>
                  <a:pt x="101" y="749"/>
                </a:lnTo>
                <a:lnTo>
                  <a:pt x="29" y="742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2" name="Freeform 474"/>
          <p:cNvSpPr>
            <a:spLocks/>
          </p:cNvSpPr>
          <p:nvPr/>
        </p:nvSpPr>
        <p:spPr bwMode="auto">
          <a:xfrm>
            <a:off x="5576888" y="3774777"/>
            <a:ext cx="254000" cy="33338"/>
          </a:xfrm>
          <a:custGeom>
            <a:avLst/>
            <a:gdLst>
              <a:gd name="T0" fmla="*/ 2147483647 w 106"/>
              <a:gd name="T1" fmla="*/ 2147483647 h 15"/>
              <a:gd name="T2" fmla="*/ 2147483647 w 106"/>
              <a:gd name="T3" fmla="*/ 2147483647 h 15"/>
              <a:gd name="T4" fmla="*/ 2147483647 w 106"/>
              <a:gd name="T5" fmla="*/ 0 h 15"/>
              <a:gd name="T6" fmla="*/ 0 w 106"/>
              <a:gd name="T7" fmla="*/ 2147483647 h 15"/>
              <a:gd name="T8" fmla="*/ 2147483647 w 106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"/>
              <a:gd name="T16" fmla="*/ 0 h 15"/>
              <a:gd name="T17" fmla="*/ 106 w 106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" h="15">
                <a:moveTo>
                  <a:pt x="72" y="15"/>
                </a:moveTo>
                <a:lnTo>
                  <a:pt x="106" y="4"/>
                </a:lnTo>
                <a:lnTo>
                  <a:pt x="34" y="0"/>
                </a:lnTo>
                <a:lnTo>
                  <a:pt x="0" y="11"/>
                </a:lnTo>
                <a:lnTo>
                  <a:pt x="72" y="15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3" name="Freeform 475"/>
          <p:cNvSpPr>
            <a:spLocks/>
          </p:cNvSpPr>
          <p:nvPr/>
        </p:nvSpPr>
        <p:spPr bwMode="auto">
          <a:xfrm>
            <a:off x="6186488" y="3808115"/>
            <a:ext cx="115887" cy="1763712"/>
          </a:xfrm>
          <a:custGeom>
            <a:avLst/>
            <a:gdLst>
              <a:gd name="T0" fmla="*/ 2147483647 w 48"/>
              <a:gd name="T1" fmla="*/ 2147483647 h 764"/>
              <a:gd name="T2" fmla="*/ 0 w 48"/>
              <a:gd name="T3" fmla="*/ 2147483647 h 764"/>
              <a:gd name="T4" fmla="*/ 2147483647 w 48"/>
              <a:gd name="T5" fmla="*/ 0 h 764"/>
              <a:gd name="T6" fmla="*/ 2147483647 w 48"/>
              <a:gd name="T7" fmla="*/ 2147483647 h 764"/>
              <a:gd name="T8" fmla="*/ 2147483647 w 48"/>
              <a:gd name="T9" fmla="*/ 2147483647 h 7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764"/>
              <a:gd name="T17" fmla="*/ 48 w 48"/>
              <a:gd name="T18" fmla="*/ 764 h 7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764">
                <a:moveTo>
                  <a:pt x="19" y="764"/>
                </a:moveTo>
                <a:lnTo>
                  <a:pt x="0" y="8"/>
                </a:lnTo>
                <a:lnTo>
                  <a:pt x="33" y="0"/>
                </a:lnTo>
                <a:lnTo>
                  <a:pt x="48" y="741"/>
                </a:lnTo>
                <a:lnTo>
                  <a:pt x="19" y="764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4" name="Freeform 476"/>
          <p:cNvSpPr>
            <a:spLocks/>
          </p:cNvSpPr>
          <p:nvPr/>
        </p:nvSpPr>
        <p:spPr bwMode="auto">
          <a:xfrm>
            <a:off x="6002338" y="3819227"/>
            <a:ext cx="227012" cy="1752600"/>
          </a:xfrm>
          <a:custGeom>
            <a:avLst/>
            <a:gdLst>
              <a:gd name="T0" fmla="*/ 2147483647 w 96"/>
              <a:gd name="T1" fmla="*/ 2147483647 h 760"/>
              <a:gd name="T2" fmla="*/ 0 w 96"/>
              <a:gd name="T3" fmla="*/ 0 h 760"/>
              <a:gd name="T4" fmla="*/ 2147483647 w 96"/>
              <a:gd name="T5" fmla="*/ 2147483647 h 760"/>
              <a:gd name="T6" fmla="*/ 2147483647 w 96"/>
              <a:gd name="T7" fmla="*/ 2147483647 h 760"/>
              <a:gd name="T8" fmla="*/ 2147483647 w 96"/>
              <a:gd name="T9" fmla="*/ 2147483647 h 7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"/>
              <a:gd name="T16" fmla="*/ 0 h 760"/>
              <a:gd name="T17" fmla="*/ 96 w 96"/>
              <a:gd name="T18" fmla="*/ 760 h 7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" h="760">
                <a:moveTo>
                  <a:pt x="24" y="753"/>
                </a:moveTo>
                <a:lnTo>
                  <a:pt x="0" y="0"/>
                </a:lnTo>
                <a:lnTo>
                  <a:pt x="77" y="4"/>
                </a:lnTo>
                <a:lnTo>
                  <a:pt x="96" y="760"/>
                </a:lnTo>
                <a:lnTo>
                  <a:pt x="24" y="753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5" name="Freeform 477"/>
          <p:cNvSpPr>
            <a:spLocks/>
          </p:cNvSpPr>
          <p:nvPr/>
        </p:nvSpPr>
        <p:spPr bwMode="auto">
          <a:xfrm>
            <a:off x="6002338" y="3798590"/>
            <a:ext cx="260350" cy="30162"/>
          </a:xfrm>
          <a:custGeom>
            <a:avLst/>
            <a:gdLst>
              <a:gd name="T0" fmla="*/ 2147483647 w 110"/>
              <a:gd name="T1" fmla="*/ 2147483647 h 12"/>
              <a:gd name="T2" fmla="*/ 2147483647 w 110"/>
              <a:gd name="T3" fmla="*/ 2147483647 h 12"/>
              <a:gd name="T4" fmla="*/ 2147483647 w 110"/>
              <a:gd name="T5" fmla="*/ 0 h 12"/>
              <a:gd name="T6" fmla="*/ 0 w 110"/>
              <a:gd name="T7" fmla="*/ 2147483647 h 12"/>
              <a:gd name="T8" fmla="*/ 2147483647 w 110"/>
              <a:gd name="T9" fmla="*/ 214748364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"/>
              <a:gd name="T16" fmla="*/ 0 h 12"/>
              <a:gd name="T17" fmla="*/ 110 w 110"/>
              <a:gd name="T18" fmla="*/ 12 h 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" h="12">
                <a:moveTo>
                  <a:pt x="77" y="12"/>
                </a:moveTo>
                <a:lnTo>
                  <a:pt x="110" y="4"/>
                </a:lnTo>
                <a:lnTo>
                  <a:pt x="34" y="0"/>
                </a:lnTo>
                <a:lnTo>
                  <a:pt x="0" y="8"/>
                </a:lnTo>
                <a:lnTo>
                  <a:pt x="77" y="12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6" name="Freeform 478"/>
          <p:cNvSpPr>
            <a:spLocks/>
          </p:cNvSpPr>
          <p:nvPr/>
        </p:nvSpPr>
        <p:spPr bwMode="auto">
          <a:xfrm>
            <a:off x="6632575" y="3828752"/>
            <a:ext cx="95250" cy="1787525"/>
          </a:xfrm>
          <a:custGeom>
            <a:avLst/>
            <a:gdLst>
              <a:gd name="T0" fmla="*/ 2147483647 w 39"/>
              <a:gd name="T1" fmla="*/ 2147483647 h 775"/>
              <a:gd name="T2" fmla="*/ 0 w 39"/>
              <a:gd name="T3" fmla="*/ 2147483647 h 775"/>
              <a:gd name="T4" fmla="*/ 2147483647 w 39"/>
              <a:gd name="T5" fmla="*/ 0 h 775"/>
              <a:gd name="T6" fmla="*/ 2147483647 w 39"/>
              <a:gd name="T7" fmla="*/ 2147483647 h 775"/>
              <a:gd name="T8" fmla="*/ 2147483647 w 39"/>
              <a:gd name="T9" fmla="*/ 2147483647 h 7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775"/>
              <a:gd name="T17" fmla="*/ 39 w 39"/>
              <a:gd name="T18" fmla="*/ 775 h 7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775">
                <a:moveTo>
                  <a:pt x="10" y="775"/>
                </a:moveTo>
                <a:lnTo>
                  <a:pt x="0" y="11"/>
                </a:lnTo>
                <a:lnTo>
                  <a:pt x="29" y="0"/>
                </a:lnTo>
                <a:lnTo>
                  <a:pt x="39" y="752"/>
                </a:lnTo>
                <a:lnTo>
                  <a:pt x="10" y="775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7" name="Freeform 479"/>
          <p:cNvSpPr>
            <a:spLocks/>
          </p:cNvSpPr>
          <p:nvPr/>
        </p:nvSpPr>
        <p:spPr bwMode="auto">
          <a:xfrm>
            <a:off x="6448425" y="3843040"/>
            <a:ext cx="206375" cy="1773237"/>
          </a:xfrm>
          <a:custGeom>
            <a:avLst/>
            <a:gdLst>
              <a:gd name="T0" fmla="*/ 2147483647 w 87"/>
              <a:gd name="T1" fmla="*/ 2147483647 h 768"/>
              <a:gd name="T2" fmla="*/ 0 w 87"/>
              <a:gd name="T3" fmla="*/ 0 h 768"/>
              <a:gd name="T4" fmla="*/ 2147483647 w 87"/>
              <a:gd name="T5" fmla="*/ 2147483647 h 768"/>
              <a:gd name="T6" fmla="*/ 2147483647 w 87"/>
              <a:gd name="T7" fmla="*/ 2147483647 h 768"/>
              <a:gd name="T8" fmla="*/ 2147483647 w 87"/>
              <a:gd name="T9" fmla="*/ 2147483647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"/>
              <a:gd name="T16" fmla="*/ 0 h 768"/>
              <a:gd name="T17" fmla="*/ 87 w 87"/>
              <a:gd name="T18" fmla="*/ 768 h 7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" h="768">
                <a:moveTo>
                  <a:pt x="15" y="761"/>
                </a:moveTo>
                <a:lnTo>
                  <a:pt x="0" y="0"/>
                </a:lnTo>
                <a:lnTo>
                  <a:pt x="77" y="4"/>
                </a:lnTo>
                <a:lnTo>
                  <a:pt x="87" y="768"/>
                </a:lnTo>
                <a:lnTo>
                  <a:pt x="15" y="761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8" name="Freeform 480"/>
          <p:cNvSpPr>
            <a:spLocks/>
          </p:cNvSpPr>
          <p:nvPr/>
        </p:nvSpPr>
        <p:spPr bwMode="auto">
          <a:xfrm>
            <a:off x="6448425" y="3819227"/>
            <a:ext cx="252413" cy="33338"/>
          </a:xfrm>
          <a:custGeom>
            <a:avLst/>
            <a:gdLst>
              <a:gd name="T0" fmla="*/ 2147483647 w 106"/>
              <a:gd name="T1" fmla="*/ 2147483647 h 15"/>
              <a:gd name="T2" fmla="*/ 2147483647 w 106"/>
              <a:gd name="T3" fmla="*/ 2147483647 h 15"/>
              <a:gd name="T4" fmla="*/ 2147483647 w 106"/>
              <a:gd name="T5" fmla="*/ 0 h 15"/>
              <a:gd name="T6" fmla="*/ 0 w 106"/>
              <a:gd name="T7" fmla="*/ 2147483647 h 15"/>
              <a:gd name="T8" fmla="*/ 2147483647 w 106"/>
              <a:gd name="T9" fmla="*/ 2147483647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"/>
              <a:gd name="T16" fmla="*/ 0 h 15"/>
              <a:gd name="T17" fmla="*/ 106 w 106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" h="15">
                <a:moveTo>
                  <a:pt x="77" y="15"/>
                </a:moveTo>
                <a:lnTo>
                  <a:pt x="106" y="4"/>
                </a:lnTo>
                <a:lnTo>
                  <a:pt x="34" y="0"/>
                </a:lnTo>
                <a:lnTo>
                  <a:pt x="0" y="11"/>
                </a:lnTo>
                <a:lnTo>
                  <a:pt x="77" y="15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69" name="Freeform 481"/>
          <p:cNvSpPr>
            <a:spLocks/>
          </p:cNvSpPr>
          <p:nvPr/>
        </p:nvSpPr>
        <p:spPr bwMode="auto">
          <a:xfrm>
            <a:off x="7094538" y="4146252"/>
            <a:ext cx="68262" cy="1514475"/>
          </a:xfrm>
          <a:custGeom>
            <a:avLst/>
            <a:gdLst>
              <a:gd name="T0" fmla="*/ 0 w 29"/>
              <a:gd name="T1" fmla="*/ 2147483647 h 657"/>
              <a:gd name="T2" fmla="*/ 0 w 29"/>
              <a:gd name="T3" fmla="*/ 2147483647 h 657"/>
              <a:gd name="T4" fmla="*/ 2147483647 w 29"/>
              <a:gd name="T5" fmla="*/ 0 h 657"/>
              <a:gd name="T6" fmla="*/ 2147483647 w 29"/>
              <a:gd name="T7" fmla="*/ 2147483647 h 657"/>
              <a:gd name="T8" fmla="*/ 0 w 29"/>
              <a:gd name="T9" fmla="*/ 2147483647 h 6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"/>
              <a:gd name="T16" fmla="*/ 0 h 657"/>
              <a:gd name="T17" fmla="*/ 29 w 29"/>
              <a:gd name="T18" fmla="*/ 657 h 6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" h="657">
                <a:moveTo>
                  <a:pt x="0" y="657"/>
                </a:moveTo>
                <a:lnTo>
                  <a:pt x="0" y="15"/>
                </a:lnTo>
                <a:lnTo>
                  <a:pt x="29" y="0"/>
                </a:lnTo>
                <a:lnTo>
                  <a:pt x="29" y="634"/>
                </a:lnTo>
                <a:lnTo>
                  <a:pt x="0" y="657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70" name="Freeform 482"/>
          <p:cNvSpPr>
            <a:spLocks/>
          </p:cNvSpPr>
          <p:nvPr/>
        </p:nvSpPr>
        <p:spPr bwMode="auto">
          <a:xfrm>
            <a:off x="6908800" y="4160540"/>
            <a:ext cx="185738" cy="1500187"/>
          </a:xfrm>
          <a:custGeom>
            <a:avLst/>
            <a:gdLst>
              <a:gd name="T0" fmla="*/ 2147483647 w 77"/>
              <a:gd name="T1" fmla="*/ 2147483647 h 650"/>
              <a:gd name="T2" fmla="*/ 0 w 77"/>
              <a:gd name="T3" fmla="*/ 0 h 650"/>
              <a:gd name="T4" fmla="*/ 2147483647 w 77"/>
              <a:gd name="T5" fmla="*/ 2147483647 h 650"/>
              <a:gd name="T6" fmla="*/ 2147483647 w 77"/>
              <a:gd name="T7" fmla="*/ 2147483647 h 650"/>
              <a:gd name="T8" fmla="*/ 2147483647 w 77"/>
              <a:gd name="T9" fmla="*/ 2147483647 h 6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"/>
              <a:gd name="T16" fmla="*/ 0 h 650"/>
              <a:gd name="T17" fmla="*/ 77 w 77"/>
              <a:gd name="T18" fmla="*/ 650 h 6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" h="650">
                <a:moveTo>
                  <a:pt x="5" y="643"/>
                </a:moveTo>
                <a:lnTo>
                  <a:pt x="0" y="0"/>
                </a:lnTo>
                <a:lnTo>
                  <a:pt x="77" y="8"/>
                </a:lnTo>
                <a:lnTo>
                  <a:pt x="77" y="650"/>
                </a:lnTo>
                <a:lnTo>
                  <a:pt x="5" y="643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71" name="Freeform 483"/>
          <p:cNvSpPr>
            <a:spLocks/>
          </p:cNvSpPr>
          <p:nvPr/>
        </p:nvSpPr>
        <p:spPr bwMode="auto">
          <a:xfrm>
            <a:off x="6908800" y="4136727"/>
            <a:ext cx="254000" cy="44450"/>
          </a:xfrm>
          <a:custGeom>
            <a:avLst/>
            <a:gdLst>
              <a:gd name="T0" fmla="*/ 2147483647 w 106"/>
              <a:gd name="T1" fmla="*/ 2147483647 h 19"/>
              <a:gd name="T2" fmla="*/ 2147483647 w 106"/>
              <a:gd name="T3" fmla="*/ 2147483647 h 19"/>
              <a:gd name="T4" fmla="*/ 2147483647 w 106"/>
              <a:gd name="T5" fmla="*/ 0 h 19"/>
              <a:gd name="T6" fmla="*/ 0 w 106"/>
              <a:gd name="T7" fmla="*/ 2147483647 h 19"/>
              <a:gd name="T8" fmla="*/ 2147483647 w 106"/>
              <a:gd name="T9" fmla="*/ 2147483647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"/>
              <a:gd name="T16" fmla="*/ 0 h 19"/>
              <a:gd name="T17" fmla="*/ 106 w 106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" h="19">
                <a:moveTo>
                  <a:pt x="77" y="19"/>
                </a:moveTo>
                <a:lnTo>
                  <a:pt x="106" y="4"/>
                </a:lnTo>
                <a:lnTo>
                  <a:pt x="29" y="0"/>
                </a:lnTo>
                <a:lnTo>
                  <a:pt x="0" y="11"/>
                </a:lnTo>
                <a:lnTo>
                  <a:pt x="77" y="19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72" name="Freeform 484"/>
          <p:cNvSpPr>
            <a:spLocks/>
          </p:cNvSpPr>
          <p:nvPr/>
        </p:nvSpPr>
        <p:spPr bwMode="auto">
          <a:xfrm>
            <a:off x="7539038" y="4703465"/>
            <a:ext cx="82550" cy="1000125"/>
          </a:xfrm>
          <a:custGeom>
            <a:avLst/>
            <a:gdLst>
              <a:gd name="T0" fmla="*/ 0 w 34"/>
              <a:gd name="T1" fmla="*/ 2147483647 h 433"/>
              <a:gd name="T2" fmla="*/ 2147483647 w 34"/>
              <a:gd name="T3" fmla="*/ 2147483647 h 433"/>
              <a:gd name="T4" fmla="*/ 2147483647 w 34"/>
              <a:gd name="T5" fmla="*/ 0 h 433"/>
              <a:gd name="T6" fmla="*/ 2147483647 w 34"/>
              <a:gd name="T7" fmla="*/ 2147483647 h 433"/>
              <a:gd name="T8" fmla="*/ 0 w 34"/>
              <a:gd name="T9" fmla="*/ 2147483647 h 4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433"/>
              <a:gd name="T17" fmla="*/ 34 w 34"/>
              <a:gd name="T18" fmla="*/ 433 h 4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433">
                <a:moveTo>
                  <a:pt x="0" y="433"/>
                </a:moveTo>
                <a:lnTo>
                  <a:pt x="10" y="15"/>
                </a:lnTo>
                <a:lnTo>
                  <a:pt x="34" y="0"/>
                </a:lnTo>
                <a:lnTo>
                  <a:pt x="24" y="414"/>
                </a:lnTo>
                <a:lnTo>
                  <a:pt x="0" y="433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73" name="Freeform 485"/>
          <p:cNvSpPr>
            <a:spLocks/>
          </p:cNvSpPr>
          <p:nvPr/>
        </p:nvSpPr>
        <p:spPr bwMode="auto">
          <a:xfrm>
            <a:off x="7364413" y="4724102"/>
            <a:ext cx="196850" cy="979488"/>
          </a:xfrm>
          <a:custGeom>
            <a:avLst/>
            <a:gdLst>
              <a:gd name="T0" fmla="*/ 0 w 82"/>
              <a:gd name="T1" fmla="*/ 2147483647 h 425"/>
              <a:gd name="T2" fmla="*/ 0 w 82"/>
              <a:gd name="T3" fmla="*/ 0 h 425"/>
              <a:gd name="T4" fmla="*/ 2147483647 w 82"/>
              <a:gd name="T5" fmla="*/ 2147483647 h 425"/>
              <a:gd name="T6" fmla="*/ 2147483647 w 82"/>
              <a:gd name="T7" fmla="*/ 2147483647 h 425"/>
              <a:gd name="T8" fmla="*/ 0 w 82"/>
              <a:gd name="T9" fmla="*/ 2147483647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425"/>
              <a:gd name="T17" fmla="*/ 82 w 82"/>
              <a:gd name="T18" fmla="*/ 425 h 4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425">
                <a:moveTo>
                  <a:pt x="0" y="418"/>
                </a:moveTo>
                <a:lnTo>
                  <a:pt x="0" y="0"/>
                </a:lnTo>
                <a:lnTo>
                  <a:pt x="82" y="7"/>
                </a:lnTo>
                <a:lnTo>
                  <a:pt x="72" y="425"/>
                </a:lnTo>
                <a:lnTo>
                  <a:pt x="0" y="418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74" name="Freeform 486"/>
          <p:cNvSpPr>
            <a:spLocks/>
          </p:cNvSpPr>
          <p:nvPr/>
        </p:nvSpPr>
        <p:spPr bwMode="auto">
          <a:xfrm>
            <a:off x="7364413" y="4687590"/>
            <a:ext cx="257175" cy="50800"/>
          </a:xfrm>
          <a:custGeom>
            <a:avLst/>
            <a:gdLst>
              <a:gd name="T0" fmla="*/ 2147483647 w 106"/>
              <a:gd name="T1" fmla="*/ 2147483647 h 23"/>
              <a:gd name="T2" fmla="*/ 2147483647 w 106"/>
              <a:gd name="T3" fmla="*/ 2147483647 h 23"/>
              <a:gd name="T4" fmla="*/ 2147483647 w 106"/>
              <a:gd name="T5" fmla="*/ 0 h 23"/>
              <a:gd name="T6" fmla="*/ 0 w 106"/>
              <a:gd name="T7" fmla="*/ 2147483647 h 23"/>
              <a:gd name="T8" fmla="*/ 2147483647 w 106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"/>
              <a:gd name="T16" fmla="*/ 0 h 23"/>
              <a:gd name="T17" fmla="*/ 106 w 106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" h="23">
                <a:moveTo>
                  <a:pt x="82" y="23"/>
                </a:moveTo>
                <a:lnTo>
                  <a:pt x="106" y="8"/>
                </a:lnTo>
                <a:lnTo>
                  <a:pt x="29" y="0"/>
                </a:lnTo>
                <a:lnTo>
                  <a:pt x="0" y="16"/>
                </a:lnTo>
                <a:lnTo>
                  <a:pt x="82" y="23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75" name="Freeform 487"/>
          <p:cNvSpPr>
            <a:spLocks/>
          </p:cNvSpPr>
          <p:nvPr/>
        </p:nvSpPr>
        <p:spPr bwMode="auto">
          <a:xfrm>
            <a:off x="8010525" y="5440065"/>
            <a:ext cx="55563" cy="317500"/>
          </a:xfrm>
          <a:custGeom>
            <a:avLst/>
            <a:gdLst>
              <a:gd name="T0" fmla="*/ 0 w 24"/>
              <a:gd name="T1" fmla="*/ 2147483647 h 137"/>
              <a:gd name="T2" fmla="*/ 2147483647 w 24"/>
              <a:gd name="T3" fmla="*/ 2147483647 h 137"/>
              <a:gd name="T4" fmla="*/ 2147483647 w 24"/>
              <a:gd name="T5" fmla="*/ 0 h 137"/>
              <a:gd name="T6" fmla="*/ 2147483647 w 24"/>
              <a:gd name="T7" fmla="*/ 2147483647 h 137"/>
              <a:gd name="T8" fmla="*/ 0 w 24"/>
              <a:gd name="T9" fmla="*/ 2147483647 h 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137"/>
              <a:gd name="T17" fmla="*/ 24 w 24"/>
              <a:gd name="T18" fmla="*/ 137 h 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137">
                <a:moveTo>
                  <a:pt x="0" y="137"/>
                </a:moveTo>
                <a:lnTo>
                  <a:pt x="5" y="23"/>
                </a:lnTo>
                <a:lnTo>
                  <a:pt x="24" y="0"/>
                </a:lnTo>
                <a:lnTo>
                  <a:pt x="19" y="114"/>
                </a:lnTo>
                <a:lnTo>
                  <a:pt x="0" y="137"/>
                </a:lnTo>
                <a:close/>
              </a:path>
            </a:pathLst>
          </a:custGeom>
          <a:solidFill>
            <a:srgbClr val="4D4D80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76" name="Freeform 488"/>
          <p:cNvSpPr>
            <a:spLocks/>
          </p:cNvSpPr>
          <p:nvPr/>
        </p:nvSpPr>
        <p:spPr bwMode="auto">
          <a:xfrm>
            <a:off x="7826375" y="5478165"/>
            <a:ext cx="193675" cy="279400"/>
          </a:xfrm>
          <a:custGeom>
            <a:avLst/>
            <a:gdLst>
              <a:gd name="T0" fmla="*/ 0 w 82"/>
              <a:gd name="T1" fmla="*/ 2147483647 h 122"/>
              <a:gd name="T2" fmla="*/ 0 w 82"/>
              <a:gd name="T3" fmla="*/ 0 h 122"/>
              <a:gd name="T4" fmla="*/ 2147483647 w 82"/>
              <a:gd name="T5" fmla="*/ 2147483647 h 122"/>
              <a:gd name="T6" fmla="*/ 2147483647 w 82"/>
              <a:gd name="T7" fmla="*/ 2147483647 h 122"/>
              <a:gd name="T8" fmla="*/ 0 w 82"/>
              <a:gd name="T9" fmla="*/ 2147483647 h 1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122"/>
              <a:gd name="T17" fmla="*/ 82 w 82"/>
              <a:gd name="T18" fmla="*/ 122 h 1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122">
                <a:moveTo>
                  <a:pt x="0" y="114"/>
                </a:moveTo>
                <a:lnTo>
                  <a:pt x="0" y="0"/>
                </a:lnTo>
                <a:lnTo>
                  <a:pt x="82" y="8"/>
                </a:lnTo>
                <a:lnTo>
                  <a:pt x="77" y="122"/>
                </a:lnTo>
                <a:lnTo>
                  <a:pt x="0" y="114"/>
                </a:lnTo>
                <a:close/>
              </a:path>
            </a:pathLst>
          </a:custGeom>
          <a:solidFill>
            <a:srgbClr val="9999F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77" name="Freeform 489"/>
          <p:cNvSpPr>
            <a:spLocks/>
          </p:cNvSpPr>
          <p:nvPr/>
        </p:nvSpPr>
        <p:spPr bwMode="auto">
          <a:xfrm>
            <a:off x="7826375" y="5427365"/>
            <a:ext cx="239713" cy="66675"/>
          </a:xfrm>
          <a:custGeom>
            <a:avLst/>
            <a:gdLst>
              <a:gd name="T0" fmla="*/ 2147483647 w 101"/>
              <a:gd name="T1" fmla="*/ 2147483647 h 30"/>
              <a:gd name="T2" fmla="*/ 2147483647 w 101"/>
              <a:gd name="T3" fmla="*/ 2147483647 h 30"/>
              <a:gd name="T4" fmla="*/ 2147483647 w 101"/>
              <a:gd name="T5" fmla="*/ 0 h 30"/>
              <a:gd name="T6" fmla="*/ 0 w 101"/>
              <a:gd name="T7" fmla="*/ 2147483647 h 30"/>
              <a:gd name="T8" fmla="*/ 2147483647 w 101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30"/>
              <a:gd name="T17" fmla="*/ 101 w 101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30">
                <a:moveTo>
                  <a:pt x="82" y="30"/>
                </a:moveTo>
                <a:lnTo>
                  <a:pt x="101" y="7"/>
                </a:lnTo>
                <a:lnTo>
                  <a:pt x="24" y="0"/>
                </a:lnTo>
                <a:lnTo>
                  <a:pt x="0" y="22"/>
                </a:lnTo>
                <a:lnTo>
                  <a:pt x="82" y="30"/>
                </a:lnTo>
                <a:close/>
              </a:path>
            </a:pathLst>
          </a:custGeom>
          <a:solidFill>
            <a:srgbClr val="7373BF"/>
          </a:solidFill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78" name="Line 490"/>
          <p:cNvSpPr>
            <a:spLocks noChangeShapeType="1"/>
          </p:cNvSpPr>
          <p:nvPr/>
        </p:nvSpPr>
        <p:spPr bwMode="auto">
          <a:xfrm flipH="1" flipV="1">
            <a:off x="5383213" y="3808115"/>
            <a:ext cx="79375" cy="17208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79" name="Line 491"/>
          <p:cNvSpPr>
            <a:spLocks noChangeShapeType="1"/>
          </p:cNvSpPr>
          <p:nvPr/>
        </p:nvSpPr>
        <p:spPr bwMode="auto">
          <a:xfrm flipH="1">
            <a:off x="5462588" y="5528965"/>
            <a:ext cx="34925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0" name="Line 492"/>
          <p:cNvSpPr>
            <a:spLocks noChangeShapeType="1"/>
          </p:cNvSpPr>
          <p:nvPr/>
        </p:nvSpPr>
        <p:spPr bwMode="auto">
          <a:xfrm flipH="1">
            <a:off x="5451475" y="5373390"/>
            <a:ext cx="3333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1" name="Line 493"/>
          <p:cNvSpPr>
            <a:spLocks noChangeShapeType="1"/>
          </p:cNvSpPr>
          <p:nvPr/>
        </p:nvSpPr>
        <p:spPr bwMode="auto">
          <a:xfrm flipH="1">
            <a:off x="5451475" y="5206702"/>
            <a:ext cx="33338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2" name="Line 494"/>
          <p:cNvSpPr>
            <a:spLocks noChangeShapeType="1"/>
          </p:cNvSpPr>
          <p:nvPr/>
        </p:nvSpPr>
        <p:spPr bwMode="auto">
          <a:xfrm flipH="1">
            <a:off x="5438775" y="5038427"/>
            <a:ext cx="365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3" name="Line 495"/>
          <p:cNvSpPr>
            <a:spLocks noChangeShapeType="1"/>
          </p:cNvSpPr>
          <p:nvPr/>
        </p:nvSpPr>
        <p:spPr bwMode="auto">
          <a:xfrm flipH="1">
            <a:off x="5429250" y="4862215"/>
            <a:ext cx="333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4" name="Line 496"/>
          <p:cNvSpPr>
            <a:spLocks noChangeShapeType="1"/>
          </p:cNvSpPr>
          <p:nvPr/>
        </p:nvSpPr>
        <p:spPr bwMode="auto">
          <a:xfrm flipH="1">
            <a:off x="5416550" y="4693940"/>
            <a:ext cx="34925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5" name="Line 497"/>
          <p:cNvSpPr>
            <a:spLocks noChangeShapeType="1"/>
          </p:cNvSpPr>
          <p:nvPr/>
        </p:nvSpPr>
        <p:spPr bwMode="auto">
          <a:xfrm flipH="1">
            <a:off x="5416550" y="4517727"/>
            <a:ext cx="34925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6" name="Line 498"/>
          <p:cNvSpPr>
            <a:spLocks noChangeShapeType="1"/>
          </p:cNvSpPr>
          <p:nvPr/>
        </p:nvSpPr>
        <p:spPr bwMode="auto">
          <a:xfrm flipH="1">
            <a:off x="5405438" y="4343102"/>
            <a:ext cx="3333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7" name="Line 499"/>
          <p:cNvSpPr>
            <a:spLocks noChangeShapeType="1"/>
          </p:cNvSpPr>
          <p:nvPr/>
        </p:nvSpPr>
        <p:spPr bwMode="auto">
          <a:xfrm flipH="1">
            <a:off x="5395913" y="4166890"/>
            <a:ext cx="33337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8" name="Line 500"/>
          <p:cNvSpPr>
            <a:spLocks noChangeShapeType="1"/>
          </p:cNvSpPr>
          <p:nvPr/>
        </p:nvSpPr>
        <p:spPr bwMode="auto">
          <a:xfrm flipH="1">
            <a:off x="5383213" y="3993852"/>
            <a:ext cx="33337" cy="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789" name="Line 501"/>
          <p:cNvSpPr>
            <a:spLocks noChangeShapeType="1"/>
          </p:cNvSpPr>
          <p:nvPr/>
        </p:nvSpPr>
        <p:spPr bwMode="auto">
          <a:xfrm flipH="1">
            <a:off x="5383213" y="3808115"/>
            <a:ext cx="33337" cy="47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790" name="Group 502"/>
          <p:cNvGrpSpPr>
            <a:grpSpLocks/>
          </p:cNvGrpSpPr>
          <p:nvPr/>
        </p:nvGrpSpPr>
        <p:grpSpPr bwMode="auto">
          <a:xfrm>
            <a:off x="5089525" y="3774777"/>
            <a:ext cx="254000" cy="1868488"/>
            <a:chOff x="2281" y="1783"/>
            <a:chExt cx="95" cy="726"/>
          </a:xfrm>
        </p:grpSpPr>
        <p:sp>
          <p:nvSpPr>
            <p:cNvPr id="12845" name="Rectangle 503"/>
            <p:cNvSpPr>
              <a:spLocks noChangeArrowheads="1"/>
            </p:cNvSpPr>
            <p:nvPr/>
          </p:nvSpPr>
          <p:spPr bwMode="auto">
            <a:xfrm>
              <a:off x="2352" y="2450"/>
              <a:ext cx="24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46" name="Rectangle 504"/>
            <p:cNvSpPr>
              <a:spLocks noChangeArrowheads="1"/>
            </p:cNvSpPr>
            <p:nvPr/>
          </p:nvSpPr>
          <p:spPr bwMode="auto">
            <a:xfrm>
              <a:off x="2328" y="2390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47" name="Rectangle 505"/>
            <p:cNvSpPr>
              <a:spLocks noChangeArrowheads="1"/>
            </p:cNvSpPr>
            <p:nvPr/>
          </p:nvSpPr>
          <p:spPr bwMode="auto">
            <a:xfrm>
              <a:off x="2328" y="2324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48" name="Rectangle 506"/>
            <p:cNvSpPr>
              <a:spLocks noChangeArrowheads="1"/>
            </p:cNvSpPr>
            <p:nvPr/>
          </p:nvSpPr>
          <p:spPr bwMode="auto">
            <a:xfrm>
              <a:off x="2324" y="2260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30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49" name="Rectangle 507"/>
            <p:cNvSpPr>
              <a:spLocks noChangeArrowheads="1"/>
            </p:cNvSpPr>
            <p:nvPr/>
          </p:nvSpPr>
          <p:spPr bwMode="auto">
            <a:xfrm>
              <a:off x="2319" y="2191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40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50" name="Rectangle 508"/>
            <p:cNvSpPr>
              <a:spLocks noChangeArrowheads="1"/>
            </p:cNvSpPr>
            <p:nvPr/>
          </p:nvSpPr>
          <p:spPr bwMode="auto">
            <a:xfrm>
              <a:off x="2316" y="2127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50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51" name="Rectangle 509"/>
            <p:cNvSpPr>
              <a:spLocks noChangeArrowheads="1"/>
            </p:cNvSpPr>
            <p:nvPr/>
          </p:nvSpPr>
          <p:spPr bwMode="auto">
            <a:xfrm>
              <a:off x="2316" y="2060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60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52" name="Rectangle 510"/>
            <p:cNvSpPr>
              <a:spLocks noChangeArrowheads="1"/>
            </p:cNvSpPr>
            <p:nvPr/>
          </p:nvSpPr>
          <p:spPr bwMode="auto">
            <a:xfrm>
              <a:off x="2312" y="1991"/>
              <a:ext cx="48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70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53" name="Rectangle 511"/>
            <p:cNvSpPr>
              <a:spLocks noChangeArrowheads="1"/>
            </p:cNvSpPr>
            <p:nvPr/>
          </p:nvSpPr>
          <p:spPr bwMode="auto">
            <a:xfrm>
              <a:off x="2308" y="1923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80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54" name="Rectangle 512"/>
            <p:cNvSpPr>
              <a:spLocks noChangeArrowheads="1"/>
            </p:cNvSpPr>
            <p:nvPr/>
          </p:nvSpPr>
          <p:spPr bwMode="auto">
            <a:xfrm>
              <a:off x="2303" y="1855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90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55" name="Rectangle 513"/>
            <p:cNvSpPr>
              <a:spLocks noChangeArrowheads="1"/>
            </p:cNvSpPr>
            <p:nvPr/>
          </p:nvSpPr>
          <p:spPr bwMode="auto">
            <a:xfrm>
              <a:off x="2281" y="1783"/>
              <a:ext cx="7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100</a:t>
              </a:r>
              <a:endParaRPr lang="en-US" altLang="zh-CN" sz="1000">
                <a:ea typeface="宋体" pitchFamily="2" charset="-122"/>
              </a:endParaRPr>
            </a:p>
          </p:txBody>
        </p:sp>
      </p:grpSp>
      <p:grpSp>
        <p:nvGrpSpPr>
          <p:cNvPr id="12791" name="Group 514"/>
          <p:cNvGrpSpPr>
            <a:grpSpLocks/>
          </p:cNvGrpSpPr>
          <p:nvPr/>
        </p:nvGrpSpPr>
        <p:grpSpPr bwMode="auto">
          <a:xfrm>
            <a:off x="5081588" y="1099840"/>
            <a:ext cx="257175" cy="1874837"/>
            <a:chOff x="2280" y="1783"/>
            <a:chExt cx="96" cy="726"/>
          </a:xfrm>
        </p:grpSpPr>
        <p:sp>
          <p:nvSpPr>
            <p:cNvPr id="12834" name="Rectangle 515"/>
            <p:cNvSpPr>
              <a:spLocks noChangeArrowheads="1"/>
            </p:cNvSpPr>
            <p:nvPr/>
          </p:nvSpPr>
          <p:spPr bwMode="auto">
            <a:xfrm>
              <a:off x="2352" y="2450"/>
              <a:ext cx="24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35" name="Rectangle 516"/>
            <p:cNvSpPr>
              <a:spLocks noChangeArrowheads="1"/>
            </p:cNvSpPr>
            <p:nvPr/>
          </p:nvSpPr>
          <p:spPr bwMode="auto">
            <a:xfrm>
              <a:off x="2328" y="2389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36" name="Rectangle 517"/>
            <p:cNvSpPr>
              <a:spLocks noChangeArrowheads="1"/>
            </p:cNvSpPr>
            <p:nvPr/>
          </p:nvSpPr>
          <p:spPr bwMode="auto">
            <a:xfrm>
              <a:off x="2328" y="2323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37" name="Rectangle 518"/>
            <p:cNvSpPr>
              <a:spLocks noChangeArrowheads="1"/>
            </p:cNvSpPr>
            <p:nvPr/>
          </p:nvSpPr>
          <p:spPr bwMode="auto">
            <a:xfrm>
              <a:off x="2323" y="2259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30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38" name="Rectangle 519"/>
            <p:cNvSpPr>
              <a:spLocks noChangeArrowheads="1"/>
            </p:cNvSpPr>
            <p:nvPr/>
          </p:nvSpPr>
          <p:spPr bwMode="auto">
            <a:xfrm>
              <a:off x="2319" y="2191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40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39" name="Rectangle 520"/>
            <p:cNvSpPr>
              <a:spLocks noChangeArrowheads="1"/>
            </p:cNvSpPr>
            <p:nvPr/>
          </p:nvSpPr>
          <p:spPr bwMode="auto">
            <a:xfrm>
              <a:off x="2316" y="2127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50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40" name="Rectangle 521"/>
            <p:cNvSpPr>
              <a:spLocks noChangeArrowheads="1"/>
            </p:cNvSpPr>
            <p:nvPr/>
          </p:nvSpPr>
          <p:spPr bwMode="auto">
            <a:xfrm>
              <a:off x="2316" y="2059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60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41" name="Rectangle 522"/>
            <p:cNvSpPr>
              <a:spLocks noChangeArrowheads="1"/>
            </p:cNvSpPr>
            <p:nvPr/>
          </p:nvSpPr>
          <p:spPr bwMode="auto">
            <a:xfrm>
              <a:off x="2311" y="1991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70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42" name="Rectangle 523"/>
            <p:cNvSpPr>
              <a:spLocks noChangeArrowheads="1"/>
            </p:cNvSpPr>
            <p:nvPr/>
          </p:nvSpPr>
          <p:spPr bwMode="auto">
            <a:xfrm>
              <a:off x="2307" y="1923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80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43" name="Rectangle 524"/>
            <p:cNvSpPr>
              <a:spLocks noChangeArrowheads="1"/>
            </p:cNvSpPr>
            <p:nvPr/>
          </p:nvSpPr>
          <p:spPr bwMode="auto">
            <a:xfrm>
              <a:off x="2302" y="1855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90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44" name="Rectangle 525"/>
            <p:cNvSpPr>
              <a:spLocks noChangeArrowheads="1"/>
            </p:cNvSpPr>
            <p:nvPr/>
          </p:nvSpPr>
          <p:spPr bwMode="auto">
            <a:xfrm>
              <a:off x="2280" y="1783"/>
              <a:ext cx="7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100</a:t>
              </a:r>
              <a:endParaRPr lang="en-US" altLang="zh-CN" sz="1000">
                <a:ea typeface="宋体" pitchFamily="2" charset="-122"/>
              </a:endParaRPr>
            </a:p>
          </p:txBody>
        </p:sp>
      </p:grpSp>
      <p:grpSp>
        <p:nvGrpSpPr>
          <p:cNvPr id="12792" name="Group 526"/>
          <p:cNvGrpSpPr>
            <a:grpSpLocks/>
          </p:cNvGrpSpPr>
          <p:nvPr/>
        </p:nvGrpSpPr>
        <p:grpSpPr bwMode="auto">
          <a:xfrm>
            <a:off x="581025" y="1066502"/>
            <a:ext cx="254000" cy="1874838"/>
            <a:chOff x="2281" y="1783"/>
            <a:chExt cx="95" cy="726"/>
          </a:xfrm>
        </p:grpSpPr>
        <p:sp>
          <p:nvSpPr>
            <p:cNvPr id="12823" name="Rectangle 527"/>
            <p:cNvSpPr>
              <a:spLocks noChangeArrowheads="1"/>
            </p:cNvSpPr>
            <p:nvPr/>
          </p:nvSpPr>
          <p:spPr bwMode="auto">
            <a:xfrm>
              <a:off x="2352" y="2450"/>
              <a:ext cx="24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24" name="Rectangle 528"/>
            <p:cNvSpPr>
              <a:spLocks noChangeArrowheads="1"/>
            </p:cNvSpPr>
            <p:nvPr/>
          </p:nvSpPr>
          <p:spPr bwMode="auto">
            <a:xfrm>
              <a:off x="2328" y="2388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25" name="Rectangle 529"/>
            <p:cNvSpPr>
              <a:spLocks noChangeArrowheads="1"/>
            </p:cNvSpPr>
            <p:nvPr/>
          </p:nvSpPr>
          <p:spPr bwMode="auto">
            <a:xfrm>
              <a:off x="2328" y="2322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26" name="Rectangle 530"/>
            <p:cNvSpPr>
              <a:spLocks noChangeArrowheads="1"/>
            </p:cNvSpPr>
            <p:nvPr/>
          </p:nvSpPr>
          <p:spPr bwMode="auto">
            <a:xfrm>
              <a:off x="2324" y="2259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30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27" name="Rectangle 531"/>
            <p:cNvSpPr>
              <a:spLocks noChangeArrowheads="1"/>
            </p:cNvSpPr>
            <p:nvPr/>
          </p:nvSpPr>
          <p:spPr bwMode="auto">
            <a:xfrm>
              <a:off x="2319" y="2190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40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28" name="Rectangle 532"/>
            <p:cNvSpPr>
              <a:spLocks noChangeArrowheads="1"/>
            </p:cNvSpPr>
            <p:nvPr/>
          </p:nvSpPr>
          <p:spPr bwMode="auto">
            <a:xfrm>
              <a:off x="2317" y="2127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50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29" name="Rectangle 533"/>
            <p:cNvSpPr>
              <a:spLocks noChangeArrowheads="1"/>
            </p:cNvSpPr>
            <p:nvPr/>
          </p:nvSpPr>
          <p:spPr bwMode="auto">
            <a:xfrm>
              <a:off x="2317" y="2058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60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30" name="Rectangle 534"/>
            <p:cNvSpPr>
              <a:spLocks noChangeArrowheads="1"/>
            </p:cNvSpPr>
            <p:nvPr/>
          </p:nvSpPr>
          <p:spPr bwMode="auto">
            <a:xfrm>
              <a:off x="2312" y="1991"/>
              <a:ext cx="48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70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31" name="Rectangle 535"/>
            <p:cNvSpPr>
              <a:spLocks noChangeArrowheads="1"/>
            </p:cNvSpPr>
            <p:nvPr/>
          </p:nvSpPr>
          <p:spPr bwMode="auto">
            <a:xfrm>
              <a:off x="2308" y="1923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80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32" name="Rectangle 536"/>
            <p:cNvSpPr>
              <a:spLocks noChangeArrowheads="1"/>
            </p:cNvSpPr>
            <p:nvPr/>
          </p:nvSpPr>
          <p:spPr bwMode="auto">
            <a:xfrm>
              <a:off x="2303" y="1855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90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33" name="Rectangle 537"/>
            <p:cNvSpPr>
              <a:spLocks noChangeArrowheads="1"/>
            </p:cNvSpPr>
            <p:nvPr/>
          </p:nvSpPr>
          <p:spPr bwMode="auto">
            <a:xfrm>
              <a:off x="2281" y="1783"/>
              <a:ext cx="7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100</a:t>
              </a:r>
              <a:endParaRPr lang="en-US" altLang="zh-CN" sz="1000">
                <a:ea typeface="宋体" pitchFamily="2" charset="-122"/>
              </a:endParaRPr>
            </a:p>
          </p:txBody>
        </p:sp>
      </p:grpSp>
      <p:grpSp>
        <p:nvGrpSpPr>
          <p:cNvPr id="12793" name="Group 538"/>
          <p:cNvGrpSpPr>
            <a:grpSpLocks/>
          </p:cNvGrpSpPr>
          <p:nvPr/>
        </p:nvGrpSpPr>
        <p:grpSpPr bwMode="auto">
          <a:xfrm>
            <a:off x="500063" y="3731915"/>
            <a:ext cx="254000" cy="1873250"/>
            <a:chOff x="2281" y="1783"/>
            <a:chExt cx="95" cy="726"/>
          </a:xfrm>
        </p:grpSpPr>
        <p:sp>
          <p:nvSpPr>
            <p:cNvPr id="12812" name="Rectangle 539"/>
            <p:cNvSpPr>
              <a:spLocks noChangeArrowheads="1"/>
            </p:cNvSpPr>
            <p:nvPr/>
          </p:nvSpPr>
          <p:spPr bwMode="auto">
            <a:xfrm>
              <a:off x="2352" y="2450"/>
              <a:ext cx="24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13" name="Rectangle 540"/>
            <p:cNvSpPr>
              <a:spLocks noChangeArrowheads="1"/>
            </p:cNvSpPr>
            <p:nvPr/>
          </p:nvSpPr>
          <p:spPr bwMode="auto">
            <a:xfrm>
              <a:off x="2328" y="2388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14" name="Rectangle 541"/>
            <p:cNvSpPr>
              <a:spLocks noChangeArrowheads="1"/>
            </p:cNvSpPr>
            <p:nvPr/>
          </p:nvSpPr>
          <p:spPr bwMode="auto">
            <a:xfrm>
              <a:off x="2328" y="2322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15" name="Rectangle 542"/>
            <p:cNvSpPr>
              <a:spLocks noChangeArrowheads="1"/>
            </p:cNvSpPr>
            <p:nvPr/>
          </p:nvSpPr>
          <p:spPr bwMode="auto">
            <a:xfrm>
              <a:off x="2324" y="2259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30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16" name="Rectangle 543"/>
            <p:cNvSpPr>
              <a:spLocks noChangeArrowheads="1"/>
            </p:cNvSpPr>
            <p:nvPr/>
          </p:nvSpPr>
          <p:spPr bwMode="auto">
            <a:xfrm>
              <a:off x="2319" y="2190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40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17" name="Rectangle 544"/>
            <p:cNvSpPr>
              <a:spLocks noChangeArrowheads="1"/>
            </p:cNvSpPr>
            <p:nvPr/>
          </p:nvSpPr>
          <p:spPr bwMode="auto">
            <a:xfrm>
              <a:off x="2317" y="2127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50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18" name="Rectangle 545"/>
            <p:cNvSpPr>
              <a:spLocks noChangeArrowheads="1"/>
            </p:cNvSpPr>
            <p:nvPr/>
          </p:nvSpPr>
          <p:spPr bwMode="auto">
            <a:xfrm>
              <a:off x="2317" y="2058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60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19" name="Rectangle 546"/>
            <p:cNvSpPr>
              <a:spLocks noChangeArrowheads="1"/>
            </p:cNvSpPr>
            <p:nvPr/>
          </p:nvSpPr>
          <p:spPr bwMode="auto">
            <a:xfrm>
              <a:off x="2312" y="1991"/>
              <a:ext cx="48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70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20" name="Rectangle 547"/>
            <p:cNvSpPr>
              <a:spLocks noChangeArrowheads="1"/>
            </p:cNvSpPr>
            <p:nvPr/>
          </p:nvSpPr>
          <p:spPr bwMode="auto">
            <a:xfrm>
              <a:off x="2308" y="1923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80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21" name="Rectangle 548"/>
            <p:cNvSpPr>
              <a:spLocks noChangeArrowheads="1"/>
            </p:cNvSpPr>
            <p:nvPr/>
          </p:nvSpPr>
          <p:spPr bwMode="auto">
            <a:xfrm>
              <a:off x="2303" y="1855"/>
              <a:ext cx="47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90</a:t>
              </a:r>
              <a:endParaRPr lang="en-US" altLang="zh-CN" sz="1000">
                <a:ea typeface="宋体" pitchFamily="2" charset="-122"/>
              </a:endParaRPr>
            </a:p>
          </p:txBody>
        </p:sp>
        <p:sp>
          <p:nvSpPr>
            <p:cNvPr id="12822" name="Rectangle 549"/>
            <p:cNvSpPr>
              <a:spLocks noChangeArrowheads="1"/>
            </p:cNvSpPr>
            <p:nvPr/>
          </p:nvSpPr>
          <p:spPr bwMode="auto">
            <a:xfrm>
              <a:off x="2281" y="1783"/>
              <a:ext cx="7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0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100</a:t>
              </a:r>
              <a:endParaRPr lang="en-US" altLang="zh-CN" sz="1000">
                <a:ea typeface="宋体" pitchFamily="2" charset="-122"/>
              </a:endParaRPr>
            </a:p>
          </p:txBody>
        </p:sp>
      </p:grpSp>
      <p:sp>
        <p:nvSpPr>
          <p:cNvPr id="12794" name="Text Box 550"/>
          <p:cNvSpPr txBox="1">
            <a:spLocks noChangeArrowheads="1"/>
          </p:cNvSpPr>
          <p:nvPr/>
        </p:nvSpPr>
        <p:spPr bwMode="auto">
          <a:xfrm rot="341498">
            <a:off x="1627188" y="5898852"/>
            <a:ext cx="811212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QTL effect</a:t>
            </a:r>
          </a:p>
        </p:txBody>
      </p:sp>
      <p:sp>
        <p:nvSpPr>
          <p:cNvPr id="12795" name="Text Box 551"/>
          <p:cNvSpPr txBox="1">
            <a:spLocks noChangeArrowheads="1"/>
          </p:cNvSpPr>
          <p:nvPr/>
        </p:nvSpPr>
        <p:spPr bwMode="auto">
          <a:xfrm rot="-3127156">
            <a:off x="3845719" y="5594846"/>
            <a:ext cx="6746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Tail size</a:t>
            </a:r>
          </a:p>
        </p:txBody>
      </p:sp>
      <p:sp>
        <p:nvSpPr>
          <p:cNvPr id="12796" name="Text Box 552"/>
          <p:cNvSpPr txBox="1">
            <a:spLocks noChangeArrowheads="1"/>
          </p:cNvSpPr>
          <p:nvPr/>
        </p:nvSpPr>
        <p:spPr bwMode="auto">
          <a:xfrm rot="-5636711">
            <a:off x="-84138" y="4603453"/>
            <a:ext cx="7969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Power (%)</a:t>
            </a:r>
          </a:p>
        </p:txBody>
      </p:sp>
      <p:sp>
        <p:nvSpPr>
          <p:cNvPr id="12797" name="Text Box 553"/>
          <p:cNvSpPr txBox="1">
            <a:spLocks noChangeArrowheads="1"/>
          </p:cNvSpPr>
          <p:nvPr/>
        </p:nvSpPr>
        <p:spPr bwMode="auto">
          <a:xfrm rot="341498">
            <a:off x="1665288" y="3157240"/>
            <a:ext cx="811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QTL effect</a:t>
            </a:r>
          </a:p>
        </p:txBody>
      </p:sp>
      <p:sp>
        <p:nvSpPr>
          <p:cNvPr id="12798" name="Text Box 554"/>
          <p:cNvSpPr txBox="1">
            <a:spLocks noChangeArrowheads="1"/>
          </p:cNvSpPr>
          <p:nvPr/>
        </p:nvSpPr>
        <p:spPr bwMode="auto">
          <a:xfrm rot="-3127156">
            <a:off x="3807619" y="2926259"/>
            <a:ext cx="67627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Tail size</a:t>
            </a:r>
          </a:p>
        </p:txBody>
      </p:sp>
      <p:sp>
        <p:nvSpPr>
          <p:cNvPr id="12799" name="Text Box 555"/>
          <p:cNvSpPr txBox="1">
            <a:spLocks noChangeArrowheads="1"/>
          </p:cNvSpPr>
          <p:nvPr/>
        </p:nvSpPr>
        <p:spPr bwMode="auto">
          <a:xfrm rot="-5636711">
            <a:off x="20638" y="1961852"/>
            <a:ext cx="796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Power (%)</a:t>
            </a:r>
          </a:p>
        </p:txBody>
      </p:sp>
      <p:sp>
        <p:nvSpPr>
          <p:cNvPr id="12800" name="Text Box 556"/>
          <p:cNvSpPr txBox="1">
            <a:spLocks noChangeArrowheads="1"/>
          </p:cNvSpPr>
          <p:nvPr/>
        </p:nvSpPr>
        <p:spPr bwMode="auto">
          <a:xfrm rot="341498">
            <a:off x="6102350" y="5898852"/>
            <a:ext cx="809625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QTL effect</a:t>
            </a:r>
          </a:p>
        </p:txBody>
      </p:sp>
      <p:sp>
        <p:nvSpPr>
          <p:cNvPr id="12801" name="Text Box 557"/>
          <p:cNvSpPr txBox="1">
            <a:spLocks noChangeArrowheads="1"/>
          </p:cNvSpPr>
          <p:nvPr/>
        </p:nvSpPr>
        <p:spPr bwMode="auto">
          <a:xfrm rot="-3127156">
            <a:off x="8264525" y="5595640"/>
            <a:ext cx="676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Tail size</a:t>
            </a:r>
          </a:p>
        </p:txBody>
      </p:sp>
      <p:sp>
        <p:nvSpPr>
          <p:cNvPr id="12802" name="Text Box 558"/>
          <p:cNvSpPr txBox="1">
            <a:spLocks noChangeArrowheads="1"/>
          </p:cNvSpPr>
          <p:nvPr/>
        </p:nvSpPr>
        <p:spPr bwMode="auto">
          <a:xfrm rot="-5636711">
            <a:off x="4522788" y="4649490"/>
            <a:ext cx="7969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Power (%)</a:t>
            </a:r>
          </a:p>
        </p:txBody>
      </p:sp>
      <p:sp>
        <p:nvSpPr>
          <p:cNvPr id="12803" name="Text Box 559"/>
          <p:cNvSpPr txBox="1">
            <a:spLocks noChangeArrowheads="1"/>
          </p:cNvSpPr>
          <p:nvPr/>
        </p:nvSpPr>
        <p:spPr bwMode="auto">
          <a:xfrm rot="341498">
            <a:off x="6122988" y="3219152"/>
            <a:ext cx="811212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QTL effect</a:t>
            </a:r>
          </a:p>
        </p:txBody>
      </p:sp>
      <p:sp>
        <p:nvSpPr>
          <p:cNvPr id="12804" name="Text Box 560"/>
          <p:cNvSpPr txBox="1">
            <a:spLocks noChangeArrowheads="1"/>
          </p:cNvSpPr>
          <p:nvPr/>
        </p:nvSpPr>
        <p:spPr bwMode="auto">
          <a:xfrm rot="-3127156">
            <a:off x="8302625" y="2915940"/>
            <a:ext cx="676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Tail size</a:t>
            </a:r>
          </a:p>
        </p:txBody>
      </p:sp>
      <p:sp>
        <p:nvSpPr>
          <p:cNvPr id="12805" name="Text Box 561"/>
          <p:cNvSpPr txBox="1">
            <a:spLocks noChangeArrowheads="1"/>
          </p:cNvSpPr>
          <p:nvPr/>
        </p:nvSpPr>
        <p:spPr bwMode="auto">
          <a:xfrm rot="-5636711">
            <a:off x="4497387" y="1992015"/>
            <a:ext cx="798513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itchFamily="2" charset="-122"/>
              </a:rPr>
              <a:t>Power (%)</a:t>
            </a:r>
          </a:p>
        </p:txBody>
      </p:sp>
      <p:sp>
        <p:nvSpPr>
          <p:cNvPr id="12806" name="Text Box 562"/>
          <p:cNvSpPr txBox="1">
            <a:spLocks noChangeArrowheads="1"/>
          </p:cNvSpPr>
          <p:nvPr/>
        </p:nvSpPr>
        <p:spPr bwMode="auto">
          <a:xfrm>
            <a:off x="676275" y="669627"/>
            <a:ext cx="635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solidFill>
                  <a:srgbClr val="0000FF"/>
                </a:solidFill>
                <a:ea typeface="宋体" pitchFamily="2" charset="-122"/>
              </a:rPr>
              <a:t>N = 200</a:t>
            </a:r>
          </a:p>
        </p:txBody>
      </p:sp>
      <p:sp>
        <p:nvSpPr>
          <p:cNvPr id="12807" name="Text Box 563"/>
          <p:cNvSpPr txBox="1">
            <a:spLocks noChangeArrowheads="1"/>
          </p:cNvSpPr>
          <p:nvPr/>
        </p:nvSpPr>
        <p:spPr bwMode="auto">
          <a:xfrm>
            <a:off x="5210175" y="687090"/>
            <a:ext cx="630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solidFill>
                  <a:srgbClr val="0000FF"/>
                </a:solidFill>
                <a:ea typeface="宋体" pitchFamily="2" charset="-122"/>
              </a:rPr>
              <a:t>N = 500</a:t>
            </a:r>
          </a:p>
        </p:txBody>
      </p:sp>
      <p:sp>
        <p:nvSpPr>
          <p:cNvPr id="12808" name="Text Box 564"/>
          <p:cNvSpPr txBox="1">
            <a:spLocks noChangeArrowheads="1"/>
          </p:cNvSpPr>
          <p:nvPr/>
        </p:nvSpPr>
        <p:spPr bwMode="auto">
          <a:xfrm>
            <a:off x="606425" y="3414415"/>
            <a:ext cx="706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solidFill>
                  <a:srgbClr val="0000FF"/>
                </a:solidFill>
                <a:ea typeface="宋体" pitchFamily="2" charset="-122"/>
              </a:rPr>
              <a:t>N = 1000</a:t>
            </a:r>
          </a:p>
        </p:txBody>
      </p:sp>
      <p:sp>
        <p:nvSpPr>
          <p:cNvPr id="12809" name="Text Box 565"/>
          <p:cNvSpPr txBox="1">
            <a:spLocks noChangeArrowheads="1"/>
          </p:cNvSpPr>
          <p:nvPr/>
        </p:nvSpPr>
        <p:spPr bwMode="auto">
          <a:xfrm>
            <a:off x="5153025" y="3414415"/>
            <a:ext cx="706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 b="1">
                <a:solidFill>
                  <a:srgbClr val="0000FF"/>
                </a:solidFill>
                <a:ea typeface="宋体" pitchFamily="2" charset="-122"/>
              </a:rPr>
              <a:t>N = 3000</a:t>
            </a:r>
          </a:p>
        </p:txBody>
      </p:sp>
      <p:sp>
        <p:nvSpPr>
          <p:cNvPr id="12810" name="Text Box 566"/>
          <p:cNvSpPr txBox="1">
            <a:spLocks noChangeArrowheads="1"/>
          </p:cNvSpPr>
          <p:nvPr/>
        </p:nvSpPr>
        <p:spPr bwMode="auto">
          <a:xfrm>
            <a:off x="1088504" y="204234"/>
            <a:ext cx="703820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200" b="1" dirty="0">
                <a:latin typeface="Calibri" panose="020F0502020204030204" pitchFamily="34" charset="0"/>
                <a:ea typeface="宋体" pitchFamily="2" charset="-122"/>
              </a:rPr>
              <a:t>Selective </a:t>
            </a:r>
            <a:r>
              <a:rPr lang="en-US" altLang="zh-CN" sz="2200" b="1" dirty="0" smtClean="0">
                <a:latin typeface="Calibri" panose="020F0502020204030204" pitchFamily="34" charset="0"/>
                <a:ea typeface="宋体" pitchFamily="2" charset="-122"/>
              </a:rPr>
              <a:t>genotyping</a:t>
            </a:r>
            <a:r>
              <a:rPr lang="en-US" altLang="zh-CN" sz="2200" b="1" dirty="0">
                <a:latin typeface="Calibri" panose="020F0502020204030204" pitchFamily="34" charset="0"/>
                <a:ea typeface="宋体" pitchFamily="2" charset="-122"/>
              </a:rPr>
              <a:t>: QTL </a:t>
            </a:r>
            <a:r>
              <a:rPr lang="en-US" altLang="zh-CN" sz="2200" b="1" dirty="0" smtClean="0">
                <a:latin typeface="Calibri" panose="020F0502020204030204" pitchFamily="34" charset="0"/>
                <a:ea typeface="宋体" pitchFamily="2" charset="-122"/>
              </a:rPr>
              <a:t>effects </a:t>
            </a:r>
            <a:r>
              <a:rPr lang="en-US" altLang="zh-CN" sz="2200" b="1" dirty="0">
                <a:latin typeface="Calibri" panose="020F0502020204030204" pitchFamily="34" charset="0"/>
                <a:ea typeface="宋体" pitchFamily="2" charset="-122"/>
              </a:rPr>
              <a:t>and </a:t>
            </a:r>
            <a:r>
              <a:rPr lang="en-US" altLang="zh-CN" sz="2200" b="1" dirty="0" smtClean="0">
                <a:latin typeface="Calibri" panose="020F0502020204030204" pitchFamily="34" charset="0"/>
                <a:ea typeface="宋体" pitchFamily="2" charset="-122"/>
              </a:rPr>
              <a:t>population/tail </a:t>
            </a:r>
            <a:r>
              <a:rPr lang="en-US" altLang="zh-CN" sz="2200" b="1" dirty="0">
                <a:latin typeface="Calibri" panose="020F0502020204030204" pitchFamily="34" charset="0"/>
                <a:ea typeface="宋体" pitchFamily="2" charset="-122"/>
              </a:rPr>
              <a:t>s</a:t>
            </a:r>
            <a:r>
              <a:rPr lang="en-US" altLang="zh-CN" sz="2200" b="1" dirty="0" smtClean="0">
                <a:latin typeface="Calibri" panose="020F0502020204030204" pitchFamily="34" charset="0"/>
                <a:ea typeface="宋体" pitchFamily="2" charset="-122"/>
              </a:rPr>
              <a:t>izes</a:t>
            </a:r>
            <a:endParaRPr lang="en-US" altLang="zh-CN" sz="2200" b="1" dirty="0"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12811" name="TextBox 566"/>
          <p:cNvSpPr txBox="1">
            <a:spLocks noChangeArrowheads="1"/>
          </p:cNvSpPr>
          <p:nvPr/>
        </p:nvSpPr>
        <p:spPr bwMode="auto">
          <a:xfrm>
            <a:off x="443558" y="6263511"/>
            <a:ext cx="59586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0000FF"/>
                </a:solidFill>
                <a:ea typeface="宋体" pitchFamily="2" charset="-122"/>
              </a:rPr>
              <a:t>Xu 2010 Molecular Plant Breeding, CABI Publisher</a:t>
            </a:r>
          </a:p>
        </p:txBody>
      </p:sp>
    </p:spTree>
    <p:extLst>
      <p:ext uri="{BB962C8B-B14F-4D97-AF65-F5344CB8AC3E}">
        <p14:creationId xmlns:p14="http://schemas.microsoft.com/office/powerpoint/2010/main" val="190852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1640" y="492602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en-US" altLang="zh-CN" sz="2800" b="1" dirty="0" smtClean="0">
                <a:solidFill>
                  <a:srgbClr val="0000FF"/>
                </a:solidFill>
              </a:rPr>
              <a:t>Genetics and molecular breeding for gray leaf spot (GLS) resistance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1799679"/>
            <a:ext cx="77048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Objectives</a:t>
            </a:r>
          </a:p>
          <a:p>
            <a:pPr marL="534988" indent="-261938">
              <a:buFont typeface="Wingdings" pitchFamily="2" charset="2"/>
              <a:buChar char="n"/>
            </a:pPr>
            <a:r>
              <a:rPr lang="en-US" altLang="zh-CN" dirty="0" smtClean="0"/>
              <a:t>Identification of markers associated with GLS resistance through </a:t>
            </a:r>
            <a:r>
              <a:rPr lang="en-US" altLang="zh-CN" dirty="0" err="1" smtClean="0"/>
              <a:t>biparental</a:t>
            </a:r>
            <a:r>
              <a:rPr lang="en-US" altLang="zh-CN" dirty="0" smtClean="0"/>
              <a:t> populations</a:t>
            </a:r>
          </a:p>
          <a:p>
            <a:pPr marL="534988" indent="-261938">
              <a:buFont typeface="Wingdings" pitchFamily="2" charset="2"/>
              <a:buChar char="n"/>
            </a:pPr>
            <a:r>
              <a:rPr lang="en-US" altLang="zh-CN" dirty="0" smtClean="0"/>
              <a:t>Identification of candidate genes for GLS resistance </a:t>
            </a:r>
          </a:p>
          <a:p>
            <a:pPr marL="534988" indent="-261938">
              <a:buFont typeface="Wingdings" pitchFamily="2" charset="2"/>
              <a:buChar char="n"/>
            </a:pPr>
            <a:r>
              <a:rPr lang="en-US" altLang="zh-CN" dirty="0" smtClean="0"/>
              <a:t>Development of markers for GLS resistance 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Plant materials </a:t>
            </a:r>
          </a:p>
          <a:p>
            <a:pPr marL="534988" indent="-261938">
              <a:buFont typeface="Wingdings" pitchFamily="2" charset="2"/>
              <a:buChar char="n"/>
            </a:pPr>
            <a:r>
              <a:rPr lang="en-US" altLang="zh-CN" dirty="0" smtClean="0"/>
              <a:t>Best GLS donors and their segregating populations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Genotyping</a:t>
            </a:r>
          </a:p>
          <a:p>
            <a:pPr marL="534988" indent="-261938">
              <a:buFont typeface="Wingdings" pitchFamily="2" charset="2"/>
              <a:buChar char="n"/>
            </a:pPr>
            <a:r>
              <a:rPr lang="en-US" altLang="zh-CN" dirty="0" smtClean="0"/>
              <a:t>125bp PE  Reads, insertion size 200bp, 30X, 30 samples per pool</a:t>
            </a:r>
          </a:p>
          <a:p>
            <a:r>
              <a:rPr lang="en-US" altLang="zh-CN" b="1" dirty="0" err="1" smtClean="0">
                <a:solidFill>
                  <a:srgbClr val="FF0000"/>
                </a:solidFill>
              </a:rPr>
              <a:t>Phenotyping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534988" lvl="0" indent="-261938">
              <a:buFont typeface="Wingdings" pitchFamily="2" charset="2"/>
              <a:buChar char="n"/>
            </a:pPr>
            <a:r>
              <a:rPr lang="en-US" altLang="zh-CN" dirty="0" smtClean="0"/>
              <a:t>Response to GLS </a:t>
            </a:r>
            <a:r>
              <a:rPr lang="en-US" altLang="zh-CN" dirty="0"/>
              <a:t>by natural inoculation, </a:t>
            </a:r>
            <a:r>
              <a:rPr lang="en-US" altLang="zh-CN" dirty="0" smtClean="0"/>
              <a:t>F2 </a:t>
            </a:r>
            <a:r>
              <a:rPr lang="en-US" altLang="zh-CN" dirty="0"/>
              <a:t>(653 lines) </a:t>
            </a:r>
            <a:r>
              <a:rPr lang="en-US" altLang="zh-CN" dirty="0">
                <a:sym typeface="Calibri" pitchFamily="34" charset="0"/>
              </a:rPr>
              <a:t>BC1F1</a:t>
            </a:r>
            <a:r>
              <a:rPr lang="zh-CN" altLang="en-US" dirty="0">
                <a:sym typeface="Calibri Light" pitchFamily="34" charset="0"/>
              </a:rPr>
              <a:t> </a:t>
            </a:r>
            <a:r>
              <a:rPr lang="en-US" altLang="zh-CN" dirty="0">
                <a:sym typeface="Calibri Light" pitchFamily="34" charset="0"/>
              </a:rPr>
              <a:t>(454 lines)</a:t>
            </a:r>
            <a:endParaRPr lang="en-US" altLang="zh-CN" dirty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49996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1" y="1726955"/>
            <a:ext cx="4476029" cy="2092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448161" y="548952"/>
            <a:ext cx="64139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 smtClean="0"/>
              <a:t>SNP-index performed badly in maize</a:t>
            </a:r>
            <a:endParaRPr lang="zh-CN" altLang="en-US" sz="2800" b="1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790" y="1806114"/>
            <a:ext cx="372427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1" y="4172989"/>
            <a:ext cx="8022809" cy="23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42213" y="4410894"/>
            <a:ext cx="3025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Observed!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00233" y="1338166"/>
            <a:ext cx="2785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Expected!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83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3697288" y="573088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Outline</a:t>
            </a:r>
            <a:endParaRPr lang="zh-CN" altLang="en-US" sz="360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756559" y="1496291"/>
            <a:ext cx="811958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0" indent="0"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itchFamily="2" charset="-122"/>
              </a:rPr>
              <a:t>  Introduction</a:t>
            </a:r>
            <a:endParaRPr lang="en-US" altLang="zh-CN" sz="2400" dirty="0">
              <a:solidFill>
                <a:srgbClr val="000000"/>
              </a:solidFill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Populations: </a:t>
            </a:r>
            <a:r>
              <a:rPr lang="en-US" altLang="zh-CN" sz="2400" dirty="0" err="1" smtClean="0">
                <a:latin typeface="Calibri" panose="020F0502020204030204" pitchFamily="34" charset="0"/>
                <a:ea typeface="宋体" pitchFamily="2" charset="-122"/>
              </a:rPr>
              <a:t>Biparental</a:t>
            </a: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 populations and natural populations</a:t>
            </a:r>
          </a:p>
          <a:p>
            <a:pPr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Markers: DNA, RNA and proteins</a:t>
            </a:r>
          </a:p>
          <a:p>
            <a:pPr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Factors involved: tail size, marker density …et al.</a:t>
            </a:r>
            <a:endParaRPr lang="en-US" altLang="zh-CN" sz="2400" dirty="0"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Applications: genetics, genomics and breeding</a:t>
            </a:r>
          </a:p>
          <a:p>
            <a:pPr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Perspectives: 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potentials and </a:t>
            </a: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challenges</a:t>
            </a:r>
          </a:p>
          <a:p>
            <a:pPr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Conclusions </a:t>
            </a:r>
            <a:endParaRPr lang="zh-CN" altLang="en-US" sz="2400" dirty="0">
              <a:latin typeface="Calibri" panose="020F0502020204030204" pitchFamily="34" charset="0"/>
              <a:ea typeface="宋体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72" y="224091"/>
            <a:ext cx="892174" cy="8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457199" y="1272678"/>
            <a:ext cx="8386763" cy="4525963"/>
          </a:xfrm>
          <a:prstGeom prst="rect">
            <a:avLst/>
          </a:prstGeom>
        </p:spPr>
        <p:txBody>
          <a:bodyPr/>
          <a:lstStyle>
            <a:lvl1pPr marL="293688" indent="-2936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83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+mn-lt"/>
              </a:defRPr>
            </a:lvl2pPr>
            <a:lvl3pPr marL="860425" indent="-2905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kern="0" dirty="0" smtClean="0"/>
              <a:t>1. High false positive rate in SNP calling in Maize.</a:t>
            </a:r>
          </a:p>
          <a:p>
            <a:r>
              <a:rPr lang="en-US" altLang="zh-CN" kern="0" dirty="0" smtClean="0"/>
              <a:t>2. Considering the linkage information.</a:t>
            </a:r>
          </a:p>
          <a:p>
            <a:r>
              <a:rPr lang="en-US" altLang="zh-CN" kern="0" dirty="0" smtClean="0"/>
              <a:t>3. Hypothesis testing instead of plain descriptive index.</a:t>
            </a:r>
          </a:p>
          <a:p>
            <a:endParaRPr lang="en-US" altLang="zh-CN" kern="0" dirty="0" smtClean="0"/>
          </a:p>
          <a:p>
            <a:pPr marL="0" indent="0">
              <a:buFont typeface="Arial Narrow" pitchFamily="34" charset="0"/>
              <a:buNone/>
            </a:pPr>
            <a:endParaRPr lang="en-US" altLang="zh-CN" kern="0" dirty="0" smtClean="0"/>
          </a:p>
          <a:p>
            <a:endParaRPr lang="en-US" altLang="zh-CN" kern="0" dirty="0" smtClean="0"/>
          </a:p>
          <a:p>
            <a:endParaRPr lang="zh-CN" altLang="en-US" kern="0" dirty="0"/>
          </a:p>
        </p:txBody>
      </p:sp>
      <p:sp>
        <p:nvSpPr>
          <p:cNvPr id="5" name="矩形 4"/>
          <p:cNvSpPr/>
          <p:nvPr/>
        </p:nvSpPr>
        <p:spPr>
          <a:xfrm>
            <a:off x="523875" y="558284"/>
            <a:ext cx="8516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New approach  in bulk </a:t>
            </a:r>
            <a:r>
              <a:rPr lang="en-US" altLang="zh-CN" sz="2400" b="1" dirty="0"/>
              <a:t>segregate analysis QTL mapping </a:t>
            </a:r>
            <a:endParaRPr lang="zh-CN" altLang="en-US" sz="2400" b="1" dirty="0"/>
          </a:p>
        </p:txBody>
      </p:sp>
      <p:pic>
        <p:nvPicPr>
          <p:cNvPr id="7" name="图片 6"/>
          <p:cNvPicPr/>
          <p:nvPr/>
        </p:nvPicPr>
        <p:blipFill rotWithShape="1">
          <a:blip r:embed="rId2"/>
          <a:srcRect l="3480" t="2993" r="1727" b="4694"/>
          <a:stretch/>
        </p:blipFill>
        <p:spPr>
          <a:xfrm>
            <a:off x="523874" y="3535659"/>
            <a:ext cx="8171239" cy="261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5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下箭头 6"/>
          <p:cNvSpPr/>
          <p:nvPr/>
        </p:nvSpPr>
        <p:spPr>
          <a:xfrm rot="2641370">
            <a:off x="893677" y="2551754"/>
            <a:ext cx="278804" cy="606561"/>
          </a:xfrm>
          <a:prstGeom prst="downArrow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95736" y="2192867"/>
            <a:ext cx="1097624" cy="36420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dirty="0" smtClean="0"/>
              <a:t>HM01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91265" y="3098551"/>
            <a:ext cx="1102095" cy="337473"/>
          </a:xfrm>
          <a:prstGeom prst="rect">
            <a:avLst/>
          </a:prstGeom>
          <a:solidFill>
            <a:srgbClr val="4F81BD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BC</a:t>
            </a:r>
            <a:r>
              <a:rPr lang="en-US" altLang="zh-CN" sz="2000" baseline="-25000" dirty="0" smtClean="0">
                <a:solidFill>
                  <a:schemeClr val="bg1"/>
                </a:solidFill>
              </a:rPr>
              <a:t>1</a:t>
            </a:r>
            <a:r>
              <a:rPr lang="en-US" altLang="zh-CN" sz="2000" dirty="0" smtClean="0">
                <a:solidFill>
                  <a:schemeClr val="bg1"/>
                </a:solidFill>
              </a:rPr>
              <a:t>F</a:t>
            </a:r>
            <a:r>
              <a:rPr lang="en-US" altLang="zh-CN" sz="2000" baseline="-25000" dirty="0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4" name="乘号 13"/>
          <p:cNvSpPr/>
          <p:nvPr/>
        </p:nvSpPr>
        <p:spPr>
          <a:xfrm>
            <a:off x="1480814" y="1279678"/>
            <a:ext cx="285752" cy="357190"/>
          </a:xfrm>
          <a:prstGeom prst="mathMultiply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乘号 14"/>
          <p:cNvSpPr/>
          <p:nvPr/>
        </p:nvSpPr>
        <p:spPr>
          <a:xfrm>
            <a:off x="1691680" y="2199879"/>
            <a:ext cx="285752" cy="357190"/>
          </a:xfrm>
          <a:prstGeom prst="mathMultiply">
            <a:avLst>
              <a:gd name="adj1" fmla="val 3152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汇总连接 15"/>
          <p:cNvSpPr/>
          <p:nvPr/>
        </p:nvSpPr>
        <p:spPr>
          <a:xfrm>
            <a:off x="1135655" y="2855034"/>
            <a:ext cx="285752" cy="142876"/>
          </a:xfrm>
          <a:prstGeom prst="flowChartSummingJuncti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过程 16"/>
          <p:cNvSpPr/>
          <p:nvPr/>
        </p:nvSpPr>
        <p:spPr>
          <a:xfrm>
            <a:off x="2191265" y="4412915"/>
            <a:ext cx="1102095" cy="392909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CN" dirty="0" smtClean="0"/>
              <a:t>HM01</a:t>
            </a:r>
            <a:r>
              <a:rPr lang="en-US" b="1" dirty="0" smtClean="0"/>
              <a:t>    </a:t>
            </a:r>
            <a:endParaRPr lang="zh-CN" altLang="en-US" b="1" dirty="0"/>
          </a:p>
        </p:txBody>
      </p:sp>
      <p:sp>
        <p:nvSpPr>
          <p:cNvPr id="18" name="乘号 17"/>
          <p:cNvSpPr/>
          <p:nvPr/>
        </p:nvSpPr>
        <p:spPr>
          <a:xfrm>
            <a:off x="1626589" y="4376056"/>
            <a:ext cx="285752" cy="285752"/>
          </a:xfrm>
          <a:prstGeom prst="mathMultiply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 flipH="1">
            <a:off x="1621952" y="4738376"/>
            <a:ext cx="285752" cy="571504"/>
          </a:xfrm>
          <a:prstGeom prst="downArrow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68182" y="5312730"/>
            <a:ext cx="1071570" cy="3571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BC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F</a:t>
            </a:r>
            <a:r>
              <a:rPr lang="en-US" altLang="zh-CN" baseline="-25000" dirty="0" smtClean="0"/>
              <a:t>2</a:t>
            </a:r>
            <a:endParaRPr lang="zh-CN" altLang="en-US" baseline="-25000" dirty="0"/>
          </a:p>
        </p:txBody>
      </p:sp>
      <p:sp>
        <p:nvSpPr>
          <p:cNvPr id="21" name="流程图: 汇总连接 20"/>
          <p:cNvSpPr/>
          <p:nvPr/>
        </p:nvSpPr>
        <p:spPr>
          <a:xfrm>
            <a:off x="1460927" y="3703252"/>
            <a:ext cx="285752" cy="142876"/>
          </a:xfrm>
          <a:prstGeom prst="flowChartSummingJuncti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rot="2641370">
            <a:off x="1238246" y="1581644"/>
            <a:ext cx="278804" cy="606561"/>
          </a:xfrm>
          <a:prstGeom prst="downArrow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046819" y="1196752"/>
            <a:ext cx="1097624" cy="36420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dirty="0" smtClean="0"/>
              <a:t>HM01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66086" y="1205769"/>
            <a:ext cx="1027349" cy="36420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dirty="0" smtClean="0"/>
              <a:t>Suwan1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366086" y="2219596"/>
            <a:ext cx="1102095" cy="33747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F</a:t>
            </a:r>
            <a:r>
              <a:rPr lang="en-US" altLang="zh-CN" sz="2000" baseline="-25000" dirty="0" smtClean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8" name="矩形 27"/>
          <p:cNvSpPr/>
          <p:nvPr/>
        </p:nvSpPr>
        <p:spPr>
          <a:xfrm>
            <a:off x="378719" y="3100199"/>
            <a:ext cx="1102095" cy="337473"/>
          </a:xfrm>
          <a:prstGeom prst="rect">
            <a:avLst/>
          </a:prstGeom>
          <a:solidFill>
            <a:srgbClr val="4F81BD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F</a:t>
            </a:r>
            <a:r>
              <a:rPr lang="en-US" altLang="zh-CN" sz="2000" baseline="-25000" dirty="0">
                <a:solidFill>
                  <a:schemeClr val="bg1"/>
                </a:solidFill>
              </a:rPr>
              <a:t>2</a:t>
            </a:r>
            <a:endParaRPr lang="en-US" altLang="zh-CN" sz="2000" baseline="-25000" dirty="0" smtClean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8718" y="4396343"/>
            <a:ext cx="1102095" cy="33747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BC</a:t>
            </a:r>
            <a:r>
              <a:rPr lang="en-US" altLang="zh-CN" sz="2000" baseline="-25000" dirty="0" smtClean="0">
                <a:solidFill>
                  <a:schemeClr val="tx1"/>
                </a:solidFill>
              </a:rPr>
              <a:t>1</a:t>
            </a:r>
            <a:r>
              <a:rPr lang="en-US" altLang="zh-CN" sz="2000" dirty="0" smtClean="0">
                <a:solidFill>
                  <a:schemeClr val="tx1"/>
                </a:solidFill>
              </a:rPr>
              <a:t>F</a:t>
            </a:r>
            <a:r>
              <a:rPr lang="en-US" altLang="zh-CN" sz="2000" baseline="-25000" dirty="0">
                <a:solidFill>
                  <a:schemeClr val="tx1"/>
                </a:solidFill>
              </a:rPr>
              <a:t>2</a:t>
            </a:r>
            <a:endParaRPr lang="en-US" altLang="zh-CN" sz="2000" baseline="-25000" dirty="0" smtClean="0">
              <a:solidFill>
                <a:schemeClr val="tx1"/>
              </a:solidFill>
            </a:endParaRPr>
          </a:p>
        </p:txBody>
      </p:sp>
      <p:pic>
        <p:nvPicPr>
          <p:cNvPr id="31" name="图片 30"/>
          <p:cNvPicPr/>
          <p:nvPr/>
        </p:nvPicPr>
        <p:blipFill>
          <a:blip r:embed="rId2"/>
          <a:stretch>
            <a:fillRect/>
          </a:stretch>
        </p:blipFill>
        <p:spPr>
          <a:xfrm>
            <a:off x="3586155" y="789831"/>
            <a:ext cx="5274310" cy="1343025"/>
          </a:xfrm>
          <a:prstGeom prst="rect">
            <a:avLst/>
          </a:prstGeom>
        </p:spPr>
      </p:pic>
      <p:pic>
        <p:nvPicPr>
          <p:cNvPr id="32" name="图片 31"/>
          <p:cNvPicPr/>
          <p:nvPr/>
        </p:nvPicPr>
        <p:blipFill>
          <a:blip r:embed="rId3"/>
          <a:stretch>
            <a:fillRect/>
          </a:stretch>
        </p:blipFill>
        <p:spPr>
          <a:xfrm>
            <a:off x="3586155" y="2165603"/>
            <a:ext cx="5274310" cy="1335405"/>
          </a:xfrm>
          <a:prstGeom prst="rect">
            <a:avLst/>
          </a:prstGeom>
        </p:spPr>
      </p:pic>
      <p:pic>
        <p:nvPicPr>
          <p:cNvPr id="33" name="图片 32"/>
          <p:cNvPicPr/>
          <p:nvPr/>
        </p:nvPicPr>
        <p:blipFill>
          <a:blip r:embed="rId4"/>
          <a:stretch>
            <a:fillRect/>
          </a:stretch>
        </p:blipFill>
        <p:spPr>
          <a:xfrm>
            <a:off x="3586155" y="3463652"/>
            <a:ext cx="5274310" cy="13335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419873" y="116632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</a:t>
            </a:r>
            <a:r>
              <a:rPr lang="en-US" altLang="zh-CN" dirty="0" smtClean="0"/>
              <a:t>. Compare the Signals in Susceptible and Resistant                                Pools in F2 and BC1F1:</a:t>
            </a:r>
            <a:endParaRPr lang="zh-CN" altLang="en-US" dirty="0"/>
          </a:p>
        </p:txBody>
      </p:sp>
      <p:sp>
        <p:nvSpPr>
          <p:cNvPr id="3" name="下箭头 2"/>
          <p:cNvSpPr/>
          <p:nvPr/>
        </p:nvSpPr>
        <p:spPr>
          <a:xfrm rot="-2700000">
            <a:off x="2097773" y="2449010"/>
            <a:ext cx="284171" cy="6553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 rot="3600000">
            <a:off x="1592926" y="3225978"/>
            <a:ext cx="343804" cy="1435671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12267" y="516418"/>
            <a:ext cx="347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a. Primary Mapping Population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graphicFrame>
        <p:nvGraphicFramePr>
          <p:cNvPr id="34" name="图表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8579261"/>
              </p:ext>
            </p:extLst>
          </p:nvPr>
        </p:nvGraphicFramePr>
        <p:xfrm>
          <a:off x="3586155" y="4805824"/>
          <a:ext cx="5274310" cy="2052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37828" y="116632"/>
            <a:ext cx="2364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Grey Leaf Spot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4763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3994" y="620460"/>
            <a:ext cx="6104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A de novo pipeline for markers selection</a:t>
            </a:r>
            <a:endParaRPr lang="zh-CN" altLang="en-US" sz="2400" b="1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4339156" y="2959357"/>
            <a:ext cx="3125585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339156" y="3125612"/>
            <a:ext cx="18288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474931" y="3244762"/>
            <a:ext cx="18288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74681" y="3361137"/>
            <a:ext cx="18288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323555" y="2743216"/>
            <a:ext cx="2040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Target region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323555" y="3125612"/>
            <a:ext cx="2151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Small unique </a:t>
            </a:r>
            <a:r>
              <a:rPr lang="en-US" altLang="zh-CN" dirty="0" err="1" smtClean="0"/>
              <a:t>Kmers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209411" y="4048384"/>
            <a:ext cx="720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423075" y="4056631"/>
            <a:ext cx="235525" cy="997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552306" y="3923758"/>
            <a:ext cx="720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935475" y="3932005"/>
            <a:ext cx="235525" cy="997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361811" y="4200784"/>
            <a:ext cx="720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575475" y="4209031"/>
            <a:ext cx="235525" cy="997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026531" y="4310202"/>
            <a:ext cx="720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727875" y="4361431"/>
            <a:ext cx="235525" cy="997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492086" y="4505584"/>
            <a:ext cx="720000" cy="1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880275" y="4513831"/>
            <a:ext cx="235525" cy="997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267867" y="3935741"/>
            <a:ext cx="2040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Extract reads containing </a:t>
            </a:r>
            <a:r>
              <a:rPr lang="en-US" altLang="zh-CN" dirty="0" err="1" smtClean="0"/>
              <a:t>kmer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4574681" y="5072290"/>
            <a:ext cx="2009488" cy="10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172051" y="5226147"/>
            <a:ext cx="1667968" cy="108000"/>
          </a:xfrm>
          <a:prstGeom prst="rect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268768" y="5072288"/>
            <a:ext cx="235525" cy="997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1443994" y="4835360"/>
            <a:ext cx="26260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De novo assembly and identify </a:t>
            </a:r>
            <a:r>
              <a:rPr lang="en-US" altLang="zh-CN" dirty="0" err="1"/>
              <a:t>I</a:t>
            </a:r>
            <a:r>
              <a:rPr lang="en-US" altLang="zh-CN" dirty="0" err="1" smtClean="0"/>
              <a:t>ndel</a:t>
            </a:r>
            <a:r>
              <a:rPr lang="en-US" altLang="zh-CN" dirty="0" smtClean="0"/>
              <a:t> or SSR as markers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92569" y="5896182"/>
            <a:ext cx="6530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Ensure that the markers are segregated and </a:t>
            </a:r>
            <a:r>
              <a:rPr lang="en-US" altLang="zh-CN" b="1" dirty="0" err="1" smtClean="0"/>
              <a:t>independ</a:t>
            </a:r>
            <a:r>
              <a:rPr lang="en-US" altLang="zh-CN" b="1" dirty="0" smtClean="0"/>
              <a:t> on reference genome </a:t>
            </a:r>
            <a:endParaRPr lang="zh-CN" alt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00" y="1219258"/>
            <a:ext cx="7905633" cy="133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7997536" y="1080662"/>
            <a:ext cx="310804" cy="1662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73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9307" y="692696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The Construction of the </a:t>
            </a:r>
            <a:r>
              <a:rPr lang="en-US" altLang="zh-CN" dirty="0"/>
              <a:t>B</a:t>
            </a:r>
            <a:r>
              <a:rPr lang="en-US" altLang="zh-CN" dirty="0" smtClean="0"/>
              <a:t>ulked </a:t>
            </a:r>
            <a:r>
              <a:rPr lang="en-US" altLang="zh-CN" dirty="0"/>
              <a:t>S</a:t>
            </a:r>
            <a:r>
              <a:rPr lang="en-US" altLang="zh-CN" dirty="0" smtClean="0"/>
              <a:t>amples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" t="4658" r="922"/>
          <a:stretch/>
        </p:blipFill>
        <p:spPr bwMode="auto">
          <a:xfrm>
            <a:off x="1127200" y="3105072"/>
            <a:ext cx="6705601" cy="16317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下箭头 5"/>
          <p:cNvSpPr/>
          <p:nvPr/>
        </p:nvSpPr>
        <p:spPr>
          <a:xfrm>
            <a:off x="4218247" y="2396710"/>
            <a:ext cx="252028" cy="68296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3991" y="247928"/>
            <a:ext cx="2192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Leaf  Blight</a:t>
            </a:r>
            <a:endParaRPr lang="zh-CN" altLang="en-US" sz="2000" b="1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056979" y="1124744"/>
            <a:ext cx="4526108" cy="1276880"/>
            <a:chOff x="990303" y="1448672"/>
            <a:chExt cx="4526108" cy="1276880"/>
          </a:xfrm>
        </p:grpSpPr>
        <p:sp>
          <p:nvSpPr>
            <p:cNvPr id="10" name="TextBox 9"/>
            <p:cNvSpPr txBox="1"/>
            <p:nvPr/>
          </p:nvSpPr>
          <p:spPr>
            <a:xfrm>
              <a:off x="1280593" y="1448672"/>
              <a:ext cx="38423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/>
                <a:t>Pooling based on natural population</a:t>
              </a:r>
              <a:endParaRPr lang="zh-CN" altLang="en-US" dirty="0"/>
            </a:p>
          </p:txBody>
        </p:sp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303" y="1776141"/>
              <a:ext cx="4526108" cy="9494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17" name="直接箭头连接符 16"/>
          <p:cNvCxnSpPr/>
          <p:nvPr/>
        </p:nvCxnSpPr>
        <p:spPr>
          <a:xfrm>
            <a:off x="2940472" y="2889048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6502772" y="2961056"/>
            <a:ext cx="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513967" y="2527068"/>
            <a:ext cx="1013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Bin2.08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017965" y="2591724"/>
            <a:ext cx="1013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</a:t>
            </a:r>
            <a:r>
              <a:rPr lang="en-US" altLang="zh-CN" dirty="0" smtClean="0"/>
              <a:t>in8.06</a:t>
            </a:r>
            <a:endParaRPr lang="zh-CN" altLang="en-US" dirty="0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56497"/>
            <a:ext cx="6717185" cy="1095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05526" y="5877272"/>
            <a:ext cx="7124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articles also provide the candidate loci and </a:t>
            </a:r>
            <a:r>
              <a:rPr lang="en-US" altLang="zh-CN" dirty="0" smtClean="0"/>
              <a:t>genes </a:t>
            </a:r>
            <a:r>
              <a:rPr lang="en-US" altLang="zh-CN" dirty="0"/>
              <a:t>in bin2.08,bin8.05,bin 8.06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2026072" y="1926918"/>
            <a:ext cx="959898" cy="66480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709691" y="1961954"/>
            <a:ext cx="959898" cy="66480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7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9081" y="431647"/>
            <a:ext cx="6499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Target traits and </a:t>
            </a:r>
            <a:r>
              <a:rPr lang="en-US" altLang="zh-CN" sz="2800" b="1" dirty="0" err="1">
                <a:solidFill>
                  <a:srgbClr val="0000FF"/>
                </a:solidFill>
                <a:latin typeface="Calibri" panose="020F0502020204030204" pitchFamily="34" charset="0"/>
              </a:rPr>
              <a:t>phenotyping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 for 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sampling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7458" y="1301312"/>
            <a:ext cx="8302444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Calibri" panose="020F0502020204030204" pitchFamily="34" charset="0"/>
              </a:rPr>
              <a:t>BSA from qualitative traits to quantitative traits</a:t>
            </a:r>
          </a:p>
          <a:p>
            <a:endParaRPr lang="en-US" altLang="zh-CN" sz="2100" dirty="0">
              <a:latin typeface="Calibri" panose="020F0502020204030204" pitchFamily="34" charset="0"/>
            </a:endParaRPr>
          </a:p>
          <a:p>
            <a:r>
              <a:rPr lang="en-US" altLang="zh-CN" sz="2400" b="1" dirty="0" smtClean="0">
                <a:latin typeface="Calibri" panose="020F0502020204030204" pitchFamily="34" charset="0"/>
              </a:rPr>
              <a:t>Precision </a:t>
            </a:r>
            <a:r>
              <a:rPr lang="en-US" altLang="zh-CN" sz="2400" b="1" dirty="0" err="1" smtClean="0">
                <a:latin typeface="Calibri" panose="020F0502020204030204" pitchFamily="34" charset="0"/>
              </a:rPr>
              <a:t>phenotyping</a:t>
            </a:r>
            <a:r>
              <a:rPr lang="en-US" altLang="zh-CN" sz="2400" b="1" dirty="0" smtClean="0">
                <a:latin typeface="Calibri" panose="020F0502020204030204" pitchFamily="34" charset="0"/>
              </a:rPr>
              <a:t> to </a:t>
            </a:r>
            <a:r>
              <a:rPr lang="en-US" altLang="zh-CN" sz="2400" b="1" dirty="0">
                <a:latin typeface="Calibri" panose="020F0502020204030204" pitchFamily="34" charset="0"/>
              </a:rPr>
              <a:t>reduce “signal-to-noise” </a:t>
            </a:r>
            <a:r>
              <a:rPr lang="en-US" altLang="zh-CN" sz="2400" b="1" dirty="0" smtClean="0">
                <a:latin typeface="Calibri" panose="020F0502020204030204" pitchFamily="34" charset="0"/>
              </a:rPr>
              <a:t>ratio</a:t>
            </a:r>
            <a:endParaRPr lang="en-US" altLang="zh-CN" sz="2400" b="1" dirty="0">
              <a:latin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100" dirty="0" smtClean="0">
                <a:latin typeface="Calibri" panose="020F0502020204030204" pitchFamily="34" charset="0"/>
              </a:rPr>
              <a:t>Selection </a:t>
            </a:r>
            <a:r>
              <a:rPr lang="en-US" altLang="zh-CN" sz="2100" dirty="0">
                <a:latin typeface="Calibri" panose="020F0502020204030204" pitchFamily="34" charset="0"/>
              </a:rPr>
              <a:t>of research plots with 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pitchFamily="34" charset="0"/>
              </a:rPr>
              <a:t>low spatial variability </a:t>
            </a:r>
            <a:r>
              <a:rPr lang="en-US" altLang="zh-CN" sz="2100" dirty="0">
                <a:latin typeface="Calibri" panose="020F0502020204030204" pitchFamily="34" charset="0"/>
              </a:rPr>
              <a:t>in soil </a:t>
            </a:r>
            <a:r>
              <a:rPr lang="en-US" altLang="zh-CN" sz="2100" dirty="0" smtClean="0">
                <a:latin typeface="Calibri" panose="020F0502020204030204" pitchFamily="34" charset="0"/>
              </a:rPr>
              <a:t>properties </a:t>
            </a: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1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Uniform 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pitchFamily="34" charset="0"/>
              </a:rPr>
              <a:t>application </a:t>
            </a:r>
            <a:r>
              <a:rPr lang="en-US" altLang="zh-CN" sz="2100" dirty="0">
                <a:latin typeface="Calibri" panose="020F0502020204030204" pitchFamily="34" charset="0"/>
              </a:rPr>
              <a:t>of inputs with good weed, pest and disease </a:t>
            </a:r>
            <a:r>
              <a:rPr lang="en-US" altLang="zh-CN" sz="2100" dirty="0" smtClean="0">
                <a:latin typeface="Calibri" panose="020F0502020204030204" pitchFamily="34" charset="0"/>
              </a:rPr>
              <a:t>control </a:t>
            </a: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100" dirty="0" smtClean="0">
                <a:latin typeface="Calibri" panose="020F0502020204030204" pitchFamily="34" charset="0"/>
              </a:rPr>
              <a:t>Use </a:t>
            </a:r>
            <a:r>
              <a:rPr lang="en-US" altLang="zh-CN" sz="2100" dirty="0">
                <a:latin typeface="Calibri" panose="020F0502020204030204" pitchFamily="34" charset="0"/>
              </a:rPr>
              <a:t>of adequate 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pitchFamily="34" charset="0"/>
              </a:rPr>
              <a:t>plot </a:t>
            </a:r>
            <a:r>
              <a:rPr lang="en-US" altLang="zh-CN" sz="21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borders</a:t>
            </a: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100" dirty="0" smtClean="0">
                <a:latin typeface="Calibri" panose="020F0502020204030204" pitchFamily="34" charset="0"/>
              </a:rPr>
              <a:t>Selecting </a:t>
            </a:r>
            <a:r>
              <a:rPr lang="en-US" altLang="zh-CN" sz="2100" dirty="0">
                <a:latin typeface="Calibri" panose="020F0502020204030204" pitchFamily="34" charset="0"/>
              </a:rPr>
              <a:t>experimental designs that control 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pitchFamily="34" charset="0"/>
              </a:rPr>
              <a:t>within replicate </a:t>
            </a:r>
            <a:r>
              <a:rPr lang="en-US" altLang="zh-CN" sz="21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variability</a:t>
            </a: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100" dirty="0" smtClean="0">
                <a:latin typeface="Calibri" panose="020F0502020204030204" pitchFamily="34" charset="0"/>
              </a:rPr>
              <a:t>Analyzing </a:t>
            </a:r>
            <a:r>
              <a:rPr lang="en-US" altLang="zh-CN" sz="2100" dirty="0">
                <a:latin typeface="Calibri" panose="020F0502020204030204" pitchFamily="34" charset="0"/>
              </a:rPr>
              <a:t>data to reduce or remove 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pitchFamily="34" charset="0"/>
              </a:rPr>
              <a:t>spatial </a:t>
            </a:r>
            <a:r>
              <a:rPr lang="en-US" altLang="zh-CN" sz="21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trends</a:t>
            </a: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100" dirty="0" smtClean="0">
                <a:latin typeface="Calibri" panose="020F0502020204030204" pitchFamily="34" charset="0"/>
              </a:rPr>
              <a:t>Utilization </a:t>
            </a:r>
            <a:r>
              <a:rPr lang="en-US" altLang="zh-CN" sz="2100" dirty="0">
                <a:latin typeface="Calibri" panose="020F0502020204030204" pitchFamily="34" charset="0"/>
              </a:rPr>
              <a:t>of new 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pitchFamily="34" charset="0"/>
              </a:rPr>
              <a:t>field-based techniques </a:t>
            </a:r>
            <a:r>
              <a:rPr lang="en-US" altLang="zh-CN" sz="2100" dirty="0">
                <a:latin typeface="Calibri" panose="020F0502020204030204" pitchFamily="34" charset="0"/>
              </a:rPr>
              <a:t>(precision fertilizer, water and weed control; remote sensing to detect secondary traits) and </a:t>
            </a:r>
            <a:endParaRPr lang="en-US" altLang="zh-CN" sz="2100" dirty="0" smtClean="0">
              <a:latin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100" dirty="0" smtClean="0">
                <a:latin typeface="Calibri" panose="020F0502020204030204" pitchFamily="34" charset="0"/>
              </a:rPr>
              <a:t>Correct </a:t>
            </a:r>
            <a:r>
              <a:rPr lang="en-US" altLang="zh-CN" sz="2100" dirty="0">
                <a:latin typeface="Calibri" panose="020F0502020204030204" pitchFamily="34" charset="0"/>
              </a:rPr>
              <a:t>selection, calibration and application of </a:t>
            </a:r>
            <a:r>
              <a:rPr lang="en-US" altLang="zh-CN" sz="2100" dirty="0">
                <a:solidFill>
                  <a:srgbClr val="FF0000"/>
                </a:solidFill>
                <a:latin typeface="Calibri" panose="020F0502020204030204" pitchFamily="34" charset="0"/>
              </a:rPr>
              <a:t>instruments</a:t>
            </a:r>
            <a:r>
              <a:rPr lang="en-US" altLang="zh-CN" sz="2100" dirty="0">
                <a:latin typeface="Calibri" panose="020F0502020204030204" pitchFamily="34" charset="0"/>
              </a:rPr>
              <a:t> (such as neutron probes, radiation sensors, and chlorophyll and photosynthesis meters</a:t>
            </a:r>
            <a:r>
              <a:rPr lang="en-US" altLang="zh-CN" sz="2100" dirty="0" smtClean="0">
                <a:latin typeface="Calibri" panose="020F0502020204030204" pitchFamily="34" charset="0"/>
              </a:rPr>
              <a:t>).</a:t>
            </a:r>
            <a:endParaRPr lang="zh-CN" altLang="en-US" sz="21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10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2622" y="254366"/>
            <a:ext cx="6406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Best practice of BSA-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Calibri" panose="020F0502020204030204" pitchFamily="34" charset="0"/>
              </a:rPr>
              <a:t>seq</a:t>
            </a:r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, 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a moving target</a:t>
            </a:r>
            <a:endParaRPr lang="zh-CN" altLang="en-US" sz="2800" b="1" i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505" y="992893"/>
            <a:ext cx="844677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>
                <a:latin typeface="Calibri" panose="020F0502020204030204" pitchFamily="34" charset="0"/>
              </a:rPr>
              <a:t>Number of individuals included in a pool: &gt;40 </a:t>
            </a:r>
            <a:endParaRPr lang="en-US" altLang="zh-CN" sz="2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>
                <a:latin typeface="Calibri" panose="020F0502020204030204" pitchFamily="34" charset="0"/>
              </a:rPr>
              <a:t>Depth of coverage: &gt;50× </a:t>
            </a:r>
            <a:endParaRPr lang="en-US" altLang="zh-CN" sz="2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>
                <a:latin typeface="Calibri" panose="020F0502020204030204" pitchFamily="34" charset="0"/>
              </a:rPr>
              <a:t>Sequencing technology: using a read length of &gt;75 nucleotides and paired-end reads </a:t>
            </a:r>
            <a:endParaRPr lang="en-US" altLang="zh-CN" sz="2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>
                <a:latin typeface="Calibri" panose="020F0502020204030204" pitchFamily="34" charset="0"/>
              </a:rPr>
              <a:t>Preprocessing of reads: trimming </a:t>
            </a:r>
            <a:endParaRPr lang="en-US" altLang="zh-CN" sz="2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 smtClean="0">
                <a:latin typeface="Calibri" panose="020F0502020204030204" pitchFamily="34" charset="0"/>
              </a:rPr>
              <a:t>Sequence mapping</a:t>
            </a:r>
            <a:r>
              <a:rPr lang="en-US" altLang="zh-CN" sz="2200" dirty="0">
                <a:latin typeface="Calibri" panose="020F0502020204030204" pitchFamily="34" charset="0"/>
              </a:rPr>
              <a:t>: using conspecific reference genome and global alignment; allowing for gaps and disabling seeding </a:t>
            </a:r>
            <a:endParaRPr lang="en-US" altLang="zh-CN" sz="2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>
                <a:latin typeface="Calibri" panose="020F0502020204030204" pitchFamily="34" charset="0"/>
              </a:rPr>
              <a:t>Filtering: using proper pairs and a mapping quality of &gt;20 </a:t>
            </a:r>
            <a:endParaRPr lang="en-US" altLang="zh-CN" sz="2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 err="1">
                <a:latin typeface="Calibri" panose="020F0502020204030204" pitchFamily="34" charset="0"/>
              </a:rPr>
              <a:t>Indels</a:t>
            </a:r>
            <a:r>
              <a:rPr lang="en-US" altLang="zh-CN" sz="2200" dirty="0">
                <a:latin typeface="Calibri" panose="020F0502020204030204" pitchFamily="34" charset="0"/>
              </a:rPr>
              <a:t>: realigning reads spanning </a:t>
            </a:r>
            <a:r>
              <a:rPr lang="en-US" altLang="zh-CN" sz="2200" dirty="0" err="1">
                <a:latin typeface="Calibri" panose="020F0502020204030204" pitchFamily="34" charset="0"/>
              </a:rPr>
              <a:t>indels</a:t>
            </a:r>
            <a:r>
              <a:rPr lang="en-US" altLang="zh-CN" sz="2200" dirty="0">
                <a:latin typeface="Calibri" panose="020F0502020204030204" pitchFamily="34" charset="0"/>
              </a:rPr>
              <a:t> or ignoring regions around </a:t>
            </a:r>
            <a:r>
              <a:rPr lang="en-US" altLang="zh-CN" sz="2200" dirty="0" err="1" smtClean="0">
                <a:latin typeface="Calibri" panose="020F0502020204030204" pitchFamily="34" charset="0"/>
              </a:rPr>
              <a:t>indels</a:t>
            </a:r>
            <a:endParaRPr lang="en-US" altLang="zh-CN" sz="2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>
                <a:latin typeface="Calibri" panose="020F0502020204030204" pitchFamily="34" charset="0"/>
              </a:rPr>
              <a:t>Duplicates: removing duplicates </a:t>
            </a:r>
            <a:r>
              <a:rPr lang="en-US" altLang="zh-CN" sz="2200" dirty="0" smtClean="0">
                <a:latin typeface="Calibri" panose="020F0502020204030204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>
                <a:latin typeface="Calibri" panose="020F0502020204030204" pitchFamily="34" charset="0"/>
              </a:rPr>
              <a:t>CNV: filtering for CNVs or using a maximum coverage </a:t>
            </a:r>
            <a:endParaRPr lang="en-US" altLang="zh-CN" sz="2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>
                <a:latin typeface="Calibri" panose="020F0502020204030204" pitchFamily="34" charset="0"/>
              </a:rPr>
              <a:t>Coverage heterogeneity </a:t>
            </a:r>
            <a:endParaRPr lang="en-US" altLang="zh-CN" sz="2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200" dirty="0">
                <a:latin typeface="Calibri" panose="020F0502020204030204" pitchFamily="34" charset="0"/>
              </a:rPr>
              <a:t>Variant detection: using a variant-calling algorithm that accounts for strand bias </a:t>
            </a:r>
            <a:endParaRPr lang="zh-CN" altLang="en-US" sz="220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57352" y="6163539"/>
            <a:ext cx="6365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Calibri" panose="020F0502020204030204" pitchFamily="34" charset="0"/>
              </a:rPr>
              <a:t>Schlötterer</a:t>
            </a:r>
            <a:r>
              <a:rPr lang="en-US" altLang="zh-CN" sz="2400" dirty="0">
                <a:solidFill>
                  <a:srgbClr val="FF0000"/>
                </a:solidFill>
                <a:latin typeface="Calibri" panose="020F0502020204030204" pitchFamily="34" charset="0"/>
              </a:rPr>
              <a:t> et al 2014 </a:t>
            </a:r>
            <a:r>
              <a:rPr lang="en-US" altLang="zh-CN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Nat Rev Genet  15:749-763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34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3697288" y="573088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FF"/>
                </a:solidFill>
                <a:ea typeface="宋体" pitchFamily="2" charset="-122"/>
              </a:rPr>
              <a:t>Outline</a:t>
            </a:r>
            <a:endParaRPr lang="zh-CN" altLang="en-US" sz="3600">
              <a:solidFill>
                <a:srgbClr val="0000FF"/>
              </a:solidFill>
              <a:ea typeface="宋体" pitchFamily="2" charset="-122"/>
            </a:endParaRPr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1533525" y="1919288"/>
            <a:ext cx="688498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Introduction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Bulks: </a:t>
            </a:r>
            <a:r>
              <a:rPr lang="en-US" altLang="zh-CN" sz="2400" dirty="0" err="1">
                <a:solidFill>
                  <a:srgbClr val="D9D9D9"/>
                </a:solidFill>
                <a:ea typeface="宋体" pitchFamily="2" charset="-122"/>
              </a:rPr>
              <a:t>segregants</a:t>
            </a: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, variants and </a:t>
            </a:r>
            <a:r>
              <a:rPr lang="en-US" altLang="zh-CN" sz="2400" dirty="0" err="1">
                <a:solidFill>
                  <a:srgbClr val="D9D9D9"/>
                </a:solidFill>
                <a:ea typeface="宋体" pitchFamily="2" charset="-122"/>
              </a:rPr>
              <a:t>metagenomes</a:t>
            </a:r>
            <a:endParaRPr lang="en-US" altLang="zh-CN" sz="2400" dirty="0">
              <a:solidFill>
                <a:srgbClr val="D9D9D9"/>
              </a:solidFill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Samples: sampling, bulking and multiplexing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rgbClr val="D9D9D9"/>
                </a:solidFill>
                <a:ea typeface="宋体" pitchFamily="2" charset="-122"/>
              </a:rPr>
              <a:t>Analyses</a:t>
            </a: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: DNA, RNA and protein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>
                <a:ea typeface="宋体" pitchFamily="2" charset="-122"/>
              </a:rPr>
              <a:t>Applications: genetics, genomics and breeding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rgbClr val="D9D9D9"/>
                </a:solidFill>
                <a:ea typeface="宋体" pitchFamily="2" charset="-122"/>
              </a:rPr>
              <a:t>Prospects</a:t>
            </a: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: potentials and challenges </a:t>
            </a:r>
            <a:endParaRPr lang="zh-CN" altLang="en-US" sz="2400" dirty="0">
              <a:solidFill>
                <a:srgbClr val="D9D9D9"/>
              </a:solidFill>
              <a:ea typeface="宋体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72" y="224091"/>
            <a:ext cx="892174" cy="8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17974" y="745426"/>
            <a:ext cx="52347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Applications in crop 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improvement</a:t>
            </a:r>
            <a:endParaRPr lang="zh-CN" altLang="zh-CN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4500" y="1680649"/>
            <a:ext cx="81407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Marker-assisted selection</a:t>
            </a:r>
          </a:p>
          <a:p>
            <a:pPr marL="622300" indent="-26670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Classifying an </a:t>
            </a:r>
            <a:r>
              <a:rPr lang="en-US" altLang="zh-CN" sz="2400" dirty="0">
                <a:latin typeface="Calibri" panose="020F0502020204030204" pitchFamily="34" charset="0"/>
              </a:rPr>
              <a:t>extremely large </a:t>
            </a:r>
            <a:r>
              <a:rPr lang="en-US" altLang="zh-CN" sz="2400" dirty="0" smtClean="0">
                <a:latin typeface="Calibri" panose="020F0502020204030204" pitchFamily="34" charset="0"/>
              </a:rPr>
              <a:t>population into </a:t>
            </a:r>
            <a:r>
              <a:rPr lang="en-US" altLang="zh-CN" sz="2400" dirty="0">
                <a:latin typeface="Calibri" panose="020F0502020204030204" pitchFamily="34" charset="0"/>
              </a:rPr>
              <a:t>several subpopulations based on marker-trait </a:t>
            </a:r>
            <a:r>
              <a:rPr lang="en-US" altLang="zh-CN" sz="2400" dirty="0" smtClean="0">
                <a:latin typeface="Calibri" panose="020F0502020204030204" pitchFamily="34" charset="0"/>
              </a:rPr>
              <a:t>association and population property</a:t>
            </a:r>
          </a:p>
          <a:p>
            <a:pPr marL="622300" indent="-26670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Using BSA to </a:t>
            </a:r>
            <a:r>
              <a:rPr lang="en-US" altLang="zh-CN" sz="2400" dirty="0">
                <a:latin typeface="Calibri" panose="020F0502020204030204" pitchFamily="34" charset="0"/>
              </a:rPr>
              <a:t>improve the efficiency of selection for each </a:t>
            </a:r>
            <a:r>
              <a:rPr lang="en-US" altLang="zh-CN" sz="2400" dirty="0" smtClean="0">
                <a:latin typeface="Calibri" panose="020F0502020204030204" pitchFamily="34" charset="0"/>
              </a:rPr>
              <a:t>subpopulation</a:t>
            </a:r>
          </a:p>
          <a:p>
            <a:pPr marL="622300" indent="-26670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Using selective genotyping </a:t>
            </a:r>
            <a:r>
              <a:rPr lang="en-US" altLang="zh-CN" sz="2400" dirty="0">
                <a:latin typeface="Calibri" panose="020F0502020204030204" pitchFamily="34" charset="0"/>
              </a:rPr>
              <a:t>to identify desirable individuals</a:t>
            </a:r>
            <a:r>
              <a:rPr lang="en-US" altLang="zh-CN" sz="2400" dirty="0" smtClean="0">
                <a:latin typeface="Calibri" panose="020F0502020204030204" pitchFamily="34" charset="0"/>
              </a:rPr>
              <a:t> from each subpopulation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2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7125" y="1066443"/>
            <a:ext cx="8470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Selective </a:t>
            </a:r>
            <a:r>
              <a:rPr lang="en-US" altLang="zh-CN" sz="2400" b="1" dirty="0" err="1">
                <a:solidFill>
                  <a:srgbClr val="FF0000"/>
                </a:solidFill>
                <a:latin typeface="Calibri" panose="020F0502020204030204" pitchFamily="34" charset="0"/>
              </a:rPr>
              <a:t>phenotyping</a:t>
            </a:r>
            <a:endParaRPr lang="en-US" altLang="zh-CN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622300" indent="-266700"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Calibri" panose="020F0502020204030204" pitchFamily="34" charset="0"/>
              </a:rPr>
              <a:t>L</a:t>
            </a:r>
            <a:r>
              <a:rPr lang="en-US" altLang="zh-CN" sz="2400" dirty="0" smtClean="0">
                <a:latin typeface="Calibri" panose="020F0502020204030204" pitchFamily="34" charset="0"/>
              </a:rPr>
              <a:t>ow-density </a:t>
            </a:r>
            <a:r>
              <a:rPr lang="en-US" altLang="zh-CN" sz="2400" dirty="0">
                <a:latin typeface="Calibri" panose="020F0502020204030204" pitchFamily="34" charset="0"/>
              </a:rPr>
              <a:t>genotyping to identify from the entire population </a:t>
            </a:r>
            <a:r>
              <a:rPr lang="en-US" altLang="zh-CN" sz="2400" dirty="0" smtClean="0">
                <a:latin typeface="Calibri" panose="020F0502020204030204" pitchFamily="34" charset="0"/>
              </a:rPr>
              <a:t>the </a:t>
            </a:r>
            <a:r>
              <a:rPr lang="en-US" altLang="zh-CN" sz="2400" dirty="0">
                <a:latin typeface="Calibri" panose="020F0502020204030204" pitchFamily="34" charset="0"/>
              </a:rPr>
              <a:t>most informative </a:t>
            </a:r>
            <a:r>
              <a:rPr lang="en-US" altLang="zh-CN" sz="2400" dirty="0" smtClean="0">
                <a:latin typeface="Calibri" panose="020F0502020204030204" pitchFamily="34" charset="0"/>
              </a:rPr>
              <a:t>subset with minimized relatedness </a:t>
            </a:r>
            <a:r>
              <a:rPr lang="en-US" altLang="zh-CN" sz="2400" dirty="0">
                <a:latin typeface="Calibri" panose="020F0502020204030204" pitchFamily="34" charset="0"/>
              </a:rPr>
              <a:t>between </a:t>
            </a:r>
            <a:r>
              <a:rPr lang="en-US" altLang="zh-CN" sz="2400" dirty="0" smtClean="0">
                <a:latin typeface="Calibri" panose="020F0502020204030204" pitchFamily="34" charset="0"/>
              </a:rPr>
              <a:t>individuals, and optimized </a:t>
            </a:r>
            <a:r>
              <a:rPr lang="en-US" altLang="zh-CN" sz="2400" dirty="0">
                <a:latin typeface="Calibri" panose="020F0502020204030204" pitchFamily="34" charset="0"/>
              </a:rPr>
              <a:t>subpopulation structure and allele </a:t>
            </a:r>
            <a:r>
              <a:rPr lang="en-US" altLang="zh-CN" sz="2400" dirty="0" smtClean="0">
                <a:latin typeface="Calibri" panose="020F0502020204030204" pitchFamily="34" charset="0"/>
              </a:rPr>
              <a:t>representativeness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 marL="622300" indent="-266700"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Calibri" panose="020F0502020204030204" pitchFamily="34" charset="0"/>
              </a:rPr>
              <a:t>Precision </a:t>
            </a:r>
            <a:r>
              <a:rPr lang="en-US" altLang="zh-CN" sz="2400" dirty="0" err="1">
                <a:latin typeface="Calibri" panose="020F0502020204030204" pitchFamily="34" charset="0"/>
              </a:rPr>
              <a:t>phenotyping</a:t>
            </a:r>
            <a:r>
              <a:rPr lang="en-US" altLang="zh-CN" sz="2400" dirty="0">
                <a:latin typeface="Calibri" panose="020F0502020204030204" pitchFamily="34" charset="0"/>
              </a:rPr>
              <a:t> </a:t>
            </a:r>
            <a:r>
              <a:rPr lang="en-US" altLang="zh-CN" sz="2400" dirty="0" smtClean="0">
                <a:latin typeface="Calibri" panose="020F0502020204030204" pitchFamily="34" charset="0"/>
              </a:rPr>
              <a:t>of the </a:t>
            </a:r>
            <a:r>
              <a:rPr lang="en-US" altLang="zh-CN" sz="2400" dirty="0">
                <a:latin typeface="Calibri" panose="020F0502020204030204" pitchFamily="34" charset="0"/>
              </a:rPr>
              <a:t>subset to identify two types of extremes</a:t>
            </a:r>
          </a:p>
          <a:p>
            <a:pPr marL="622300" indent="-266700"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Calibri" panose="020F0502020204030204" pitchFamily="34" charset="0"/>
              </a:rPr>
              <a:t>H</a:t>
            </a:r>
            <a:r>
              <a:rPr lang="en-US" altLang="zh-CN" sz="2400" dirty="0" smtClean="0">
                <a:latin typeface="Calibri" panose="020F0502020204030204" pitchFamily="34" charset="0"/>
              </a:rPr>
              <a:t>igh-density </a:t>
            </a:r>
            <a:r>
              <a:rPr lang="en-US" altLang="zh-CN" sz="2400" dirty="0">
                <a:latin typeface="Calibri" panose="020F0502020204030204" pitchFamily="34" charset="0"/>
              </a:rPr>
              <a:t>genotyping to identify the most qualified individuals </a:t>
            </a:r>
          </a:p>
        </p:txBody>
      </p:sp>
      <p:sp>
        <p:nvSpPr>
          <p:cNvPr id="5" name="矩形 4"/>
          <p:cNvSpPr/>
          <p:nvPr/>
        </p:nvSpPr>
        <p:spPr>
          <a:xfrm>
            <a:off x="1950667" y="265873"/>
            <a:ext cx="52347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Applications in crop 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improvement</a:t>
            </a:r>
            <a:endParaRPr lang="zh-CN" altLang="zh-CN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2804" y="4725750"/>
            <a:ext cx="83863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  <a:latin typeface="Calibri" panose="020F0502020204030204" pitchFamily="34" charset="0"/>
              </a:rPr>
              <a:t>Selective </a:t>
            </a:r>
            <a:r>
              <a:rPr lang="en-US" altLang="zh-CN" sz="2400" dirty="0" err="1">
                <a:solidFill>
                  <a:srgbClr val="0000FF"/>
                </a:solidFill>
                <a:latin typeface="Calibri" panose="020F0502020204030204" pitchFamily="34" charset="0"/>
              </a:rPr>
              <a:t>phenotyping</a:t>
            </a:r>
            <a:r>
              <a:rPr lang="en-US" altLang="zh-CN" sz="2400" dirty="0">
                <a:solidFill>
                  <a:srgbClr val="0000FF"/>
                </a:solidFill>
                <a:latin typeface="Calibri" panose="020F0502020204030204" pitchFamily="34" charset="0"/>
              </a:rPr>
              <a:t> is most effective when prior knowledge of genetic architecture allows focus on specific genetic regions and specific allele combinations, particularly for the traits that are difficult or expensive to evaluate. </a:t>
            </a:r>
            <a:endParaRPr lang="zh-CN" altLang="zh-CN" sz="24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17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3697288" y="573088"/>
            <a:ext cx="1647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FF"/>
                </a:solidFill>
                <a:ea typeface="宋体" pitchFamily="2" charset="-122"/>
              </a:rPr>
              <a:t>Outline</a:t>
            </a:r>
            <a:endParaRPr lang="zh-CN" altLang="en-US" sz="3600">
              <a:solidFill>
                <a:srgbClr val="0000FF"/>
              </a:solidFill>
              <a:ea typeface="宋体" pitchFamily="2" charset="-122"/>
            </a:endParaRPr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1533525" y="1919288"/>
            <a:ext cx="688498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Introduction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Bulks: </a:t>
            </a:r>
            <a:r>
              <a:rPr lang="en-US" altLang="zh-CN" sz="2400" dirty="0" err="1">
                <a:solidFill>
                  <a:srgbClr val="D9D9D9"/>
                </a:solidFill>
                <a:ea typeface="宋体" pitchFamily="2" charset="-122"/>
              </a:rPr>
              <a:t>segregants</a:t>
            </a: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, variants and </a:t>
            </a:r>
            <a:r>
              <a:rPr lang="en-US" altLang="zh-CN" sz="2400" dirty="0" err="1">
                <a:solidFill>
                  <a:srgbClr val="D9D9D9"/>
                </a:solidFill>
                <a:ea typeface="宋体" pitchFamily="2" charset="-122"/>
              </a:rPr>
              <a:t>metagenomes</a:t>
            </a:r>
            <a:endParaRPr lang="en-US" altLang="zh-CN" sz="2400" dirty="0">
              <a:solidFill>
                <a:srgbClr val="D9D9D9"/>
              </a:solidFill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Samples: sampling, bulking and multiplexing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rgbClr val="D9D9D9"/>
                </a:solidFill>
                <a:ea typeface="宋体" pitchFamily="2" charset="-122"/>
              </a:rPr>
              <a:t>Analyses</a:t>
            </a: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: DNA, RNA and protein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>
                <a:solidFill>
                  <a:srgbClr val="D9D9D9"/>
                </a:solidFill>
                <a:ea typeface="宋体" pitchFamily="2" charset="-122"/>
              </a:rPr>
              <a:t>Applications: genetics, genomics and breeding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dirty="0" smtClean="0">
                <a:ea typeface="宋体" pitchFamily="2" charset="-122"/>
              </a:rPr>
              <a:t>Prospects</a:t>
            </a:r>
            <a:r>
              <a:rPr lang="en-US" altLang="zh-CN" sz="2400" dirty="0">
                <a:ea typeface="宋体" pitchFamily="2" charset="-122"/>
              </a:rPr>
              <a:t>: potentials and challenges </a:t>
            </a:r>
            <a:endParaRPr lang="zh-CN" altLang="en-US" sz="2400" dirty="0">
              <a:ea typeface="宋体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72" y="224091"/>
            <a:ext cx="892174" cy="8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97288" y="573088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Outline</a:t>
            </a:r>
            <a:endParaRPr lang="zh-CN" altLang="en-US" sz="360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72" y="224091"/>
            <a:ext cx="892174" cy="8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729673" y="1348509"/>
            <a:ext cx="820189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0" indent="0" eaLnBrk="1" hangingPunct="1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宋体" pitchFamily="2" charset="-122"/>
              </a:rPr>
              <a:t>Introduction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Populations: </a:t>
            </a:r>
            <a:r>
              <a:rPr lang="en-US" altLang="zh-CN" sz="2400" dirty="0" err="1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Biparental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 populations and natural populations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Analyses: DNA, RNA and protein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Factors involved: tail size, marker density …et al.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Applications: genetics, genomics and breeding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Prospects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: potentials and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challenges</a:t>
            </a:r>
          </a:p>
          <a:p>
            <a:pPr eaLnBrk="1" hangingPunct="1">
              <a:lnSpc>
                <a:spcPct val="150000"/>
              </a:lnSpc>
              <a:buClr>
                <a:schemeClr val="bg1">
                  <a:lumMod val="85000"/>
                </a:schemeClr>
              </a:buClr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宋体" pitchFamily="2" charset="-122"/>
              </a:rPr>
              <a:t>Conclusions 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18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9034" y="1556639"/>
            <a:ext cx="71519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Reliability can be improved by</a:t>
            </a:r>
            <a:endParaRPr lang="en-US" altLang="zh-CN" sz="2400" b="1" dirty="0" smtClean="0">
              <a:latin typeface="Calibri" panose="020F0502020204030204" pitchFamily="34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Increasing </a:t>
            </a:r>
          </a:p>
          <a:p>
            <a:pPr marL="808038" indent="-92075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 smtClean="0">
                <a:latin typeface="Calibri" panose="020F0502020204030204" pitchFamily="34" charset="0"/>
              </a:rPr>
              <a:t> total size of the original population</a:t>
            </a:r>
          </a:p>
          <a:p>
            <a:pPr marL="808038" indent="-92075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Calibri" panose="020F0502020204030204" pitchFamily="34" charset="0"/>
              </a:rPr>
              <a:t> </a:t>
            </a:r>
            <a:r>
              <a:rPr lang="en-US" altLang="zh-CN" sz="2400" dirty="0" smtClean="0">
                <a:latin typeface="Calibri" panose="020F0502020204030204" pitchFamily="34" charset="0"/>
              </a:rPr>
              <a:t>tail sizes or selective individuals</a:t>
            </a:r>
          </a:p>
          <a:p>
            <a:pPr marL="808038" indent="-92075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Calibri" panose="020F0502020204030204" pitchFamily="34" charset="0"/>
              </a:rPr>
              <a:t> </a:t>
            </a:r>
            <a:r>
              <a:rPr lang="en-US" altLang="zh-CN" sz="2400" dirty="0" smtClean="0">
                <a:latin typeface="Calibri" panose="020F0502020204030204" pitchFamily="34" charset="0"/>
              </a:rPr>
              <a:t>marker density/sequencing coverage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Using </a:t>
            </a:r>
            <a:r>
              <a:rPr lang="en-US" altLang="zh-CN" sz="2400" dirty="0">
                <a:latin typeface="Calibri" panose="020F0502020204030204" pitchFamily="34" charset="0"/>
              </a:rPr>
              <a:t>multiple bulked samples and </a:t>
            </a:r>
            <a:r>
              <a:rPr lang="en-US" altLang="zh-CN" sz="2400" dirty="0" smtClean="0">
                <a:latin typeface="Calibri" panose="020F0502020204030204" pitchFamily="34" charset="0"/>
              </a:rPr>
              <a:t>sub-bulks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Using </a:t>
            </a:r>
            <a:r>
              <a:rPr lang="en-US" altLang="zh-CN" sz="2400" dirty="0">
                <a:latin typeface="Calibri" panose="020F0502020204030204" pitchFamily="34" charset="0"/>
              </a:rPr>
              <a:t>individual </a:t>
            </a:r>
            <a:r>
              <a:rPr lang="en-US" altLang="zh-CN" sz="2400" dirty="0" smtClean="0">
                <a:latin typeface="Calibri" panose="020F0502020204030204" pitchFamily="34" charset="0"/>
              </a:rPr>
              <a:t>genotypes of GWAS population to validate BSA results</a:t>
            </a:r>
            <a:endParaRPr lang="zh-CN" altLang="zh-CN" sz="2400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0735" y="476940"/>
            <a:ext cx="2808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R</a:t>
            </a:r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eliability of BSA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22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5271" y="234955"/>
            <a:ext cx="26418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CONCLUSIONS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0944" y="1221674"/>
            <a:ext cx="8490858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Calibri" panose="020F0502020204030204" pitchFamily="34" charset="0"/>
              </a:rPr>
              <a:t>Bulked </a:t>
            </a:r>
            <a:r>
              <a:rPr lang="en-US" altLang="zh-CN" sz="2400" dirty="0" err="1">
                <a:latin typeface="Calibri" panose="020F0502020204030204" pitchFamily="34" charset="0"/>
              </a:rPr>
              <a:t>segregant</a:t>
            </a:r>
            <a:r>
              <a:rPr lang="en-US" altLang="zh-CN" sz="2400" dirty="0">
                <a:latin typeface="Calibri" panose="020F0502020204030204" pitchFamily="34" charset="0"/>
              </a:rPr>
              <a:t> </a:t>
            </a:r>
            <a:r>
              <a:rPr lang="en-US" altLang="zh-CN" sz="2400" dirty="0" smtClean="0">
                <a:latin typeface="Calibri" panose="020F0502020204030204" pitchFamily="34" charset="0"/>
              </a:rPr>
              <a:t>analysis can be </a:t>
            </a:r>
            <a:r>
              <a:rPr lang="en-US" altLang="zh-CN" sz="2400" dirty="0">
                <a:latin typeface="Calibri" panose="020F0502020204030204" pitchFamily="34" charset="0"/>
              </a:rPr>
              <a:t>generalized as bulked sample analysis (BSA) </a:t>
            </a:r>
            <a:endParaRPr lang="en-US" altLang="zh-CN" sz="2400" dirty="0" smtClean="0">
              <a:latin typeface="Calibri" panose="020F050202020403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BSA can </a:t>
            </a:r>
            <a:r>
              <a:rPr lang="en-US" altLang="zh-CN" sz="2400" dirty="0">
                <a:latin typeface="Calibri" panose="020F0502020204030204" pitchFamily="34" charset="0"/>
              </a:rPr>
              <a:t>work with any populations </a:t>
            </a:r>
            <a:endParaRPr lang="en-US" altLang="zh-CN" sz="2400" dirty="0" smtClean="0">
              <a:latin typeface="Calibri" panose="020F050202020403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All genetic polymorphisms at DNA, RNA and protein levels can be used for BSA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Strategies for sampling</a:t>
            </a:r>
            <a:r>
              <a:rPr lang="en-US" altLang="zh-CN" sz="2400" dirty="0">
                <a:latin typeface="Calibri" panose="020F0502020204030204" pitchFamily="34" charset="0"/>
              </a:rPr>
              <a:t>, bulking and </a:t>
            </a:r>
            <a:r>
              <a:rPr lang="en-US" altLang="zh-CN" sz="2400" dirty="0" smtClean="0">
                <a:latin typeface="Calibri" panose="020F0502020204030204" pitchFamily="34" charset="0"/>
              </a:rPr>
              <a:t>multiplexing are important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BSA can be done using </a:t>
            </a:r>
            <a:r>
              <a:rPr lang="en-US" altLang="zh-CN" sz="2400" dirty="0">
                <a:latin typeface="Calibri" panose="020F0502020204030204" pitchFamily="34" charset="0"/>
              </a:rPr>
              <a:t>individual markers, marker chips and </a:t>
            </a:r>
            <a:r>
              <a:rPr lang="en-US" altLang="zh-CN" sz="2400" dirty="0" smtClean="0">
                <a:latin typeface="Calibri" panose="020F0502020204030204" pitchFamily="34" charset="0"/>
              </a:rPr>
              <a:t>high-throughput sequencing, </a:t>
            </a:r>
            <a:r>
              <a:rPr lang="en-US" altLang="zh-CN" sz="2400" dirty="0">
                <a:latin typeface="Calibri" panose="020F0502020204030204" pitchFamily="34" charset="0"/>
              </a:rPr>
              <a:t>at DNA, RNA and protein </a:t>
            </a:r>
            <a:r>
              <a:rPr lang="en-US" altLang="zh-CN" sz="2400" dirty="0" smtClean="0">
                <a:latin typeface="Calibri" panose="020F0502020204030204" pitchFamily="34" charset="0"/>
              </a:rPr>
              <a:t>levels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Calibri" panose="020F0502020204030204" pitchFamily="34" charset="0"/>
              </a:rPr>
              <a:t>BSA </a:t>
            </a:r>
            <a:r>
              <a:rPr lang="en-US" altLang="zh-CN" sz="2400" dirty="0">
                <a:latin typeface="Calibri" panose="020F0502020204030204" pitchFamily="34" charset="0"/>
              </a:rPr>
              <a:t>has a wide range of applications in genetics, genomics and crop improvement. 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91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448144" y="2088390"/>
            <a:ext cx="6459538" cy="399494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600K </a:t>
            </a:r>
            <a:r>
              <a:rPr lang="en-US" sz="2400" dirty="0" err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Axion</a:t>
            </a:r>
            <a:r>
              <a:rPr 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Maize Genotyping </a:t>
            </a:r>
            <a:r>
              <a:rPr lang="en-US" sz="2400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Array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德国开发</a:t>
            </a:r>
            <a:endParaRPr lang="en-US" altLang="zh-CN" sz="2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欧洲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32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个玉米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自交系的重测序</a:t>
            </a:r>
            <a:endParaRPr lang="en-US" altLang="zh-CN" sz="2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</a:t>
            </a:r>
            <a:r>
              <a:rPr lang="en-US" altLang="zh-CN" sz="24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Affymetrix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平台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/>
            </a:r>
            <a:b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MaizeSNP200K</a:t>
            </a:r>
            <a:r>
              <a:rPr lang="zh-CN" altLang="en-US" sz="2400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Affymetrix</a:t>
            </a:r>
            <a:r>
              <a:rPr lang="en-US" altLang="zh-CN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:</a:t>
            </a:r>
            <a:endParaRPr lang="en-US" altLang="zh-CN" sz="2400" dirty="0" smtClean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北京大学（邓兴旺实验室）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>
              <a:buFont typeface="Wingdings" pitchFamily="2" charset="2"/>
              <a:buChar char="ü"/>
            </a:pPr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中国农业大学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>
              <a:buFont typeface="Wingdings" pitchFamily="2" charset="2"/>
              <a:buChar char="ü"/>
            </a:pPr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北京市农林科学院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1415928" y="1451353"/>
            <a:ext cx="5603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0" b="1" dirty="0">
                <a:solidFill>
                  <a:srgbClr val="0000FF"/>
                </a:solidFill>
                <a:cs typeface="Times New Roman" pitchFamily="18" charset="0"/>
              </a:rPr>
              <a:t>Genotyping by Arraying (Chips)</a:t>
            </a:r>
          </a:p>
        </p:txBody>
      </p:sp>
      <p:sp>
        <p:nvSpPr>
          <p:cNvPr id="2" name="矩形 1"/>
          <p:cNvSpPr/>
          <p:nvPr/>
        </p:nvSpPr>
        <p:spPr>
          <a:xfrm>
            <a:off x="1415928" y="589113"/>
            <a:ext cx="6447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</a:rPr>
              <a:t>温热带玉米</a:t>
            </a:r>
            <a:r>
              <a:rPr lang="en-US" altLang="zh-CN" sz="3200" b="1" dirty="0">
                <a:solidFill>
                  <a:srgbClr val="0000FF"/>
                </a:solidFill>
              </a:rPr>
              <a:t>55K</a:t>
            </a:r>
            <a:r>
              <a:rPr lang="zh-CN" altLang="en-US" sz="3200" b="1" dirty="0">
                <a:solidFill>
                  <a:srgbClr val="0000FF"/>
                </a:solidFill>
              </a:rPr>
              <a:t>芯片的设计与评价</a:t>
            </a:r>
            <a:endParaRPr lang="en-US" altLang="zh-CN" sz="3200" b="1" dirty="0">
              <a:solidFill>
                <a:srgbClr val="0000FF"/>
              </a:solidFill>
            </a:endParaRPr>
          </a:p>
          <a:p>
            <a:pPr algn="ctr"/>
            <a:endParaRPr lang="en-US" altLang="zh-CN" sz="1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57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1968" y="1235243"/>
            <a:ext cx="76003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适合于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GWAS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的芯片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与物种多样性和的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LD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有关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玉米温带群体：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1M</a:t>
            </a:r>
          </a:p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玉米热带群体：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3-5M</a:t>
            </a:r>
          </a:p>
          <a:p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２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适合基因定位、渐渗育种、复杂性状全基因组选择、种质资源鉴定的芯片 （可以与功能基因相结合）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 50K</a:t>
            </a: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以玉米为例， 亲本的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SNP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多样性一般在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30-50%,  50K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的芯片对任何双亲群体大概有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15-25K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的多态性标记。一个芯片可以用于所有的群体。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３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主基因选择和基因累加 （含功能基因）：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5-50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。更适合于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Array tape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等单标记分析系统。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6295" y="647927"/>
            <a:ext cx="6593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不同标记数目的芯片应用于不同实验设计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4461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9331" y="1547258"/>
            <a:ext cx="76892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现有玉米芯片的局限</a:t>
            </a:r>
            <a:endParaRPr lang="en-US" sz="2400" dirty="0" smtClean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(1) 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基因组覆盖率低</a:t>
            </a:r>
            <a:r>
              <a:rPr 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; </a:t>
            </a:r>
          </a:p>
          <a:p>
            <a:pPr lvl="0">
              <a:lnSpc>
                <a:spcPct val="200000"/>
              </a:lnSpc>
            </a:pPr>
            <a:r>
              <a:rPr 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(2) 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稀有等位基因标记被淘汰</a:t>
            </a:r>
            <a:endParaRPr lang="en-US" altLang="zh-CN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(3) 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偏向于温带玉米 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不适合热带玉米群体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endParaRPr lang="en-US" altLang="zh-CN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(4) 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与标记有关的已知基因信息有限</a:t>
            </a:r>
            <a:endParaRPr lang="en-US" altLang="zh-CN" sz="2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(5) 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单个样本分析成本高。</a:t>
            </a:r>
            <a:endParaRPr lang="en-US" altLang="zh-CN" sz="2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2880" y="679448"/>
            <a:ext cx="87636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>
                <a:solidFill>
                  <a:srgbClr val="0000FF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高密度、低成本、全覆盖、多用途玉米</a:t>
            </a:r>
            <a:r>
              <a:rPr lang="en-US" sz="2800" b="1" kern="100" dirty="0">
                <a:solidFill>
                  <a:srgbClr val="0000FF"/>
                </a:solidFill>
                <a:latin typeface="Microsoft YaHei" panose="020B0503020204020204" pitchFamily="34" charset="-122"/>
                <a:ea typeface="SimSun" panose="02010600030101010101" pitchFamily="2" charset="-122"/>
                <a:cs typeface="Times New Roman" panose="02020603050405020304" pitchFamily="18" charset="0"/>
              </a:rPr>
              <a:t>55K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芯片 （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sz="2800" kern="100" dirty="0">
              <a:solidFill>
                <a:srgbClr val="0000FF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02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448144" y="2088390"/>
            <a:ext cx="6459538" cy="399494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600K </a:t>
            </a:r>
            <a:r>
              <a:rPr lang="en-US" sz="2400" dirty="0" err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Axion</a:t>
            </a:r>
            <a:r>
              <a:rPr lang="en-US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Maize Genotyping </a:t>
            </a:r>
            <a:r>
              <a:rPr lang="en-US" sz="2400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Array</a:t>
            </a:r>
          </a:p>
          <a:p>
            <a:pPr marL="0" indent="0">
              <a:buNone/>
            </a:pP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德国开发</a:t>
            </a:r>
            <a:endParaRPr lang="en-US" altLang="zh-CN" sz="2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欧洲</a:t>
            </a: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32</a:t>
            </a:r>
            <a:r>
              <a:rPr lang="zh-CN" altLang="en-US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个玉米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自交系的重测序</a:t>
            </a:r>
            <a:endParaRPr lang="en-US" altLang="zh-CN" sz="24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</a:t>
            </a:r>
            <a:r>
              <a:rPr lang="en-US" altLang="zh-CN" sz="24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Affymetrix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zh-CN" altLang="en-US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平台</a:t>
            </a:r>
            <a: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/>
            </a:r>
            <a:br>
              <a:rPr lang="en-US" altLang="zh-CN" sz="24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</a:b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MaizeSNP200K</a:t>
            </a:r>
            <a:r>
              <a:rPr lang="zh-CN" altLang="en-US" sz="2400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Affymetrix</a:t>
            </a:r>
            <a:r>
              <a:rPr lang="en-US" altLang="zh-CN" sz="24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:</a:t>
            </a:r>
            <a:endParaRPr lang="en-US" altLang="zh-CN" sz="2400" dirty="0" smtClean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北京大学（邓兴旺实验室）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>
              <a:buFont typeface="Wingdings" pitchFamily="2" charset="2"/>
              <a:buChar char="ü"/>
            </a:pPr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中国农业大学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1">
              <a:buFont typeface="Wingdings" pitchFamily="2" charset="2"/>
              <a:buChar char="ü"/>
            </a:pPr>
            <a:r>
              <a:rPr lang="zh-CN" altLang="en-US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北京市农林科学院</a:t>
            </a:r>
            <a:endParaRPr lang="en-US" altLang="zh-CN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1598808" y="753084"/>
            <a:ext cx="5603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0" b="1" dirty="0">
                <a:solidFill>
                  <a:srgbClr val="0000FF"/>
                </a:solidFill>
                <a:cs typeface="Times New Roman" pitchFamily="18" charset="0"/>
              </a:rPr>
              <a:t>Genotyping by Arraying (Chips)</a:t>
            </a:r>
          </a:p>
        </p:txBody>
      </p:sp>
    </p:spTree>
    <p:extLst>
      <p:ext uri="{BB962C8B-B14F-4D97-AF65-F5344CB8AC3E}">
        <p14:creationId xmlns:p14="http://schemas.microsoft.com/office/powerpoint/2010/main" val="123976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1" b="3313"/>
          <a:stretch/>
        </p:blipFill>
        <p:spPr bwMode="auto">
          <a:xfrm>
            <a:off x="1765501" y="1446412"/>
            <a:ext cx="5249064" cy="457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13411" y="785793"/>
            <a:ext cx="6882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Low replication rate in SNP detecting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732698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269" y="1273059"/>
            <a:ext cx="6200775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453269" y="486878"/>
            <a:ext cx="6533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任何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双亲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群体在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55K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芯片及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1K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位点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差异位点数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408402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673" y="889824"/>
            <a:ext cx="5095182" cy="57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868596" y="520492"/>
            <a:ext cx="4972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</a:rPr>
              <a:t>Structure Analysis of </a:t>
            </a:r>
            <a:r>
              <a:rPr lang="en-US" altLang="zh-CN" b="1" dirty="0" smtClean="0">
                <a:solidFill>
                  <a:srgbClr val="0000FF"/>
                </a:solidFill>
              </a:rPr>
              <a:t>597 elite inbred Lines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3499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1" y="407379"/>
            <a:ext cx="6839036" cy="61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557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3609148" y="6029672"/>
            <a:ext cx="651657" cy="483977"/>
            <a:chOff x="7103267" y="5822832"/>
            <a:chExt cx="1461614" cy="623688"/>
          </a:xfrm>
        </p:grpSpPr>
        <p:sp>
          <p:nvSpPr>
            <p:cNvPr id="88" name="Oval 71"/>
            <p:cNvSpPr>
              <a:spLocks noChangeArrowheads="1"/>
            </p:cNvSpPr>
            <p:nvPr/>
          </p:nvSpPr>
          <p:spPr bwMode="auto">
            <a:xfrm>
              <a:off x="7103267" y="5822832"/>
              <a:ext cx="1461614" cy="623688"/>
            </a:xfrm>
            <a:prstGeom prst="ellipse">
              <a:avLst/>
            </a:prstGeom>
            <a:noFill/>
            <a:ln w="7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89" name="Freeform 72"/>
            <p:cNvSpPr>
              <a:spLocks/>
            </p:cNvSpPr>
            <p:nvPr/>
          </p:nvSpPr>
          <p:spPr bwMode="auto">
            <a:xfrm>
              <a:off x="7256153" y="6132493"/>
              <a:ext cx="189583" cy="126483"/>
            </a:xfrm>
            <a:custGeom>
              <a:avLst/>
              <a:gdLst>
                <a:gd name="T0" fmla="*/ 2147483647 w 31"/>
                <a:gd name="T1" fmla="*/ 0 h 29"/>
                <a:gd name="T2" fmla="*/ 2147483647 w 31"/>
                <a:gd name="T3" fmla="*/ 2147483647 h 29"/>
                <a:gd name="T4" fmla="*/ 2147483647 w 31"/>
                <a:gd name="T5" fmla="*/ 2147483647 h 29"/>
                <a:gd name="T6" fmla="*/ 0 60000 65536"/>
                <a:gd name="T7" fmla="*/ 0 60000 65536"/>
                <a:gd name="T8" fmla="*/ 0 60000 65536"/>
                <a:gd name="T9" fmla="*/ 0 w 31"/>
                <a:gd name="T10" fmla="*/ 0 h 29"/>
                <a:gd name="T11" fmla="*/ 31 w 31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" h="29">
                  <a:moveTo>
                    <a:pt x="2" y="0"/>
                  </a:moveTo>
                  <a:cubicBezTo>
                    <a:pt x="6" y="12"/>
                    <a:pt x="0" y="25"/>
                    <a:pt x="13" y="29"/>
                  </a:cubicBezTo>
                  <a:cubicBezTo>
                    <a:pt x="20" y="22"/>
                    <a:pt x="31" y="18"/>
                    <a:pt x="31" y="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73"/>
            <p:cNvSpPr>
              <a:spLocks/>
            </p:cNvSpPr>
            <p:nvPr/>
          </p:nvSpPr>
          <p:spPr bwMode="auto">
            <a:xfrm>
              <a:off x="8026710" y="5992927"/>
              <a:ext cx="152890" cy="244241"/>
            </a:xfrm>
            <a:custGeom>
              <a:avLst/>
              <a:gdLst>
                <a:gd name="T0" fmla="*/ 2147483647 w 25"/>
                <a:gd name="T1" fmla="*/ 2147483647 h 56"/>
                <a:gd name="T2" fmla="*/ 2147483647 w 25"/>
                <a:gd name="T3" fmla="*/ 2147483647 h 56"/>
                <a:gd name="T4" fmla="*/ 2147483647 w 25"/>
                <a:gd name="T5" fmla="*/ 2147483647 h 56"/>
                <a:gd name="T6" fmla="*/ 2147483647 w 25"/>
                <a:gd name="T7" fmla="*/ 2147483647 h 56"/>
                <a:gd name="T8" fmla="*/ 2147483647 w 25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56"/>
                <a:gd name="T17" fmla="*/ 25 w 25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56">
                  <a:moveTo>
                    <a:pt x="25" y="2"/>
                  </a:moveTo>
                  <a:cubicBezTo>
                    <a:pt x="20" y="2"/>
                    <a:pt x="13" y="0"/>
                    <a:pt x="9" y="4"/>
                  </a:cubicBezTo>
                  <a:cubicBezTo>
                    <a:pt x="0" y="11"/>
                    <a:pt x="21" y="23"/>
                    <a:pt x="25" y="25"/>
                  </a:cubicBezTo>
                  <a:cubicBezTo>
                    <a:pt x="12" y="29"/>
                    <a:pt x="18" y="37"/>
                    <a:pt x="21" y="48"/>
                  </a:cubicBezTo>
                  <a:cubicBezTo>
                    <a:pt x="16" y="56"/>
                    <a:pt x="14" y="56"/>
                    <a:pt x="4" y="5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74"/>
            <p:cNvSpPr>
              <a:spLocks/>
            </p:cNvSpPr>
            <p:nvPr/>
          </p:nvSpPr>
          <p:spPr bwMode="auto">
            <a:xfrm>
              <a:off x="7549699" y="5953675"/>
              <a:ext cx="220159" cy="148289"/>
            </a:xfrm>
            <a:custGeom>
              <a:avLst/>
              <a:gdLst>
                <a:gd name="T0" fmla="*/ 2147483647 w 36"/>
                <a:gd name="T1" fmla="*/ 0 h 34"/>
                <a:gd name="T2" fmla="*/ 2147483647 w 36"/>
                <a:gd name="T3" fmla="*/ 2147483647 h 34"/>
                <a:gd name="T4" fmla="*/ 2147483647 w 36"/>
                <a:gd name="T5" fmla="*/ 2147483647 h 34"/>
                <a:gd name="T6" fmla="*/ 0 60000 65536"/>
                <a:gd name="T7" fmla="*/ 0 60000 65536"/>
                <a:gd name="T8" fmla="*/ 0 60000 65536"/>
                <a:gd name="T9" fmla="*/ 0 w 36"/>
                <a:gd name="T10" fmla="*/ 0 h 34"/>
                <a:gd name="T11" fmla="*/ 36 w 36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4">
                  <a:moveTo>
                    <a:pt x="19" y="0"/>
                  </a:moveTo>
                  <a:cubicBezTo>
                    <a:pt x="0" y="5"/>
                    <a:pt x="18" y="12"/>
                    <a:pt x="25" y="15"/>
                  </a:cubicBezTo>
                  <a:cubicBezTo>
                    <a:pt x="31" y="21"/>
                    <a:pt x="36" y="25"/>
                    <a:pt x="36" y="34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75"/>
            <p:cNvSpPr>
              <a:spLocks/>
            </p:cNvSpPr>
            <p:nvPr/>
          </p:nvSpPr>
          <p:spPr bwMode="auto">
            <a:xfrm>
              <a:off x="7580278" y="6228445"/>
              <a:ext cx="354701" cy="113398"/>
            </a:xfrm>
            <a:custGeom>
              <a:avLst/>
              <a:gdLst>
                <a:gd name="T0" fmla="*/ 2147483647 w 58"/>
                <a:gd name="T1" fmla="*/ 0 h 26"/>
                <a:gd name="T2" fmla="*/ 2147483647 w 58"/>
                <a:gd name="T3" fmla="*/ 2147483647 h 26"/>
                <a:gd name="T4" fmla="*/ 2147483647 w 58"/>
                <a:gd name="T5" fmla="*/ 2147483647 h 26"/>
                <a:gd name="T6" fmla="*/ 2147483647 w 58"/>
                <a:gd name="T7" fmla="*/ 2147483647 h 26"/>
                <a:gd name="T8" fmla="*/ 2147483647 w 58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26"/>
                <a:gd name="T17" fmla="*/ 58 w 5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26">
                  <a:moveTo>
                    <a:pt x="8" y="0"/>
                  </a:moveTo>
                  <a:cubicBezTo>
                    <a:pt x="0" y="7"/>
                    <a:pt x="2" y="16"/>
                    <a:pt x="12" y="19"/>
                  </a:cubicBezTo>
                  <a:cubicBezTo>
                    <a:pt x="20" y="26"/>
                    <a:pt x="24" y="18"/>
                    <a:pt x="33" y="14"/>
                  </a:cubicBezTo>
                  <a:cubicBezTo>
                    <a:pt x="29" y="3"/>
                    <a:pt x="37" y="10"/>
                    <a:pt x="43" y="13"/>
                  </a:cubicBezTo>
                  <a:cubicBezTo>
                    <a:pt x="48" y="17"/>
                    <a:pt x="52" y="21"/>
                    <a:pt x="58" y="21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Oval 76"/>
            <p:cNvSpPr>
              <a:spLocks noChangeArrowheads="1"/>
            </p:cNvSpPr>
            <p:nvPr/>
          </p:nvSpPr>
          <p:spPr bwMode="auto">
            <a:xfrm>
              <a:off x="7103267" y="5822832"/>
              <a:ext cx="1461614" cy="623688"/>
            </a:xfrm>
            <a:prstGeom prst="ellipse">
              <a:avLst/>
            </a:prstGeom>
            <a:noFill/>
            <a:ln w="7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4" name="Freeform 77"/>
            <p:cNvSpPr>
              <a:spLocks/>
            </p:cNvSpPr>
            <p:nvPr/>
          </p:nvSpPr>
          <p:spPr bwMode="auto">
            <a:xfrm>
              <a:off x="7256153" y="6132493"/>
              <a:ext cx="189583" cy="126483"/>
            </a:xfrm>
            <a:custGeom>
              <a:avLst/>
              <a:gdLst>
                <a:gd name="T0" fmla="*/ 2147483647 w 31"/>
                <a:gd name="T1" fmla="*/ 0 h 29"/>
                <a:gd name="T2" fmla="*/ 2147483647 w 31"/>
                <a:gd name="T3" fmla="*/ 2147483647 h 29"/>
                <a:gd name="T4" fmla="*/ 2147483647 w 31"/>
                <a:gd name="T5" fmla="*/ 2147483647 h 29"/>
                <a:gd name="T6" fmla="*/ 0 60000 65536"/>
                <a:gd name="T7" fmla="*/ 0 60000 65536"/>
                <a:gd name="T8" fmla="*/ 0 60000 65536"/>
                <a:gd name="T9" fmla="*/ 0 w 31"/>
                <a:gd name="T10" fmla="*/ 0 h 29"/>
                <a:gd name="T11" fmla="*/ 31 w 31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" h="29">
                  <a:moveTo>
                    <a:pt x="2" y="0"/>
                  </a:moveTo>
                  <a:cubicBezTo>
                    <a:pt x="6" y="12"/>
                    <a:pt x="0" y="25"/>
                    <a:pt x="13" y="29"/>
                  </a:cubicBezTo>
                  <a:cubicBezTo>
                    <a:pt x="20" y="22"/>
                    <a:pt x="31" y="18"/>
                    <a:pt x="31" y="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78"/>
            <p:cNvSpPr>
              <a:spLocks/>
            </p:cNvSpPr>
            <p:nvPr/>
          </p:nvSpPr>
          <p:spPr bwMode="auto">
            <a:xfrm>
              <a:off x="8026710" y="5992927"/>
              <a:ext cx="152890" cy="244241"/>
            </a:xfrm>
            <a:custGeom>
              <a:avLst/>
              <a:gdLst>
                <a:gd name="T0" fmla="*/ 2147483647 w 25"/>
                <a:gd name="T1" fmla="*/ 2147483647 h 56"/>
                <a:gd name="T2" fmla="*/ 2147483647 w 25"/>
                <a:gd name="T3" fmla="*/ 2147483647 h 56"/>
                <a:gd name="T4" fmla="*/ 2147483647 w 25"/>
                <a:gd name="T5" fmla="*/ 2147483647 h 56"/>
                <a:gd name="T6" fmla="*/ 2147483647 w 25"/>
                <a:gd name="T7" fmla="*/ 2147483647 h 56"/>
                <a:gd name="T8" fmla="*/ 2147483647 w 25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56"/>
                <a:gd name="T17" fmla="*/ 25 w 25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56">
                  <a:moveTo>
                    <a:pt x="25" y="2"/>
                  </a:moveTo>
                  <a:cubicBezTo>
                    <a:pt x="20" y="2"/>
                    <a:pt x="13" y="0"/>
                    <a:pt x="9" y="4"/>
                  </a:cubicBezTo>
                  <a:cubicBezTo>
                    <a:pt x="0" y="11"/>
                    <a:pt x="21" y="23"/>
                    <a:pt x="25" y="25"/>
                  </a:cubicBezTo>
                  <a:cubicBezTo>
                    <a:pt x="12" y="29"/>
                    <a:pt x="18" y="37"/>
                    <a:pt x="21" y="48"/>
                  </a:cubicBezTo>
                  <a:cubicBezTo>
                    <a:pt x="16" y="56"/>
                    <a:pt x="14" y="56"/>
                    <a:pt x="4" y="5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79"/>
            <p:cNvSpPr>
              <a:spLocks/>
            </p:cNvSpPr>
            <p:nvPr/>
          </p:nvSpPr>
          <p:spPr bwMode="auto">
            <a:xfrm>
              <a:off x="7549699" y="5953675"/>
              <a:ext cx="220159" cy="148289"/>
            </a:xfrm>
            <a:custGeom>
              <a:avLst/>
              <a:gdLst>
                <a:gd name="T0" fmla="*/ 2147483647 w 36"/>
                <a:gd name="T1" fmla="*/ 0 h 34"/>
                <a:gd name="T2" fmla="*/ 2147483647 w 36"/>
                <a:gd name="T3" fmla="*/ 2147483647 h 34"/>
                <a:gd name="T4" fmla="*/ 2147483647 w 36"/>
                <a:gd name="T5" fmla="*/ 2147483647 h 34"/>
                <a:gd name="T6" fmla="*/ 0 60000 65536"/>
                <a:gd name="T7" fmla="*/ 0 60000 65536"/>
                <a:gd name="T8" fmla="*/ 0 60000 65536"/>
                <a:gd name="T9" fmla="*/ 0 w 36"/>
                <a:gd name="T10" fmla="*/ 0 h 34"/>
                <a:gd name="T11" fmla="*/ 36 w 36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4">
                  <a:moveTo>
                    <a:pt x="19" y="0"/>
                  </a:moveTo>
                  <a:cubicBezTo>
                    <a:pt x="0" y="5"/>
                    <a:pt x="18" y="12"/>
                    <a:pt x="25" y="15"/>
                  </a:cubicBezTo>
                  <a:cubicBezTo>
                    <a:pt x="31" y="21"/>
                    <a:pt x="36" y="25"/>
                    <a:pt x="36" y="34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80"/>
            <p:cNvSpPr>
              <a:spLocks/>
            </p:cNvSpPr>
            <p:nvPr/>
          </p:nvSpPr>
          <p:spPr bwMode="auto">
            <a:xfrm>
              <a:off x="7580278" y="6228445"/>
              <a:ext cx="354701" cy="113398"/>
            </a:xfrm>
            <a:custGeom>
              <a:avLst/>
              <a:gdLst>
                <a:gd name="T0" fmla="*/ 2147483647 w 58"/>
                <a:gd name="T1" fmla="*/ 0 h 26"/>
                <a:gd name="T2" fmla="*/ 2147483647 w 58"/>
                <a:gd name="T3" fmla="*/ 2147483647 h 26"/>
                <a:gd name="T4" fmla="*/ 2147483647 w 58"/>
                <a:gd name="T5" fmla="*/ 2147483647 h 26"/>
                <a:gd name="T6" fmla="*/ 2147483647 w 58"/>
                <a:gd name="T7" fmla="*/ 2147483647 h 26"/>
                <a:gd name="T8" fmla="*/ 2147483647 w 58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26"/>
                <a:gd name="T17" fmla="*/ 58 w 5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26">
                  <a:moveTo>
                    <a:pt x="8" y="0"/>
                  </a:moveTo>
                  <a:cubicBezTo>
                    <a:pt x="0" y="7"/>
                    <a:pt x="2" y="16"/>
                    <a:pt x="12" y="19"/>
                  </a:cubicBezTo>
                  <a:cubicBezTo>
                    <a:pt x="20" y="26"/>
                    <a:pt x="24" y="18"/>
                    <a:pt x="33" y="14"/>
                  </a:cubicBezTo>
                  <a:cubicBezTo>
                    <a:pt x="29" y="3"/>
                    <a:pt x="37" y="10"/>
                    <a:pt x="43" y="13"/>
                  </a:cubicBezTo>
                  <a:cubicBezTo>
                    <a:pt x="48" y="17"/>
                    <a:pt x="52" y="21"/>
                    <a:pt x="58" y="21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229194" y="6029672"/>
            <a:ext cx="639069" cy="469393"/>
            <a:chOff x="3819223" y="5787941"/>
            <a:chExt cx="1467728" cy="623688"/>
          </a:xfrm>
        </p:grpSpPr>
        <p:sp>
          <p:nvSpPr>
            <p:cNvPr id="98" name="Oval 81"/>
            <p:cNvSpPr>
              <a:spLocks noChangeArrowheads="1"/>
            </p:cNvSpPr>
            <p:nvPr/>
          </p:nvSpPr>
          <p:spPr bwMode="auto">
            <a:xfrm>
              <a:off x="3819223" y="5787941"/>
              <a:ext cx="1467728" cy="623688"/>
            </a:xfrm>
            <a:prstGeom prst="ellipse">
              <a:avLst/>
            </a:prstGeom>
            <a:noFill/>
            <a:ln w="7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9" name="Freeform 82"/>
            <p:cNvSpPr>
              <a:spLocks/>
            </p:cNvSpPr>
            <p:nvPr/>
          </p:nvSpPr>
          <p:spPr bwMode="auto">
            <a:xfrm>
              <a:off x="4112769" y="6132493"/>
              <a:ext cx="195697" cy="126483"/>
            </a:xfrm>
            <a:custGeom>
              <a:avLst/>
              <a:gdLst>
                <a:gd name="T0" fmla="*/ 2147483647 w 32"/>
                <a:gd name="T1" fmla="*/ 0 h 29"/>
                <a:gd name="T2" fmla="*/ 2147483647 w 32"/>
                <a:gd name="T3" fmla="*/ 2147483647 h 29"/>
                <a:gd name="T4" fmla="*/ 2147483647 w 32"/>
                <a:gd name="T5" fmla="*/ 2147483647 h 29"/>
                <a:gd name="T6" fmla="*/ 0 60000 65536"/>
                <a:gd name="T7" fmla="*/ 0 60000 65536"/>
                <a:gd name="T8" fmla="*/ 0 60000 65536"/>
                <a:gd name="T9" fmla="*/ 0 w 32"/>
                <a:gd name="T10" fmla="*/ 0 h 29"/>
                <a:gd name="T11" fmla="*/ 32 w 32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" h="29">
                  <a:moveTo>
                    <a:pt x="2" y="0"/>
                  </a:moveTo>
                  <a:cubicBezTo>
                    <a:pt x="6" y="12"/>
                    <a:pt x="0" y="25"/>
                    <a:pt x="13" y="29"/>
                  </a:cubicBezTo>
                  <a:cubicBezTo>
                    <a:pt x="20" y="22"/>
                    <a:pt x="32" y="18"/>
                    <a:pt x="32" y="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83"/>
            <p:cNvSpPr>
              <a:spLocks/>
            </p:cNvSpPr>
            <p:nvPr/>
          </p:nvSpPr>
          <p:spPr bwMode="auto">
            <a:xfrm>
              <a:off x="4504163" y="5914421"/>
              <a:ext cx="232390" cy="204989"/>
            </a:xfrm>
            <a:custGeom>
              <a:avLst/>
              <a:gdLst>
                <a:gd name="T0" fmla="*/ 2147483647 w 38"/>
                <a:gd name="T1" fmla="*/ 0 h 47"/>
                <a:gd name="T2" fmla="*/ 2147483647 w 38"/>
                <a:gd name="T3" fmla="*/ 2147483647 h 47"/>
                <a:gd name="T4" fmla="*/ 2147483647 w 38"/>
                <a:gd name="T5" fmla="*/ 2147483647 h 47"/>
                <a:gd name="T6" fmla="*/ 2147483647 w 38"/>
                <a:gd name="T7" fmla="*/ 2147483647 h 47"/>
                <a:gd name="T8" fmla="*/ 2147483647 w 38"/>
                <a:gd name="T9" fmla="*/ 2147483647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7"/>
                <a:gd name="T17" fmla="*/ 38 w 38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7">
                  <a:moveTo>
                    <a:pt x="19" y="0"/>
                  </a:moveTo>
                  <a:cubicBezTo>
                    <a:pt x="18" y="1"/>
                    <a:pt x="0" y="15"/>
                    <a:pt x="6" y="17"/>
                  </a:cubicBezTo>
                  <a:cubicBezTo>
                    <a:pt x="12" y="19"/>
                    <a:pt x="19" y="16"/>
                    <a:pt x="25" y="15"/>
                  </a:cubicBezTo>
                  <a:cubicBezTo>
                    <a:pt x="23" y="23"/>
                    <a:pt x="17" y="25"/>
                    <a:pt x="13" y="31"/>
                  </a:cubicBezTo>
                  <a:cubicBezTo>
                    <a:pt x="17" y="47"/>
                    <a:pt x="12" y="40"/>
                    <a:pt x="38" y="40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84"/>
            <p:cNvSpPr>
              <a:spLocks/>
            </p:cNvSpPr>
            <p:nvPr/>
          </p:nvSpPr>
          <p:spPr bwMode="auto">
            <a:xfrm>
              <a:off x="4883326" y="5992927"/>
              <a:ext cx="152890" cy="244241"/>
            </a:xfrm>
            <a:custGeom>
              <a:avLst/>
              <a:gdLst>
                <a:gd name="T0" fmla="*/ 2147483647 w 25"/>
                <a:gd name="T1" fmla="*/ 2147483647 h 56"/>
                <a:gd name="T2" fmla="*/ 2147483647 w 25"/>
                <a:gd name="T3" fmla="*/ 2147483647 h 56"/>
                <a:gd name="T4" fmla="*/ 2147483647 w 25"/>
                <a:gd name="T5" fmla="*/ 2147483647 h 56"/>
                <a:gd name="T6" fmla="*/ 2147483647 w 25"/>
                <a:gd name="T7" fmla="*/ 2147483647 h 56"/>
                <a:gd name="T8" fmla="*/ 2147483647 w 25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56"/>
                <a:gd name="T17" fmla="*/ 25 w 25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56">
                  <a:moveTo>
                    <a:pt x="25" y="2"/>
                  </a:moveTo>
                  <a:cubicBezTo>
                    <a:pt x="20" y="2"/>
                    <a:pt x="13" y="0"/>
                    <a:pt x="9" y="4"/>
                  </a:cubicBezTo>
                  <a:cubicBezTo>
                    <a:pt x="0" y="11"/>
                    <a:pt x="21" y="23"/>
                    <a:pt x="25" y="25"/>
                  </a:cubicBezTo>
                  <a:cubicBezTo>
                    <a:pt x="12" y="29"/>
                    <a:pt x="18" y="37"/>
                    <a:pt x="21" y="48"/>
                  </a:cubicBezTo>
                  <a:cubicBezTo>
                    <a:pt x="16" y="56"/>
                    <a:pt x="14" y="56"/>
                    <a:pt x="4" y="5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85"/>
            <p:cNvSpPr>
              <a:spLocks/>
            </p:cNvSpPr>
            <p:nvPr/>
          </p:nvSpPr>
          <p:spPr bwMode="auto">
            <a:xfrm>
              <a:off x="4400201" y="6167385"/>
              <a:ext cx="201815" cy="69783"/>
            </a:xfrm>
            <a:custGeom>
              <a:avLst/>
              <a:gdLst>
                <a:gd name="T0" fmla="*/ 0 w 33"/>
                <a:gd name="T1" fmla="*/ 0 h 16"/>
                <a:gd name="T2" fmla="*/ 2147483647 w 33"/>
                <a:gd name="T3" fmla="*/ 2147483647 h 16"/>
                <a:gd name="T4" fmla="*/ 2147483647 w 33"/>
                <a:gd name="T5" fmla="*/ 2147483647 h 16"/>
                <a:gd name="T6" fmla="*/ 2147483647 w 33"/>
                <a:gd name="T7" fmla="*/ 2147483647 h 16"/>
                <a:gd name="T8" fmla="*/ 2147483647 w 33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6"/>
                <a:gd name="T17" fmla="*/ 33 w 33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6">
                  <a:moveTo>
                    <a:pt x="0" y="0"/>
                  </a:moveTo>
                  <a:cubicBezTo>
                    <a:pt x="0" y="2"/>
                    <a:pt x="0" y="5"/>
                    <a:pt x="2" y="6"/>
                  </a:cubicBezTo>
                  <a:cubicBezTo>
                    <a:pt x="4" y="6"/>
                    <a:pt x="5" y="2"/>
                    <a:pt x="8" y="2"/>
                  </a:cubicBezTo>
                  <a:cubicBezTo>
                    <a:pt x="14" y="1"/>
                    <a:pt x="21" y="5"/>
                    <a:pt x="26" y="6"/>
                  </a:cubicBezTo>
                  <a:cubicBezTo>
                    <a:pt x="29" y="8"/>
                    <a:pt x="33" y="16"/>
                    <a:pt x="33" y="1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Oval 86"/>
            <p:cNvSpPr>
              <a:spLocks noChangeArrowheads="1"/>
            </p:cNvSpPr>
            <p:nvPr/>
          </p:nvSpPr>
          <p:spPr bwMode="auto">
            <a:xfrm>
              <a:off x="3819223" y="5787941"/>
              <a:ext cx="1467728" cy="623688"/>
            </a:xfrm>
            <a:prstGeom prst="ellipse">
              <a:avLst/>
            </a:prstGeom>
            <a:noFill/>
            <a:ln w="7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104" name="Freeform 87"/>
            <p:cNvSpPr>
              <a:spLocks/>
            </p:cNvSpPr>
            <p:nvPr/>
          </p:nvSpPr>
          <p:spPr bwMode="auto">
            <a:xfrm>
              <a:off x="4112769" y="6132493"/>
              <a:ext cx="195697" cy="126483"/>
            </a:xfrm>
            <a:custGeom>
              <a:avLst/>
              <a:gdLst>
                <a:gd name="T0" fmla="*/ 2147483647 w 32"/>
                <a:gd name="T1" fmla="*/ 0 h 29"/>
                <a:gd name="T2" fmla="*/ 2147483647 w 32"/>
                <a:gd name="T3" fmla="*/ 2147483647 h 29"/>
                <a:gd name="T4" fmla="*/ 2147483647 w 32"/>
                <a:gd name="T5" fmla="*/ 2147483647 h 29"/>
                <a:gd name="T6" fmla="*/ 0 60000 65536"/>
                <a:gd name="T7" fmla="*/ 0 60000 65536"/>
                <a:gd name="T8" fmla="*/ 0 60000 65536"/>
                <a:gd name="T9" fmla="*/ 0 w 32"/>
                <a:gd name="T10" fmla="*/ 0 h 29"/>
                <a:gd name="T11" fmla="*/ 32 w 32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" h="29">
                  <a:moveTo>
                    <a:pt x="2" y="0"/>
                  </a:moveTo>
                  <a:cubicBezTo>
                    <a:pt x="6" y="12"/>
                    <a:pt x="0" y="25"/>
                    <a:pt x="13" y="29"/>
                  </a:cubicBezTo>
                  <a:cubicBezTo>
                    <a:pt x="20" y="22"/>
                    <a:pt x="32" y="18"/>
                    <a:pt x="32" y="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88"/>
            <p:cNvSpPr>
              <a:spLocks/>
            </p:cNvSpPr>
            <p:nvPr/>
          </p:nvSpPr>
          <p:spPr bwMode="auto">
            <a:xfrm>
              <a:off x="4504163" y="5914421"/>
              <a:ext cx="232390" cy="204989"/>
            </a:xfrm>
            <a:custGeom>
              <a:avLst/>
              <a:gdLst>
                <a:gd name="T0" fmla="*/ 2147483647 w 38"/>
                <a:gd name="T1" fmla="*/ 0 h 47"/>
                <a:gd name="T2" fmla="*/ 2147483647 w 38"/>
                <a:gd name="T3" fmla="*/ 2147483647 h 47"/>
                <a:gd name="T4" fmla="*/ 2147483647 w 38"/>
                <a:gd name="T5" fmla="*/ 2147483647 h 47"/>
                <a:gd name="T6" fmla="*/ 2147483647 w 38"/>
                <a:gd name="T7" fmla="*/ 2147483647 h 47"/>
                <a:gd name="T8" fmla="*/ 2147483647 w 38"/>
                <a:gd name="T9" fmla="*/ 2147483647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7"/>
                <a:gd name="T17" fmla="*/ 38 w 38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7">
                  <a:moveTo>
                    <a:pt x="19" y="0"/>
                  </a:moveTo>
                  <a:cubicBezTo>
                    <a:pt x="18" y="1"/>
                    <a:pt x="0" y="15"/>
                    <a:pt x="6" y="17"/>
                  </a:cubicBezTo>
                  <a:cubicBezTo>
                    <a:pt x="12" y="19"/>
                    <a:pt x="19" y="16"/>
                    <a:pt x="25" y="15"/>
                  </a:cubicBezTo>
                  <a:cubicBezTo>
                    <a:pt x="23" y="23"/>
                    <a:pt x="17" y="25"/>
                    <a:pt x="13" y="31"/>
                  </a:cubicBezTo>
                  <a:cubicBezTo>
                    <a:pt x="17" y="47"/>
                    <a:pt x="12" y="40"/>
                    <a:pt x="38" y="40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89"/>
            <p:cNvSpPr>
              <a:spLocks/>
            </p:cNvSpPr>
            <p:nvPr/>
          </p:nvSpPr>
          <p:spPr bwMode="auto">
            <a:xfrm>
              <a:off x="4883326" y="5992927"/>
              <a:ext cx="152890" cy="244241"/>
            </a:xfrm>
            <a:custGeom>
              <a:avLst/>
              <a:gdLst>
                <a:gd name="T0" fmla="*/ 2147483647 w 25"/>
                <a:gd name="T1" fmla="*/ 2147483647 h 56"/>
                <a:gd name="T2" fmla="*/ 2147483647 w 25"/>
                <a:gd name="T3" fmla="*/ 2147483647 h 56"/>
                <a:gd name="T4" fmla="*/ 2147483647 w 25"/>
                <a:gd name="T5" fmla="*/ 2147483647 h 56"/>
                <a:gd name="T6" fmla="*/ 2147483647 w 25"/>
                <a:gd name="T7" fmla="*/ 2147483647 h 56"/>
                <a:gd name="T8" fmla="*/ 2147483647 w 25"/>
                <a:gd name="T9" fmla="*/ 2147483647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56"/>
                <a:gd name="T17" fmla="*/ 25 w 25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56">
                  <a:moveTo>
                    <a:pt x="25" y="2"/>
                  </a:moveTo>
                  <a:cubicBezTo>
                    <a:pt x="20" y="2"/>
                    <a:pt x="13" y="0"/>
                    <a:pt x="9" y="4"/>
                  </a:cubicBezTo>
                  <a:cubicBezTo>
                    <a:pt x="0" y="11"/>
                    <a:pt x="21" y="23"/>
                    <a:pt x="25" y="25"/>
                  </a:cubicBezTo>
                  <a:cubicBezTo>
                    <a:pt x="12" y="29"/>
                    <a:pt x="18" y="37"/>
                    <a:pt x="21" y="48"/>
                  </a:cubicBezTo>
                  <a:cubicBezTo>
                    <a:pt x="16" y="56"/>
                    <a:pt x="14" y="56"/>
                    <a:pt x="4" y="5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90"/>
            <p:cNvSpPr>
              <a:spLocks/>
            </p:cNvSpPr>
            <p:nvPr/>
          </p:nvSpPr>
          <p:spPr bwMode="auto">
            <a:xfrm>
              <a:off x="4400201" y="6167385"/>
              <a:ext cx="201815" cy="69783"/>
            </a:xfrm>
            <a:custGeom>
              <a:avLst/>
              <a:gdLst>
                <a:gd name="T0" fmla="*/ 0 w 33"/>
                <a:gd name="T1" fmla="*/ 0 h 16"/>
                <a:gd name="T2" fmla="*/ 2147483647 w 33"/>
                <a:gd name="T3" fmla="*/ 2147483647 h 16"/>
                <a:gd name="T4" fmla="*/ 2147483647 w 33"/>
                <a:gd name="T5" fmla="*/ 2147483647 h 16"/>
                <a:gd name="T6" fmla="*/ 2147483647 w 33"/>
                <a:gd name="T7" fmla="*/ 2147483647 h 16"/>
                <a:gd name="T8" fmla="*/ 2147483647 w 33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6"/>
                <a:gd name="T17" fmla="*/ 33 w 33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6">
                  <a:moveTo>
                    <a:pt x="0" y="0"/>
                  </a:moveTo>
                  <a:cubicBezTo>
                    <a:pt x="0" y="2"/>
                    <a:pt x="0" y="5"/>
                    <a:pt x="2" y="6"/>
                  </a:cubicBezTo>
                  <a:cubicBezTo>
                    <a:pt x="4" y="6"/>
                    <a:pt x="5" y="2"/>
                    <a:pt x="8" y="2"/>
                  </a:cubicBezTo>
                  <a:cubicBezTo>
                    <a:pt x="14" y="1"/>
                    <a:pt x="21" y="5"/>
                    <a:pt x="26" y="6"/>
                  </a:cubicBezTo>
                  <a:cubicBezTo>
                    <a:pt x="29" y="8"/>
                    <a:pt x="33" y="16"/>
                    <a:pt x="33" y="16"/>
                  </a:cubicBezTo>
                </a:path>
              </a:pathLst>
            </a:cu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Freeform 10"/>
          <p:cNvSpPr>
            <a:spLocks/>
          </p:cNvSpPr>
          <p:nvPr/>
        </p:nvSpPr>
        <p:spPr bwMode="auto">
          <a:xfrm>
            <a:off x="1042245" y="4134362"/>
            <a:ext cx="1008163" cy="350094"/>
          </a:xfrm>
          <a:custGeom>
            <a:avLst/>
            <a:gdLst>
              <a:gd name="T0" fmla="*/ 0 w 230"/>
              <a:gd name="T1" fmla="*/ 2147483647 h 112"/>
              <a:gd name="T2" fmla="*/ 2147483647 w 230"/>
              <a:gd name="T3" fmla="*/ 2147483647 h 112"/>
              <a:gd name="T4" fmla="*/ 2147483647 w 230"/>
              <a:gd name="T5" fmla="*/ 0 h 112"/>
              <a:gd name="T6" fmla="*/ 2147483647 w 230"/>
              <a:gd name="T7" fmla="*/ 2147483647 h 112"/>
              <a:gd name="T8" fmla="*/ 2147483647 w 230"/>
              <a:gd name="T9" fmla="*/ 2147483647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0"/>
              <a:gd name="T16" fmla="*/ 0 h 112"/>
              <a:gd name="T17" fmla="*/ 230 w 230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0" h="112">
                <a:moveTo>
                  <a:pt x="0" y="112"/>
                </a:moveTo>
                <a:cubicBezTo>
                  <a:pt x="20" y="107"/>
                  <a:pt x="39" y="102"/>
                  <a:pt x="58" y="84"/>
                </a:cubicBezTo>
                <a:cubicBezTo>
                  <a:pt x="77" y="65"/>
                  <a:pt x="96" y="0"/>
                  <a:pt x="115" y="0"/>
                </a:cubicBezTo>
                <a:cubicBezTo>
                  <a:pt x="134" y="0"/>
                  <a:pt x="153" y="65"/>
                  <a:pt x="172" y="84"/>
                </a:cubicBezTo>
                <a:cubicBezTo>
                  <a:pt x="191" y="102"/>
                  <a:pt x="220" y="107"/>
                  <a:pt x="230" y="112"/>
                </a:cubicBezTo>
              </a:path>
            </a:pathLst>
          </a:custGeom>
          <a:noFill/>
          <a:ln w="4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1042245" y="4496959"/>
            <a:ext cx="1008163" cy="3127"/>
          </a:xfrm>
          <a:prstGeom prst="line">
            <a:avLst/>
          </a:prstGeom>
          <a:noFill/>
          <a:ln w="4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1537561" y="4128111"/>
            <a:ext cx="17533" cy="356346"/>
          </a:xfrm>
          <a:custGeom>
            <a:avLst/>
            <a:gdLst>
              <a:gd name="T0" fmla="*/ 2147483647 w 50"/>
              <a:gd name="T1" fmla="*/ 2147483647 h 1451"/>
              <a:gd name="T2" fmla="*/ 0 w 50"/>
              <a:gd name="T3" fmla="*/ 2147483647 h 1451"/>
              <a:gd name="T4" fmla="*/ 2147483647 w 50"/>
              <a:gd name="T5" fmla="*/ 0 h 1451"/>
              <a:gd name="T6" fmla="*/ 2147483647 w 50"/>
              <a:gd name="T7" fmla="*/ 2147483647 h 1451"/>
              <a:gd name="T8" fmla="*/ 2147483647 w 50"/>
              <a:gd name="T9" fmla="*/ 2147483647 h 1451"/>
              <a:gd name="T10" fmla="*/ 0 w 50"/>
              <a:gd name="T11" fmla="*/ 2147483647 h 1451"/>
              <a:gd name="T12" fmla="*/ 2147483647 w 50"/>
              <a:gd name="T13" fmla="*/ 2147483647 h 1451"/>
              <a:gd name="T14" fmla="*/ 2147483647 w 50"/>
              <a:gd name="T15" fmla="*/ 2147483647 h 1451"/>
              <a:gd name="T16" fmla="*/ 0 w 50"/>
              <a:gd name="T17" fmla="*/ 2147483647 h 1451"/>
              <a:gd name="T18" fmla="*/ 2147483647 w 50"/>
              <a:gd name="T19" fmla="*/ 2147483647 h 1451"/>
              <a:gd name="T20" fmla="*/ 2147483647 w 50"/>
              <a:gd name="T21" fmla="*/ 2147483647 h 1451"/>
              <a:gd name="T22" fmla="*/ 2147483647 w 50"/>
              <a:gd name="T23" fmla="*/ 2147483647 h 1451"/>
              <a:gd name="T24" fmla="*/ 0 w 50"/>
              <a:gd name="T25" fmla="*/ 2147483647 h 1451"/>
              <a:gd name="T26" fmla="*/ 2147483647 w 50"/>
              <a:gd name="T27" fmla="*/ 2147483647 h 1451"/>
              <a:gd name="T28" fmla="*/ 2147483647 w 50"/>
              <a:gd name="T29" fmla="*/ 2147483647 h 1451"/>
              <a:gd name="T30" fmla="*/ 0 w 50"/>
              <a:gd name="T31" fmla="*/ 2147483647 h 1451"/>
              <a:gd name="T32" fmla="*/ 2147483647 w 50"/>
              <a:gd name="T33" fmla="*/ 2147483647 h 1451"/>
              <a:gd name="T34" fmla="*/ 2147483647 w 50"/>
              <a:gd name="T35" fmla="*/ 2147483647 h 1451"/>
              <a:gd name="T36" fmla="*/ 2147483647 w 50"/>
              <a:gd name="T37" fmla="*/ 2147483647 h 1451"/>
              <a:gd name="T38" fmla="*/ 0 w 50"/>
              <a:gd name="T39" fmla="*/ 2147483647 h 1451"/>
              <a:gd name="T40" fmla="*/ 2147483647 w 50"/>
              <a:gd name="T41" fmla="*/ 2147483647 h 1451"/>
              <a:gd name="T42" fmla="*/ 2147483647 w 50"/>
              <a:gd name="T43" fmla="*/ 2147483647 h 1451"/>
              <a:gd name="T44" fmla="*/ 0 w 50"/>
              <a:gd name="T45" fmla="*/ 2147483647 h 1451"/>
              <a:gd name="T46" fmla="*/ 2147483647 w 50"/>
              <a:gd name="T47" fmla="*/ 2147483647 h 1451"/>
              <a:gd name="T48" fmla="*/ 2147483647 w 50"/>
              <a:gd name="T49" fmla="*/ 2147483647 h 1451"/>
              <a:gd name="T50" fmla="*/ 2147483647 w 50"/>
              <a:gd name="T51" fmla="*/ 2147483647 h 1451"/>
              <a:gd name="T52" fmla="*/ 0 w 50"/>
              <a:gd name="T53" fmla="*/ 2147483647 h 1451"/>
              <a:gd name="T54" fmla="*/ 2147483647 w 50"/>
              <a:gd name="T55" fmla="*/ 2147483647 h 1451"/>
              <a:gd name="T56" fmla="*/ 2147483647 w 50"/>
              <a:gd name="T57" fmla="*/ 2147483647 h 1451"/>
              <a:gd name="T58" fmla="*/ 0 w 50"/>
              <a:gd name="T59" fmla="*/ 2147483647 h 1451"/>
              <a:gd name="T60" fmla="*/ 2147483647 w 50"/>
              <a:gd name="T61" fmla="*/ 2147483647 h 1451"/>
              <a:gd name="T62" fmla="*/ 2147483647 w 50"/>
              <a:gd name="T63" fmla="*/ 2147483647 h 1451"/>
              <a:gd name="T64" fmla="*/ 2147483647 w 50"/>
              <a:gd name="T65" fmla="*/ 2147483647 h 1451"/>
              <a:gd name="T66" fmla="*/ 0 w 50"/>
              <a:gd name="T67" fmla="*/ 2147483647 h 1451"/>
              <a:gd name="T68" fmla="*/ 2147483647 w 50"/>
              <a:gd name="T69" fmla="*/ 2147483647 h 1451"/>
              <a:gd name="T70" fmla="*/ 2147483647 w 50"/>
              <a:gd name="T71" fmla="*/ 2147483647 h 1451"/>
              <a:gd name="T72" fmla="*/ 0 w 50"/>
              <a:gd name="T73" fmla="*/ 2147483647 h 1451"/>
              <a:gd name="T74" fmla="*/ 2147483647 w 50"/>
              <a:gd name="T75" fmla="*/ 2147483647 h 1451"/>
              <a:gd name="T76" fmla="*/ 2147483647 w 50"/>
              <a:gd name="T77" fmla="*/ 2147483647 h 1451"/>
              <a:gd name="T78" fmla="*/ 2147483647 w 50"/>
              <a:gd name="T79" fmla="*/ 2147483647 h 1451"/>
              <a:gd name="T80" fmla="*/ 0 w 50"/>
              <a:gd name="T81" fmla="*/ 2147483647 h 1451"/>
              <a:gd name="T82" fmla="*/ 2147483647 w 50"/>
              <a:gd name="T83" fmla="*/ 2147483647 h 1451"/>
              <a:gd name="T84" fmla="*/ 2147483647 w 50"/>
              <a:gd name="T85" fmla="*/ 2147483647 h 1451"/>
              <a:gd name="T86" fmla="*/ 0 w 50"/>
              <a:gd name="T87" fmla="*/ 2147483647 h 1451"/>
              <a:gd name="T88" fmla="*/ 2147483647 w 50"/>
              <a:gd name="T89" fmla="*/ 2147483647 h 1451"/>
              <a:gd name="T90" fmla="*/ 2147483647 w 50"/>
              <a:gd name="T91" fmla="*/ 2147483647 h 1451"/>
              <a:gd name="T92" fmla="*/ 2147483647 w 50"/>
              <a:gd name="T93" fmla="*/ 2147483647 h 1451"/>
              <a:gd name="T94" fmla="*/ 0 w 50"/>
              <a:gd name="T95" fmla="*/ 2147483647 h 1451"/>
              <a:gd name="T96" fmla="*/ 2147483647 w 50"/>
              <a:gd name="T97" fmla="*/ 2147483647 h 1451"/>
              <a:gd name="T98" fmla="*/ 2147483647 w 50"/>
              <a:gd name="T99" fmla="*/ 2147483647 h 1451"/>
              <a:gd name="T100" fmla="*/ 0 w 50"/>
              <a:gd name="T101" fmla="*/ 2147483647 h 1451"/>
              <a:gd name="T102" fmla="*/ 2147483647 w 50"/>
              <a:gd name="T103" fmla="*/ 2147483647 h 145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0"/>
              <a:gd name="T157" fmla="*/ 0 h 1451"/>
              <a:gd name="T158" fmla="*/ 50 w 50"/>
              <a:gd name="T159" fmla="*/ 1451 h 145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0" h="1451">
                <a:moveTo>
                  <a:pt x="50" y="25"/>
                </a:moveTo>
                <a:lnTo>
                  <a:pt x="50" y="25"/>
                </a:lnTo>
                <a:cubicBezTo>
                  <a:pt x="50" y="39"/>
                  <a:pt x="39" y="50"/>
                  <a:pt x="25" y="50"/>
                </a:cubicBez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lose/>
                <a:moveTo>
                  <a:pt x="50" y="125"/>
                </a:moveTo>
                <a:lnTo>
                  <a:pt x="50" y="125"/>
                </a:lnTo>
                <a:cubicBezTo>
                  <a:pt x="50" y="139"/>
                  <a:pt x="39" y="150"/>
                  <a:pt x="25" y="150"/>
                </a:cubicBezTo>
                <a:cubicBezTo>
                  <a:pt x="11" y="150"/>
                  <a:pt x="0" y="139"/>
                  <a:pt x="0" y="125"/>
                </a:cubicBezTo>
                <a:cubicBezTo>
                  <a:pt x="0" y="111"/>
                  <a:pt x="11" y="100"/>
                  <a:pt x="25" y="100"/>
                </a:cubicBezTo>
                <a:cubicBezTo>
                  <a:pt x="39" y="100"/>
                  <a:pt x="50" y="111"/>
                  <a:pt x="50" y="125"/>
                </a:cubicBezTo>
                <a:close/>
                <a:moveTo>
                  <a:pt x="50" y="225"/>
                </a:moveTo>
                <a:lnTo>
                  <a:pt x="50" y="225"/>
                </a:lnTo>
                <a:cubicBezTo>
                  <a:pt x="50" y="239"/>
                  <a:pt x="39" y="250"/>
                  <a:pt x="25" y="250"/>
                </a:cubicBezTo>
                <a:cubicBezTo>
                  <a:pt x="11" y="250"/>
                  <a:pt x="0" y="239"/>
                  <a:pt x="0" y="225"/>
                </a:cubicBezTo>
                <a:cubicBezTo>
                  <a:pt x="0" y="211"/>
                  <a:pt x="11" y="200"/>
                  <a:pt x="25" y="200"/>
                </a:cubicBezTo>
                <a:cubicBezTo>
                  <a:pt x="39" y="200"/>
                  <a:pt x="50" y="211"/>
                  <a:pt x="50" y="225"/>
                </a:cubicBezTo>
                <a:close/>
                <a:moveTo>
                  <a:pt x="50" y="325"/>
                </a:moveTo>
                <a:lnTo>
                  <a:pt x="50" y="325"/>
                </a:lnTo>
                <a:cubicBezTo>
                  <a:pt x="50" y="339"/>
                  <a:pt x="39" y="350"/>
                  <a:pt x="25" y="350"/>
                </a:cubicBezTo>
                <a:cubicBezTo>
                  <a:pt x="11" y="350"/>
                  <a:pt x="0" y="339"/>
                  <a:pt x="0" y="325"/>
                </a:cubicBezTo>
                <a:cubicBezTo>
                  <a:pt x="0" y="311"/>
                  <a:pt x="11" y="300"/>
                  <a:pt x="25" y="300"/>
                </a:cubicBezTo>
                <a:cubicBezTo>
                  <a:pt x="39" y="300"/>
                  <a:pt x="50" y="311"/>
                  <a:pt x="50" y="325"/>
                </a:cubicBezTo>
                <a:close/>
                <a:moveTo>
                  <a:pt x="50" y="425"/>
                </a:moveTo>
                <a:lnTo>
                  <a:pt x="50" y="425"/>
                </a:lnTo>
                <a:cubicBezTo>
                  <a:pt x="50" y="439"/>
                  <a:pt x="39" y="450"/>
                  <a:pt x="25" y="450"/>
                </a:cubicBezTo>
                <a:cubicBezTo>
                  <a:pt x="11" y="450"/>
                  <a:pt x="0" y="439"/>
                  <a:pt x="0" y="425"/>
                </a:cubicBezTo>
                <a:cubicBezTo>
                  <a:pt x="0" y="411"/>
                  <a:pt x="11" y="400"/>
                  <a:pt x="25" y="400"/>
                </a:cubicBezTo>
                <a:cubicBezTo>
                  <a:pt x="39" y="400"/>
                  <a:pt x="50" y="411"/>
                  <a:pt x="50" y="425"/>
                </a:cubicBezTo>
                <a:close/>
                <a:moveTo>
                  <a:pt x="50" y="525"/>
                </a:moveTo>
                <a:lnTo>
                  <a:pt x="50" y="525"/>
                </a:lnTo>
                <a:cubicBezTo>
                  <a:pt x="50" y="539"/>
                  <a:pt x="39" y="550"/>
                  <a:pt x="25" y="550"/>
                </a:cubicBezTo>
                <a:cubicBezTo>
                  <a:pt x="11" y="550"/>
                  <a:pt x="0" y="539"/>
                  <a:pt x="0" y="525"/>
                </a:cubicBezTo>
                <a:cubicBezTo>
                  <a:pt x="0" y="511"/>
                  <a:pt x="11" y="500"/>
                  <a:pt x="25" y="500"/>
                </a:cubicBezTo>
                <a:cubicBezTo>
                  <a:pt x="39" y="500"/>
                  <a:pt x="50" y="511"/>
                  <a:pt x="50" y="525"/>
                </a:cubicBezTo>
                <a:close/>
                <a:moveTo>
                  <a:pt x="50" y="625"/>
                </a:moveTo>
                <a:lnTo>
                  <a:pt x="50" y="625"/>
                </a:lnTo>
                <a:cubicBezTo>
                  <a:pt x="50" y="639"/>
                  <a:pt x="39" y="650"/>
                  <a:pt x="25" y="650"/>
                </a:cubicBezTo>
                <a:cubicBezTo>
                  <a:pt x="11" y="650"/>
                  <a:pt x="0" y="639"/>
                  <a:pt x="0" y="625"/>
                </a:cubicBezTo>
                <a:cubicBezTo>
                  <a:pt x="0" y="611"/>
                  <a:pt x="11" y="600"/>
                  <a:pt x="25" y="600"/>
                </a:cubicBezTo>
                <a:cubicBezTo>
                  <a:pt x="39" y="600"/>
                  <a:pt x="50" y="611"/>
                  <a:pt x="50" y="625"/>
                </a:cubicBezTo>
                <a:close/>
                <a:moveTo>
                  <a:pt x="50" y="725"/>
                </a:moveTo>
                <a:lnTo>
                  <a:pt x="50" y="725"/>
                </a:lnTo>
                <a:cubicBezTo>
                  <a:pt x="50" y="739"/>
                  <a:pt x="39" y="750"/>
                  <a:pt x="25" y="750"/>
                </a:cubicBezTo>
                <a:cubicBezTo>
                  <a:pt x="11" y="750"/>
                  <a:pt x="0" y="739"/>
                  <a:pt x="0" y="725"/>
                </a:cubicBezTo>
                <a:cubicBezTo>
                  <a:pt x="0" y="711"/>
                  <a:pt x="11" y="700"/>
                  <a:pt x="25" y="700"/>
                </a:cubicBezTo>
                <a:cubicBezTo>
                  <a:pt x="39" y="700"/>
                  <a:pt x="50" y="711"/>
                  <a:pt x="50" y="725"/>
                </a:cubicBezTo>
                <a:close/>
                <a:moveTo>
                  <a:pt x="50" y="825"/>
                </a:moveTo>
                <a:lnTo>
                  <a:pt x="50" y="825"/>
                </a:lnTo>
                <a:cubicBezTo>
                  <a:pt x="50" y="839"/>
                  <a:pt x="39" y="850"/>
                  <a:pt x="25" y="850"/>
                </a:cubicBezTo>
                <a:cubicBezTo>
                  <a:pt x="11" y="850"/>
                  <a:pt x="0" y="839"/>
                  <a:pt x="0" y="825"/>
                </a:cubicBezTo>
                <a:cubicBezTo>
                  <a:pt x="0" y="811"/>
                  <a:pt x="11" y="800"/>
                  <a:pt x="25" y="800"/>
                </a:cubicBezTo>
                <a:cubicBezTo>
                  <a:pt x="39" y="800"/>
                  <a:pt x="50" y="811"/>
                  <a:pt x="50" y="825"/>
                </a:cubicBezTo>
                <a:close/>
                <a:moveTo>
                  <a:pt x="50" y="925"/>
                </a:moveTo>
                <a:lnTo>
                  <a:pt x="50" y="925"/>
                </a:lnTo>
                <a:cubicBezTo>
                  <a:pt x="50" y="939"/>
                  <a:pt x="39" y="950"/>
                  <a:pt x="25" y="950"/>
                </a:cubicBezTo>
                <a:cubicBezTo>
                  <a:pt x="11" y="950"/>
                  <a:pt x="0" y="939"/>
                  <a:pt x="0" y="925"/>
                </a:cubicBezTo>
                <a:cubicBezTo>
                  <a:pt x="0" y="911"/>
                  <a:pt x="11" y="900"/>
                  <a:pt x="25" y="900"/>
                </a:cubicBezTo>
                <a:cubicBezTo>
                  <a:pt x="39" y="900"/>
                  <a:pt x="50" y="911"/>
                  <a:pt x="50" y="925"/>
                </a:cubicBezTo>
                <a:close/>
                <a:moveTo>
                  <a:pt x="50" y="1025"/>
                </a:moveTo>
                <a:lnTo>
                  <a:pt x="50" y="1025"/>
                </a:lnTo>
                <a:cubicBezTo>
                  <a:pt x="50" y="1039"/>
                  <a:pt x="39" y="1050"/>
                  <a:pt x="25" y="1050"/>
                </a:cubicBezTo>
                <a:cubicBezTo>
                  <a:pt x="11" y="1050"/>
                  <a:pt x="0" y="1039"/>
                  <a:pt x="0" y="1025"/>
                </a:cubicBezTo>
                <a:cubicBezTo>
                  <a:pt x="0" y="1011"/>
                  <a:pt x="11" y="1000"/>
                  <a:pt x="25" y="1000"/>
                </a:cubicBezTo>
                <a:cubicBezTo>
                  <a:pt x="39" y="1000"/>
                  <a:pt x="50" y="1011"/>
                  <a:pt x="50" y="1025"/>
                </a:cubicBezTo>
                <a:close/>
                <a:moveTo>
                  <a:pt x="50" y="1125"/>
                </a:moveTo>
                <a:lnTo>
                  <a:pt x="50" y="1125"/>
                </a:lnTo>
                <a:cubicBezTo>
                  <a:pt x="50" y="1139"/>
                  <a:pt x="39" y="1150"/>
                  <a:pt x="25" y="1150"/>
                </a:cubicBezTo>
                <a:cubicBezTo>
                  <a:pt x="11" y="1150"/>
                  <a:pt x="0" y="1139"/>
                  <a:pt x="0" y="1125"/>
                </a:cubicBezTo>
                <a:cubicBezTo>
                  <a:pt x="0" y="1112"/>
                  <a:pt x="11" y="1100"/>
                  <a:pt x="25" y="1100"/>
                </a:cubicBezTo>
                <a:cubicBezTo>
                  <a:pt x="39" y="1100"/>
                  <a:pt x="50" y="1112"/>
                  <a:pt x="50" y="1125"/>
                </a:cubicBezTo>
                <a:close/>
                <a:moveTo>
                  <a:pt x="50" y="1225"/>
                </a:moveTo>
                <a:lnTo>
                  <a:pt x="50" y="1225"/>
                </a:lnTo>
                <a:cubicBezTo>
                  <a:pt x="50" y="1239"/>
                  <a:pt x="39" y="1250"/>
                  <a:pt x="25" y="1250"/>
                </a:cubicBezTo>
                <a:cubicBezTo>
                  <a:pt x="11" y="1250"/>
                  <a:pt x="0" y="1239"/>
                  <a:pt x="0" y="1225"/>
                </a:cubicBezTo>
                <a:cubicBezTo>
                  <a:pt x="0" y="1212"/>
                  <a:pt x="11" y="1200"/>
                  <a:pt x="25" y="1200"/>
                </a:cubicBezTo>
                <a:cubicBezTo>
                  <a:pt x="39" y="1200"/>
                  <a:pt x="50" y="1212"/>
                  <a:pt x="50" y="1225"/>
                </a:cubicBezTo>
                <a:close/>
                <a:moveTo>
                  <a:pt x="50" y="1325"/>
                </a:moveTo>
                <a:lnTo>
                  <a:pt x="50" y="1326"/>
                </a:lnTo>
                <a:cubicBezTo>
                  <a:pt x="50" y="1339"/>
                  <a:pt x="39" y="1351"/>
                  <a:pt x="25" y="1351"/>
                </a:cubicBezTo>
                <a:cubicBezTo>
                  <a:pt x="11" y="1351"/>
                  <a:pt x="0" y="1339"/>
                  <a:pt x="0" y="1326"/>
                </a:cubicBezTo>
                <a:lnTo>
                  <a:pt x="0" y="1325"/>
                </a:lnTo>
                <a:cubicBezTo>
                  <a:pt x="0" y="1312"/>
                  <a:pt x="11" y="1300"/>
                  <a:pt x="25" y="1300"/>
                </a:cubicBezTo>
                <a:cubicBezTo>
                  <a:pt x="39" y="1300"/>
                  <a:pt x="50" y="1312"/>
                  <a:pt x="50" y="1325"/>
                </a:cubicBezTo>
                <a:close/>
                <a:moveTo>
                  <a:pt x="50" y="1426"/>
                </a:moveTo>
                <a:lnTo>
                  <a:pt x="50" y="1426"/>
                </a:lnTo>
                <a:cubicBezTo>
                  <a:pt x="50" y="1439"/>
                  <a:pt x="39" y="1451"/>
                  <a:pt x="25" y="1451"/>
                </a:cubicBezTo>
                <a:cubicBezTo>
                  <a:pt x="11" y="1451"/>
                  <a:pt x="0" y="1439"/>
                  <a:pt x="0" y="1426"/>
                </a:cubicBezTo>
                <a:cubicBezTo>
                  <a:pt x="0" y="1412"/>
                  <a:pt x="11" y="1401"/>
                  <a:pt x="25" y="1401"/>
                </a:cubicBezTo>
                <a:cubicBezTo>
                  <a:pt x="39" y="1401"/>
                  <a:pt x="50" y="1412"/>
                  <a:pt x="50" y="142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13"/>
          <p:cNvSpPr>
            <a:spLocks/>
          </p:cNvSpPr>
          <p:nvPr/>
        </p:nvSpPr>
        <p:spPr bwMode="auto">
          <a:xfrm>
            <a:off x="1042245" y="4134362"/>
            <a:ext cx="1008163" cy="350094"/>
          </a:xfrm>
          <a:custGeom>
            <a:avLst/>
            <a:gdLst>
              <a:gd name="T0" fmla="*/ 0 w 230"/>
              <a:gd name="T1" fmla="*/ 2147483647 h 112"/>
              <a:gd name="T2" fmla="*/ 2147483647 w 230"/>
              <a:gd name="T3" fmla="*/ 2147483647 h 112"/>
              <a:gd name="T4" fmla="*/ 2147483647 w 230"/>
              <a:gd name="T5" fmla="*/ 0 h 112"/>
              <a:gd name="T6" fmla="*/ 2147483647 w 230"/>
              <a:gd name="T7" fmla="*/ 2147483647 h 112"/>
              <a:gd name="T8" fmla="*/ 2147483647 w 230"/>
              <a:gd name="T9" fmla="*/ 2147483647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0"/>
              <a:gd name="T16" fmla="*/ 0 h 112"/>
              <a:gd name="T17" fmla="*/ 230 w 230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0" h="112">
                <a:moveTo>
                  <a:pt x="0" y="112"/>
                </a:moveTo>
                <a:cubicBezTo>
                  <a:pt x="20" y="107"/>
                  <a:pt x="39" y="102"/>
                  <a:pt x="58" y="84"/>
                </a:cubicBezTo>
                <a:cubicBezTo>
                  <a:pt x="77" y="65"/>
                  <a:pt x="96" y="0"/>
                  <a:pt x="115" y="0"/>
                </a:cubicBezTo>
                <a:cubicBezTo>
                  <a:pt x="134" y="0"/>
                  <a:pt x="153" y="65"/>
                  <a:pt x="172" y="84"/>
                </a:cubicBezTo>
                <a:cubicBezTo>
                  <a:pt x="191" y="102"/>
                  <a:pt x="220" y="107"/>
                  <a:pt x="230" y="112"/>
                </a:cubicBezTo>
              </a:path>
            </a:pathLst>
          </a:custGeom>
          <a:noFill/>
          <a:ln w="4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1042245" y="4496959"/>
            <a:ext cx="1008163" cy="3127"/>
          </a:xfrm>
          <a:prstGeom prst="line">
            <a:avLst/>
          </a:prstGeom>
          <a:noFill/>
          <a:ln w="4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15"/>
          <p:cNvSpPr>
            <a:spLocks noEditPoints="1"/>
          </p:cNvSpPr>
          <p:nvPr/>
        </p:nvSpPr>
        <p:spPr bwMode="auto">
          <a:xfrm>
            <a:off x="1537561" y="4128111"/>
            <a:ext cx="17533" cy="356346"/>
          </a:xfrm>
          <a:custGeom>
            <a:avLst/>
            <a:gdLst>
              <a:gd name="T0" fmla="*/ 2147483647 w 50"/>
              <a:gd name="T1" fmla="*/ 2147483647 h 1451"/>
              <a:gd name="T2" fmla="*/ 0 w 50"/>
              <a:gd name="T3" fmla="*/ 2147483647 h 1451"/>
              <a:gd name="T4" fmla="*/ 2147483647 w 50"/>
              <a:gd name="T5" fmla="*/ 0 h 1451"/>
              <a:gd name="T6" fmla="*/ 2147483647 w 50"/>
              <a:gd name="T7" fmla="*/ 2147483647 h 1451"/>
              <a:gd name="T8" fmla="*/ 2147483647 w 50"/>
              <a:gd name="T9" fmla="*/ 2147483647 h 1451"/>
              <a:gd name="T10" fmla="*/ 0 w 50"/>
              <a:gd name="T11" fmla="*/ 2147483647 h 1451"/>
              <a:gd name="T12" fmla="*/ 2147483647 w 50"/>
              <a:gd name="T13" fmla="*/ 2147483647 h 1451"/>
              <a:gd name="T14" fmla="*/ 2147483647 w 50"/>
              <a:gd name="T15" fmla="*/ 2147483647 h 1451"/>
              <a:gd name="T16" fmla="*/ 0 w 50"/>
              <a:gd name="T17" fmla="*/ 2147483647 h 1451"/>
              <a:gd name="T18" fmla="*/ 2147483647 w 50"/>
              <a:gd name="T19" fmla="*/ 2147483647 h 1451"/>
              <a:gd name="T20" fmla="*/ 2147483647 w 50"/>
              <a:gd name="T21" fmla="*/ 2147483647 h 1451"/>
              <a:gd name="T22" fmla="*/ 2147483647 w 50"/>
              <a:gd name="T23" fmla="*/ 2147483647 h 1451"/>
              <a:gd name="T24" fmla="*/ 0 w 50"/>
              <a:gd name="T25" fmla="*/ 2147483647 h 1451"/>
              <a:gd name="T26" fmla="*/ 2147483647 w 50"/>
              <a:gd name="T27" fmla="*/ 2147483647 h 1451"/>
              <a:gd name="T28" fmla="*/ 2147483647 w 50"/>
              <a:gd name="T29" fmla="*/ 2147483647 h 1451"/>
              <a:gd name="T30" fmla="*/ 0 w 50"/>
              <a:gd name="T31" fmla="*/ 2147483647 h 1451"/>
              <a:gd name="T32" fmla="*/ 2147483647 w 50"/>
              <a:gd name="T33" fmla="*/ 2147483647 h 1451"/>
              <a:gd name="T34" fmla="*/ 2147483647 w 50"/>
              <a:gd name="T35" fmla="*/ 2147483647 h 1451"/>
              <a:gd name="T36" fmla="*/ 2147483647 w 50"/>
              <a:gd name="T37" fmla="*/ 2147483647 h 1451"/>
              <a:gd name="T38" fmla="*/ 0 w 50"/>
              <a:gd name="T39" fmla="*/ 2147483647 h 1451"/>
              <a:gd name="T40" fmla="*/ 2147483647 w 50"/>
              <a:gd name="T41" fmla="*/ 2147483647 h 1451"/>
              <a:gd name="T42" fmla="*/ 2147483647 w 50"/>
              <a:gd name="T43" fmla="*/ 2147483647 h 1451"/>
              <a:gd name="T44" fmla="*/ 0 w 50"/>
              <a:gd name="T45" fmla="*/ 2147483647 h 1451"/>
              <a:gd name="T46" fmla="*/ 2147483647 w 50"/>
              <a:gd name="T47" fmla="*/ 2147483647 h 1451"/>
              <a:gd name="T48" fmla="*/ 2147483647 w 50"/>
              <a:gd name="T49" fmla="*/ 2147483647 h 1451"/>
              <a:gd name="T50" fmla="*/ 2147483647 w 50"/>
              <a:gd name="T51" fmla="*/ 2147483647 h 1451"/>
              <a:gd name="T52" fmla="*/ 0 w 50"/>
              <a:gd name="T53" fmla="*/ 2147483647 h 1451"/>
              <a:gd name="T54" fmla="*/ 2147483647 w 50"/>
              <a:gd name="T55" fmla="*/ 2147483647 h 1451"/>
              <a:gd name="T56" fmla="*/ 2147483647 w 50"/>
              <a:gd name="T57" fmla="*/ 2147483647 h 1451"/>
              <a:gd name="T58" fmla="*/ 0 w 50"/>
              <a:gd name="T59" fmla="*/ 2147483647 h 1451"/>
              <a:gd name="T60" fmla="*/ 2147483647 w 50"/>
              <a:gd name="T61" fmla="*/ 2147483647 h 1451"/>
              <a:gd name="T62" fmla="*/ 2147483647 w 50"/>
              <a:gd name="T63" fmla="*/ 2147483647 h 1451"/>
              <a:gd name="T64" fmla="*/ 2147483647 w 50"/>
              <a:gd name="T65" fmla="*/ 2147483647 h 1451"/>
              <a:gd name="T66" fmla="*/ 0 w 50"/>
              <a:gd name="T67" fmla="*/ 2147483647 h 1451"/>
              <a:gd name="T68" fmla="*/ 2147483647 w 50"/>
              <a:gd name="T69" fmla="*/ 2147483647 h 1451"/>
              <a:gd name="T70" fmla="*/ 2147483647 w 50"/>
              <a:gd name="T71" fmla="*/ 2147483647 h 1451"/>
              <a:gd name="T72" fmla="*/ 0 w 50"/>
              <a:gd name="T73" fmla="*/ 2147483647 h 1451"/>
              <a:gd name="T74" fmla="*/ 2147483647 w 50"/>
              <a:gd name="T75" fmla="*/ 2147483647 h 1451"/>
              <a:gd name="T76" fmla="*/ 2147483647 w 50"/>
              <a:gd name="T77" fmla="*/ 2147483647 h 1451"/>
              <a:gd name="T78" fmla="*/ 2147483647 w 50"/>
              <a:gd name="T79" fmla="*/ 2147483647 h 1451"/>
              <a:gd name="T80" fmla="*/ 0 w 50"/>
              <a:gd name="T81" fmla="*/ 2147483647 h 1451"/>
              <a:gd name="T82" fmla="*/ 2147483647 w 50"/>
              <a:gd name="T83" fmla="*/ 2147483647 h 1451"/>
              <a:gd name="T84" fmla="*/ 2147483647 w 50"/>
              <a:gd name="T85" fmla="*/ 2147483647 h 1451"/>
              <a:gd name="T86" fmla="*/ 0 w 50"/>
              <a:gd name="T87" fmla="*/ 2147483647 h 1451"/>
              <a:gd name="T88" fmla="*/ 2147483647 w 50"/>
              <a:gd name="T89" fmla="*/ 2147483647 h 1451"/>
              <a:gd name="T90" fmla="*/ 2147483647 w 50"/>
              <a:gd name="T91" fmla="*/ 2147483647 h 1451"/>
              <a:gd name="T92" fmla="*/ 2147483647 w 50"/>
              <a:gd name="T93" fmla="*/ 2147483647 h 1451"/>
              <a:gd name="T94" fmla="*/ 0 w 50"/>
              <a:gd name="T95" fmla="*/ 2147483647 h 1451"/>
              <a:gd name="T96" fmla="*/ 2147483647 w 50"/>
              <a:gd name="T97" fmla="*/ 2147483647 h 1451"/>
              <a:gd name="T98" fmla="*/ 2147483647 w 50"/>
              <a:gd name="T99" fmla="*/ 2147483647 h 1451"/>
              <a:gd name="T100" fmla="*/ 0 w 50"/>
              <a:gd name="T101" fmla="*/ 2147483647 h 1451"/>
              <a:gd name="T102" fmla="*/ 2147483647 w 50"/>
              <a:gd name="T103" fmla="*/ 2147483647 h 145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0"/>
              <a:gd name="T157" fmla="*/ 0 h 1451"/>
              <a:gd name="T158" fmla="*/ 50 w 50"/>
              <a:gd name="T159" fmla="*/ 1451 h 145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0" h="1451">
                <a:moveTo>
                  <a:pt x="50" y="25"/>
                </a:moveTo>
                <a:lnTo>
                  <a:pt x="50" y="25"/>
                </a:lnTo>
                <a:cubicBezTo>
                  <a:pt x="50" y="39"/>
                  <a:pt x="39" y="50"/>
                  <a:pt x="25" y="50"/>
                </a:cubicBez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lose/>
                <a:moveTo>
                  <a:pt x="50" y="125"/>
                </a:moveTo>
                <a:lnTo>
                  <a:pt x="50" y="125"/>
                </a:lnTo>
                <a:cubicBezTo>
                  <a:pt x="50" y="139"/>
                  <a:pt x="39" y="150"/>
                  <a:pt x="25" y="150"/>
                </a:cubicBezTo>
                <a:cubicBezTo>
                  <a:pt x="11" y="150"/>
                  <a:pt x="0" y="139"/>
                  <a:pt x="0" y="125"/>
                </a:cubicBezTo>
                <a:cubicBezTo>
                  <a:pt x="0" y="111"/>
                  <a:pt x="11" y="100"/>
                  <a:pt x="25" y="100"/>
                </a:cubicBezTo>
                <a:cubicBezTo>
                  <a:pt x="39" y="100"/>
                  <a:pt x="50" y="111"/>
                  <a:pt x="50" y="125"/>
                </a:cubicBezTo>
                <a:close/>
                <a:moveTo>
                  <a:pt x="50" y="225"/>
                </a:moveTo>
                <a:lnTo>
                  <a:pt x="50" y="225"/>
                </a:lnTo>
                <a:cubicBezTo>
                  <a:pt x="50" y="239"/>
                  <a:pt x="39" y="250"/>
                  <a:pt x="25" y="250"/>
                </a:cubicBezTo>
                <a:cubicBezTo>
                  <a:pt x="11" y="250"/>
                  <a:pt x="0" y="239"/>
                  <a:pt x="0" y="225"/>
                </a:cubicBezTo>
                <a:cubicBezTo>
                  <a:pt x="0" y="211"/>
                  <a:pt x="11" y="200"/>
                  <a:pt x="25" y="200"/>
                </a:cubicBezTo>
                <a:cubicBezTo>
                  <a:pt x="39" y="200"/>
                  <a:pt x="50" y="211"/>
                  <a:pt x="50" y="225"/>
                </a:cubicBezTo>
                <a:close/>
                <a:moveTo>
                  <a:pt x="50" y="325"/>
                </a:moveTo>
                <a:lnTo>
                  <a:pt x="50" y="325"/>
                </a:lnTo>
                <a:cubicBezTo>
                  <a:pt x="50" y="339"/>
                  <a:pt x="39" y="350"/>
                  <a:pt x="25" y="350"/>
                </a:cubicBezTo>
                <a:cubicBezTo>
                  <a:pt x="11" y="350"/>
                  <a:pt x="0" y="339"/>
                  <a:pt x="0" y="325"/>
                </a:cubicBezTo>
                <a:cubicBezTo>
                  <a:pt x="0" y="311"/>
                  <a:pt x="11" y="300"/>
                  <a:pt x="25" y="300"/>
                </a:cubicBezTo>
                <a:cubicBezTo>
                  <a:pt x="39" y="300"/>
                  <a:pt x="50" y="311"/>
                  <a:pt x="50" y="325"/>
                </a:cubicBezTo>
                <a:close/>
                <a:moveTo>
                  <a:pt x="50" y="425"/>
                </a:moveTo>
                <a:lnTo>
                  <a:pt x="50" y="425"/>
                </a:lnTo>
                <a:cubicBezTo>
                  <a:pt x="50" y="439"/>
                  <a:pt x="39" y="450"/>
                  <a:pt x="25" y="450"/>
                </a:cubicBezTo>
                <a:cubicBezTo>
                  <a:pt x="11" y="450"/>
                  <a:pt x="0" y="439"/>
                  <a:pt x="0" y="425"/>
                </a:cubicBezTo>
                <a:cubicBezTo>
                  <a:pt x="0" y="411"/>
                  <a:pt x="11" y="400"/>
                  <a:pt x="25" y="400"/>
                </a:cubicBezTo>
                <a:cubicBezTo>
                  <a:pt x="39" y="400"/>
                  <a:pt x="50" y="411"/>
                  <a:pt x="50" y="425"/>
                </a:cubicBezTo>
                <a:close/>
                <a:moveTo>
                  <a:pt x="50" y="525"/>
                </a:moveTo>
                <a:lnTo>
                  <a:pt x="50" y="525"/>
                </a:lnTo>
                <a:cubicBezTo>
                  <a:pt x="50" y="539"/>
                  <a:pt x="39" y="550"/>
                  <a:pt x="25" y="550"/>
                </a:cubicBezTo>
                <a:cubicBezTo>
                  <a:pt x="11" y="550"/>
                  <a:pt x="0" y="539"/>
                  <a:pt x="0" y="525"/>
                </a:cubicBezTo>
                <a:cubicBezTo>
                  <a:pt x="0" y="511"/>
                  <a:pt x="11" y="500"/>
                  <a:pt x="25" y="500"/>
                </a:cubicBezTo>
                <a:cubicBezTo>
                  <a:pt x="39" y="500"/>
                  <a:pt x="50" y="511"/>
                  <a:pt x="50" y="525"/>
                </a:cubicBezTo>
                <a:close/>
                <a:moveTo>
                  <a:pt x="50" y="625"/>
                </a:moveTo>
                <a:lnTo>
                  <a:pt x="50" y="625"/>
                </a:lnTo>
                <a:cubicBezTo>
                  <a:pt x="50" y="639"/>
                  <a:pt x="39" y="650"/>
                  <a:pt x="25" y="650"/>
                </a:cubicBezTo>
                <a:cubicBezTo>
                  <a:pt x="11" y="650"/>
                  <a:pt x="0" y="639"/>
                  <a:pt x="0" y="625"/>
                </a:cubicBezTo>
                <a:cubicBezTo>
                  <a:pt x="0" y="611"/>
                  <a:pt x="11" y="600"/>
                  <a:pt x="25" y="600"/>
                </a:cubicBezTo>
                <a:cubicBezTo>
                  <a:pt x="39" y="600"/>
                  <a:pt x="50" y="611"/>
                  <a:pt x="50" y="625"/>
                </a:cubicBezTo>
                <a:close/>
                <a:moveTo>
                  <a:pt x="50" y="725"/>
                </a:moveTo>
                <a:lnTo>
                  <a:pt x="50" y="725"/>
                </a:lnTo>
                <a:cubicBezTo>
                  <a:pt x="50" y="739"/>
                  <a:pt x="39" y="750"/>
                  <a:pt x="25" y="750"/>
                </a:cubicBezTo>
                <a:cubicBezTo>
                  <a:pt x="11" y="750"/>
                  <a:pt x="0" y="739"/>
                  <a:pt x="0" y="725"/>
                </a:cubicBezTo>
                <a:cubicBezTo>
                  <a:pt x="0" y="711"/>
                  <a:pt x="11" y="700"/>
                  <a:pt x="25" y="700"/>
                </a:cubicBezTo>
                <a:cubicBezTo>
                  <a:pt x="39" y="700"/>
                  <a:pt x="50" y="711"/>
                  <a:pt x="50" y="725"/>
                </a:cubicBezTo>
                <a:close/>
                <a:moveTo>
                  <a:pt x="50" y="825"/>
                </a:moveTo>
                <a:lnTo>
                  <a:pt x="50" y="825"/>
                </a:lnTo>
                <a:cubicBezTo>
                  <a:pt x="50" y="839"/>
                  <a:pt x="39" y="850"/>
                  <a:pt x="25" y="850"/>
                </a:cubicBezTo>
                <a:cubicBezTo>
                  <a:pt x="11" y="850"/>
                  <a:pt x="0" y="839"/>
                  <a:pt x="0" y="825"/>
                </a:cubicBezTo>
                <a:cubicBezTo>
                  <a:pt x="0" y="811"/>
                  <a:pt x="11" y="800"/>
                  <a:pt x="25" y="800"/>
                </a:cubicBezTo>
                <a:cubicBezTo>
                  <a:pt x="39" y="800"/>
                  <a:pt x="50" y="811"/>
                  <a:pt x="50" y="825"/>
                </a:cubicBezTo>
                <a:close/>
                <a:moveTo>
                  <a:pt x="50" y="925"/>
                </a:moveTo>
                <a:lnTo>
                  <a:pt x="50" y="925"/>
                </a:lnTo>
                <a:cubicBezTo>
                  <a:pt x="50" y="939"/>
                  <a:pt x="39" y="950"/>
                  <a:pt x="25" y="950"/>
                </a:cubicBezTo>
                <a:cubicBezTo>
                  <a:pt x="11" y="950"/>
                  <a:pt x="0" y="939"/>
                  <a:pt x="0" y="925"/>
                </a:cubicBezTo>
                <a:cubicBezTo>
                  <a:pt x="0" y="911"/>
                  <a:pt x="11" y="900"/>
                  <a:pt x="25" y="900"/>
                </a:cubicBezTo>
                <a:cubicBezTo>
                  <a:pt x="39" y="900"/>
                  <a:pt x="50" y="911"/>
                  <a:pt x="50" y="925"/>
                </a:cubicBezTo>
                <a:close/>
                <a:moveTo>
                  <a:pt x="50" y="1025"/>
                </a:moveTo>
                <a:lnTo>
                  <a:pt x="50" y="1025"/>
                </a:lnTo>
                <a:cubicBezTo>
                  <a:pt x="50" y="1039"/>
                  <a:pt x="39" y="1050"/>
                  <a:pt x="25" y="1050"/>
                </a:cubicBezTo>
                <a:cubicBezTo>
                  <a:pt x="11" y="1050"/>
                  <a:pt x="0" y="1039"/>
                  <a:pt x="0" y="1025"/>
                </a:cubicBezTo>
                <a:cubicBezTo>
                  <a:pt x="0" y="1011"/>
                  <a:pt x="11" y="1000"/>
                  <a:pt x="25" y="1000"/>
                </a:cubicBezTo>
                <a:cubicBezTo>
                  <a:pt x="39" y="1000"/>
                  <a:pt x="50" y="1011"/>
                  <a:pt x="50" y="1025"/>
                </a:cubicBezTo>
                <a:close/>
                <a:moveTo>
                  <a:pt x="50" y="1125"/>
                </a:moveTo>
                <a:lnTo>
                  <a:pt x="50" y="1125"/>
                </a:lnTo>
                <a:cubicBezTo>
                  <a:pt x="50" y="1139"/>
                  <a:pt x="39" y="1150"/>
                  <a:pt x="25" y="1150"/>
                </a:cubicBezTo>
                <a:cubicBezTo>
                  <a:pt x="11" y="1150"/>
                  <a:pt x="0" y="1139"/>
                  <a:pt x="0" y="1125"/>
                </a:cubicBezTo>
                <a:cubicBezTo>
                  <a:pt x="0" y="1112"/>
                  <a:pt x="11" y="1100"/>
                  <a:pt x="25" y="1100"/>
                </a:cubicBezTo>
                <a:cubicBezTo>
                  <a:pt x="39" y="1100"/>
                  <a:pt x="50" y="1112"/>
                  <a:pt x="50" y="1125"/>
                </a:cubicBezTo>
                <a:close/>
                <a:moveTo>
                  <a:pt x="50" y="1225"/>
                </a:moveTo>
                <a:lnTo>
                  <a:pt x="50" y="1225"/>
                </a:lnTo>
                <a:cubicBezTo>
                  <a:pt x="50" y="1239"/>
                  <a:pt x="39" y="1250"/>
                  <a:pt x="25" y="1250"/>
                </a:cubicBezTo>
                <a:cubicBezTo>
                  <a:pt x="11" y="1250"/>
                  <a:pt x="0" y="1239"/>
                  <a:pt x="0" y="1225"/>
                </a:cubicBezTo>
                <a:cubicBezTo>
                  <a:pt x="0" y="1212"/>
                  <a:pt x="11" y="1200"/>
                  <a:pt x="25" y="1200"/>
                </a:cubicBezTo>
                <a:cubicBezTo>
                  <a:pt x="39" y="1200"/>
                  <a:pt x="50" y="1212"/>
                  <a:pt x="50" y="1225"/>
                </a:cubicBezTo>
                <a:close/>
                <a:moveTo>
                  <a:pt x="50" y="1325"/>
                </a:moveTo>
                <a:lnTo>
                  <a:pt x="50" y="1326"/>
                </a:lnTo>
                <a:cubicBezTo>
                  <a:pt x="50" y="1339"/>
                  <a:pt x="39" y="1351"/>
                  <a:pt x="25" y="1351"/>
                </a:cubicBezTo>
                <a:cubicBezTo>
                  <a:pt x="11" y="1351"/>
                  <a:pt x="0" y="1339"/>
                  <a:pt x="0" y="1326"/>
                </a:cubicBezTo>
                <a:lnTo>
                  <a:pt x="0" y="1325"/>
                </a:lnTo>
                <a:cubicBezTo>
                  <a:pt x="0" y="1312"/>
                  <a:pt x="11" y="1300"/>
                  <a:pt x="25" y="1300"/>
                </a:cubicBezTo>
                <a:cubicBezTo>
                  <a:pt x="39" y="1300"/>
                  <a:pt x="50" y="1312"/>
                  <a:pt x="50" y="1325"/>
                </a:cubicBezTo>
                <a:close/>
                <a:moveTo>
                  <a:pt x="50" y="1426"/>
                </a:moveTo>
                <a:lnTo>
                  <a:pt x="50" y="1426"/>
                </a:lnTo>
                <a:cubicBezTo>
                  <a:pt x="50" y="1439"/>
                  <a:pt x="39" y="1451"/>
                  <a:pt x="25" y="1451"/>
                </a:cubicBezTo>
                <a:cubicBezTo>
                  <a:pt x="11" y="1451"/>
                  <a:pt x="0" y="1439"/>
                  <a:pt x="0" y="1426"/>
                </a:cubicBezTo>
                <a:cubicBezTo>
                  <a:pt x="0" y="1412"/>
                  <a:pt x="11" y="1401"/>
                  <a:pt x="25" y="1401"/>
                </a:cubicBezTo>
                <a:cubicBezTo>
                  <a:pt x="39" y="1401"/>
                  <a:pt x="50" y="1412"/>
                  <a:pt x="50" y="1426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>
            <a:off x="3418003" y="4149992"/>
            <a:ext cx="1008163" cy="346969"/>
          </a:xfrm>
          <a:custGeom>
            <a:avLst/>
            <a:gdLst>
              <a:gd name="T0" fmla="*/ 0 w 230"/>
              <a:gd name="T1" fmla="*/ 2147483647 h 111"/>
              <a:gd name="T2" fmla="*/ 2147483647 w 230"/>
              <a:gd name="T3" fmla="*/ 2147483647 h 111"/>
              <a:gd name="T4" fmla="*/ 2147483647 w 230"/>
              <a:gd name="T5" fmla="*/ 0 h 111"/>
              <a:gd name="T6" fmla="*/ 2147483647 w 230"/>
              <a:gd name="T7" fmla="*/ 2147483647 h 111"/>
              <a:gd name="T8" fmla="*/ 2147483647 w 230"/>
              <a:gd name="T9" fmla="*/ 2147483647 h 1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0"/>
              <a:gd name="T16" fmla="*/ 0 h 111"/>
              <a:gd name="T17" fmla="*/ 230 w 230"/>
              <a:gd name="T18" fmla="*/ 111 h 1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0" h="111">
                <a:moveTo>
                  <a:pt x="0" y="111"/>
                </a:moveTo>
                <a:cubicBezTo>
                  <a:pt x="20" y="107"/>
                  <a:pt x="39" y="102"/>
                  <a:pt x="58" y="83"/>
                </a:cubicBezTo>
                <a:cubicBezTo>
                  <a:pt x="77" y="65"/>
                  <a:pt x="96" y="0"/>
                  <a:pt x="115" y="0"/>
                </a:cubicBezTo>
                <a:cubicBezTo>
                  <a:pt x="134" y="0"/>
                  <a:pt x="153" y="65"/>
                  <a:pt x="172" y="83"/>
                </a:cubicBezTo>
                <a:cubicBezTo>
                  <a:pt x="191" y="102"/>
                  <a:pt x="220" y="107"/>
                  <a:pt x="230" y="111"/>
                </a:cubicBezTo>
              </a:path>
            </a:pathLst>
          </a:custGeom>
          <a:noFill/>
          <a:ln w="4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17"/>
          <p:cNvSpPr>
            <a:spLocks noChangeShapeType="1"/>
          </p:cNvSpPr>
          <p:nvPr/>
        </p:nvSpPr>
        <p:spPr bwMode="auto">
          <a:xfrm>
            <a:off x="3418003" y="4512590"/>
            <a:ext cx="1008163" cy="3127"/>
          </a:xfrm>
          <a:prstGeom prst="line">
            <a:avLst/>
          </a:prstGeom>
          <a:noFill/>
          <a:ln w="4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18"/>
          <p:cNvSpPr>
            <a:spLocks noEditPoints="1"/>
          </p:cNvSpPr>
          <p:nvPr/>
        </p:nvSpPr>
        <p:spPr bwMode="auto">
          <a:xfrm>
            <a:off x="3913319" y="4143740"/>
            <a:ext cx="17533" cy="356346"/>
          </a:xfrm>
          <a:custGeom>
            <a:avLst/>
            <a:gdLst>
              <a:gd name="T0" fmla="*/ 2147483647 w 25"/>
              <a:gd name="T1" fmla="*/ 2147483647 h 726"/>
              <a:gd name="T2" fmla="*/ 0 w 25"/>
              <a:gd name="T3" fmla="*/ 2147483647 h 726"/>
              <a:gd name="T4" fmla="*/ 2147483647 w 25"/>
              <a:gd name="T5" fmla="*/ 0 h 726"/>
              <a:gd name="T6" fmla="*/ 2147483647 w 25"/>
              <a:gd name="T7" fmla="*/ 2147483647 h 726"/>
              <a:gd name="T8" fmla="*/ 2147483647 w 25"/>
              <a:gd name="T9" fmla="*/ 2147483647 h 726"/>
              <a:gd name="T10" fmla="*/ 0 w 25"/>
              <a:gd name="T11" fmla="*/ 2147483647 h 726"/>
              <a:gd name="T12" fmla="*/ 2147483647 w 25"/>
              <a:gd name="T13" fmla="*/ 2147483647 h 726"/>
              <a:gd name="T14" fmla="*/ 2147483647 w 25"/>
              <a:gd name="T15" fmla="*/ 2147483647 h 726"/>
              <a:gd name="T16" fmla="*/ 0 w 25"/>
              <a:gd name="T17" fmla="*/ 2147483647 h 726"/>
              <a:gd name="T18" fmla="*/ 2147483647 w 25"/>
              <a:gd name="T19" fmla="*/ 2147483647 h 726"/>
              <a:gd name="T20" fmla="*/ 2147483647 w 25"/>
              <a:gd name="T21" fmla="*/ 2147483647 h 726"/>
              <a:gd name="T22" fmla="*/ 2147483647 w 25"/>
              <a:gd name="T23" fmla="*/ 2147483647 h 726"/>
              <a:gd name="T24" fmla="*/ 0 w 25"/>
              <a:gd name="T25" fmla="*/ 2147483647 h 726"/>
              <a:gd name="T26" fmla="*/ 2147483647 w 25"/>
              <a:gd name="T27" fmla="*/ 2147483647 h 726"/>
              <a:gd name="T28" fmla="*/ 2147483647 w 25"/>
              <a:gd name="T29" fmla="*/ 2147483647 h 726"/>
              <a:gd name="T30" fmla="*/ 0 w 25"/>
              <a:gd name="T31" fmla="*/ 2147483647 h 726"/>
              <a:gd name="T32" fmla="*/ 2147483647 w 25"/>
              <a:gd name="T33" fmla="*/ 2147483647 h 726"/>
              <a:gd name="T34" fmla="*/ 2147483647 w 25"/>
              <a:gd name="T35" fmla="*/ 2147483647 h 726"/>
              <a:gd name="T36" fmla="*/ 2147483647 w 25"/>
              <a:gd name="T37" fmla="*/ 2147483647 h 726"/>
              <a:gd name="T38" fmla="*/ 0 w 25"/>
              <a:gd name="T39" fmla="*/ 2147483647 h 726"/>
              <a:gd name="T40" fmla="*/ 2147483647 w 25"/>
              <a:gd name="T41" fmla="*/ 2147483647 h 726"/>
              <a:gd name="T42" fmla="*/ 2147483647 w 25"/>
              <a:gd name="T43" fmla="*/ 2147483647 h 726"/>
              <a:gd name="T44" fmla="*/ 0 w 25"/>
              <a:gd name="T45" fmla="*/ 2147483647 h 726"/>
              <a:gd name="T46" fmla="*/ 2147483647 w 25"/>
              <a:gd name="T47" fmla="*/ 2147483647 h 726"/>
              <a:gd name="T48" fmla="*/ 2147483647 w 25"/>
              <a:gd name="T49" fmla="*/ 2147483647 h 726"/>
              <a:gd name="T50" fmla="*/ 2147483647 w 25"/>
              <a:gd name="T51" fmla="*/ 2147483647 h 726"/>
              <a:gd name="T52" fmla="*/ 0 w 25"/>
              <a:gd name="T53" fmla="*/ 2147483647 h 726"/>
              <a:gd name="T54" fmla="*/ 2147483647 w 25"/>
              <a:gd name="T55" fmla="*/ 2147483647 h 726"/>
              <a:gd name="T56" fmla="*/ 2147483647 w 25"/>
              <a:gd name="T57" fmla="*/ 2147483647 h 726"/>
              <a:gd name="T58" fmla="*/ 0 w 25"/>
              <a:gd name="T59" fmla="*/ 2147483647 h 726"/>
              <a:gd name="T60" fmla="*/ 2147483647 w 25"/>
              <a:gd name="T61" fmla="*/ 2147483647 h 726"/>
              <a:gd name="T62" fmla="*/ 2147483647 w 25"/>
              <a:gd name="T63" fmla="*/ 2147483647 h 726"/>
              <a:gd name="T64" fmla="*/ 2147483647 w 25"/>
              <a:gd name="T65" fmla="*/ 2147483647 h 726"/>
              <a:gd name="T66" fmla="*/ 0 w 25"/>
              <a:gd name="T67" fmla="*/ 2147483647 h 726"/>
              <a:gd name="T68" fmla="*/ 2147483647 w 25"/>
              <a:gd name="T69" fmla="*/ 2147483647 h 726"/>
              <a:gd name="T70" fmla="*/ 2147483647 w 25"/>
              <a:gd name="T71" fmla="*/ 2147483647 h 726"/>
              <a:gd name="T72" fmla="*/ 0 w 25"/>
              <a:gd name="T73" fmla="*/ 2147483647 h 726"/>
              <a:gd name="T74" fmla="*/ 2147483647 w 25"/>
              <a:gd name="T75" fmla="*/ 2147483647 h 726"/>
              <a:gd name="T76" fmla="*/ 2147483647 w 25"/>
              <a:gd name="T77" fmla="*/ 2147483647 h 726"/>
              <a:gd name="T78" fmla="*/ 2147483647 w 25"/>
              <a:gd name="T79" fmla="*/ 2147483647 h 726"/>
              <a:gd name="T80" fmla="*/ 0 w 25"/>
              <a:gd name="T81" fmla="*/ 2147483647 h 726"/>
              <a:gd name="T82" fmla="*/ 2147483647 w 25"/>
              <a:gd name="T83" fmla="*/ 2147483647 h 726"/>
              <a:gd name="T84" fmla="*/ 2147483647 w 25"/>
              <a:gd name="T85" fmla="*/ 2147483647 h 726"/>
              <a:gd name="T86" fmla="*/ 0 w 25"/>
              <a:gd name="T87" fmla="*/ 2147483647 h 726"/>
              <a:gd name="T88" fmla="*/ 2147483647 w 25"/>
              <a:gd name="T89" fmla="*/ 2147483647 h 726"/>
              <a:gd name="T90" fmla="*/ 2147483647 w 25"/>
              <a:gd name="T91" fmla="*/ 2147483647 h 726"/>
              <a:gd name="T92" fmla="*/ 2147483647 w 25"/>
              <a:gd name="T93" fmla="*/ 2147483647 h 726"/>
              <a:gd name="T94" fmla="*/ 0 w 25"/>
              <a:gd name="T95" fmla="*/ 2147483647 h 726"/>
              <a:gd name="T96" fmla="*/ 2147483647 w 25"/>
              <a:gd name="T97" fmla="*/ 2147483647 h 726"/>
              <a:gd name="T98" fmla="*/ 2147483647 w 25"/>
              <a:gd name="T99" fmla="*/ 2147483647 h 726"/>
              <a:gd name="T100" fmla="*/ 0 w 25"/>
              <a:gd name="T101" fmla="*/ 2147483647 h 726"/>
              <a:gd name="T102" fmla="*/ 2147483647 w 25"/>
              <a:gd name="T103" fmla="*/ 2147483647 h 72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5"/>
              <a:gd name="T157" fmla="*/ 0 h 726"/>
              <a:gd name="T158" fmla="*/ 25 w 25"/>
              <a:gd name="T159" fmla="*/ 726 h 72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5" h="726">
                <a:moveTo>
                  <a:pt x="25" y="13"/>
                </a:moveTo>
                <a:lnTo>
                  <a:pt x="25" y="13"/>
                </a:lnTo>
                <a:cubicBezTo>
                  <a:pt x="25" y="20"/>
                  <a:pt x="20" y="25"/>
                  <a:pt x="13" y="25"/>
                </a:cubicBezTo>
                <a:cubicBezTo>
                  <a:pt x="6" y="25"/>
                  <a:pt x="0" y="20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0" y="0"/>
                  <a:pt x="25" y="6"/>
                  <a:pt x="25" y="13"/>
                </a:cubicBezTo>
                <a:close/>
                <a:moveTo>
                  <a:pt x="25" y="63"/>
                </a:moveTo>
                <a:lnTo>
                  <a:pt x="25" y="63"/>
                </a:lnTo>
                <a:cubicBezTo>
                  <a:pt x="25" y="70"/>
                  <a:pt x="20" y="75"/>
                  <a:pt x="13" y="75"/>
                </a:cubicBezTo>
                <a:cubicBezTo>
                  <a:pt x="6" y="75"/>
                  <a:pt x="0" y="70"/>
                  <a:pt x="0" y="63"/>
                </a:cubicBezTo>
                <a:cubicBezTo>
                  <a:pt x="0" y="56"/>
                  <a:pt x="6" y="50"/>
                  <a:pt x="13" y="50"/>
                </a:cubicBezTo>
                <a:cubicBezTo>
                  <a:pt x="20" y="50"/>
                  <a:pt x="25" y="56"/>
                  <a:pt x="25" y="63"/>
                </a:cubicBezTo>
                <a:close/>
                <a:moveTo>
                  <a:pt x="25" y="113"/>
                </a:moveTo>
                <a:lnTo>
                  <a:pt x="25" y="113"/>
                </a:lnTo>
                <a:cubicBezTo>
                  <a:pt x="25" y="120"/>
                  <a:pt x="20" y="125"/>
                  <a:pt x="13" y="125"/>
                </a:cubicBezTo>
                <a:cubicBezTo>
                  <a:pt x="6" y="125"/>
                  <a:pt x="0" y="120"/>
                  <a:pt x="0" y="113"/>
                </a:cubicBezTo>
                <a:cubicBezTo>
                  <a:pt x="0" y="106"/>
                  <a:pt x="6" y="100"/>
                  <a:pt x="13" y="100"/>
                </a:cubicBezTo>
                <a:cubicBezTo>
                  <a:pt x="20" y="100"/>
                  <a:pt x="25" y="106"/>
                  <a:pt x="25" y="113"/>
                </a:cubicBezTo>
                <a:close/>
                <a:moveTo>
                  <a:pt x="25" y="163"/>
                </a:moveTo>
                <a:lnTo>
                  <a:pt x="25" y="163"/>
                </a:lnTo>
                <a:cubicBezTo>
                  <a:pt x="25" y="170"/>
                  <a:pt x="20" y="175"/>
                  <a:pt x="13" y="175"/>
                </a:cubicBezTo>
                <a:cubicBezTo>
                  <a:pt x="6" y="175"/>
                  <a:pt x="0" y="170"/>
                  <a:pt x="0" y="163"/>
                </a:cubicBezTo>
                <a:cubicBezTo>
                  <a:pt x="0" y="156"/>
                  <a:pt x="6" y="150"/>
                  <a:pt x="13" y="150"/>
                </a:cubicBezTo>
                <a:cubicBezTo>
                  <a:pt x="20" y="150"/>
                  <a:pt x="25" y="156"/>
                  <a:pt x="25" y="163"/>
                </a:cubicBezTo>
                <a:close/>
                <a:moveTo>
                  <a:pt x="25" y="213"/>
                </a:moveTo>
                <a:lnTo>
                  <a:pt x="25" y="213"/>
                </a:lnTo>
                <a:cubicBezTo>
                  <a:pt x="25" y="220"/>
                  <a:pt x="20" y="225"/>
                  <a:pt x="13" y="225"/>
                </a:cubicBezTo>
                <a:cubicBezTo>
                  <a:pt x="6" y="225"/>
                  <a:pt x="0" y="220"/>
                  <a:pt x="0" y="213"/>
                </a:cubicBezTo>
                <a:cubicBezTo>
                  <a:pt x="0" y="206"/>
                  <a:pt x="6" y="200"/>
                  <a:pt x="13" y="200"/>
                </a:cubicBezTo>
                <a:cubicBezTo>
                  <a:pt x="20" y="200"/>
                  <a:pt x="25" y="206"/>
                  <a:pt x="25" y="213"/>
                </a:cubicBezTo>
                <a:close/>
                <a:moveTo>
                  <a:pt x="25" y="263"/>
                </a:moveTo>
                <a:lnTo>
                  <a:pt x="25" y="263"/>
                </a:lnTo>
                <a:cubicBezTo>
                  <a:pt x="25" y="270"/>
                  <a:pt x="20" y="275"/>
                  <a:pt x="13" y="275"/>
                </a:cubicBezTo>
                <a:cubicBezTo>
                  <a:pt x="6" y="275"/>
                  <a:pt x="0" y="270"/>
                  <a:pt x="0" y="263"/>
                </a:cubicBezTo>
                <a:cubicBezTo>
                  <a:pt x="0" y="256"/>
                  <a:pt x="6" y="250"/>
                  <a:pt x="13" y="250"/>
                </a:cubicBezTo>
                <a:cubicBezTo>
                  <a:pt x="20" y="250"/>
                  <a:pt x="25" y="256"/>
                  <a:pt x="25" y="263"/>
                </a:cubicBezTo>
                <a:close/>
                <a:moveTo>
                  <a:pt x="25" y="313"/>
                </a:moveTo>
                <a:lnTo>
                  <a:pt x="25" y="313"/>
                </a:lnTo>
                <a:cubicBezTo>
                  <a:pt x="25" y="320"/>
                  <a:pt x="20" y="325"/>
                  <a:pt x="13" y="325"/>
                </a:cubicBezTo>
                <a:cubicBezTo>
                  <a:pt x="6" y="325"/>
                  <a:pt x="0" y="320"/>
                  <a:pt x="0" y="313"/>
                </a:cubicBezTo>
                <a:cubicBezTo>
                  <a:pt x="0" y="306"/>
                  <a:pt x="6" y="300"/>
                  <a:pt x="13" y="300"/>
                </a:cubicBezTo>
                <a:cubicBezTo>
                  <a:pt x="20" y="300"/>
                  <a:pt x="25" y="306"/>
                  <a:pt x="25" y="313"/>
                </a:cubicBezTo>
                <a:close/>
                <a:moveTo>
                  <a:pt x="25" y="363"/>
                </a:moveTo>
                <a:lnTo>
                  <a:pt x="25" y="363"/>
                </a:lnTo>
                <a:cubicBezTo>
                  <a:pt x="25" y="370"/>
                  <a:pt x="20" y="376"/>
                  <a:pt x="13" y="376"/>
                </a:cubicBezTo>
                <a:cubicBezTo>
                  <a:pt x="6" y="376"/>
                  <a:pt x="0" y="370"/>
                  <a:pt x="0" y="363"/>
                </a:cubicBezTo>
                <a:cubicBezTo>
                  <a:pt x="0" y="356"/>
                  <a:pt x="6" y="350"/>
                  <a:pt x="13" y="350"/>
                </a:cubicBezTo>
                <a:cubicBezTo>
                  <a:pt x="20" y="350"/>
                  <a:pt x="25" y="356"/>
                  <a:pt x="25" y="363"/>
                </a:cubicBezTo>
                <a:close/>
                <a:moveTo>
                  <a:pt x="25" y="413"/>
                </a:moveTo>
                <a:lnTo>
                  <a:pt x="25" y="413"/>
                </a:lnTo>
                <a:cubicBezTo>
                  <a:pt x="25" y="420"/>
                  <a:pt x="20" y="426"/>
                  <a:pt x="13" y="426"/>
                </a:cubicBezTo>
                <a:cubicBezTo>
                  <a:pt x="6" y="426"/>
                  <a:pt x="0" y="420"/>
                  <a:pt x="0" y="413"/>
                </a:cubicBezTo>
                <a:cubicBezTo>
                  <a:pt x="0" y="406"/>
                  <a:pt x="6" y="401"/>
                  <a:pt x="13" y="401"/>
                </a:cubicBezTo>
                <a:cubicBezTo>
                  <a:pt x="20" y="401"/>
                  <a:pt x="25" y="406"/>
                  <a:pt x="25" y="413"/>
                </a:cubicBezTo>
                <a:close/>
                <a:moveTo>
                  <a:pt x="25" y="463"/>
                </a:moveTo>
                <a:lnTo>
                  <a:pt x="25" y="463"/>
                </a:lnTo>
                <a:cubicBezTo>
                  <a:pt x="25" y="470"/>
                  <a:pt x="20" y="476"/>
                  <a:pt x="13" y="476"/>
                </a:cubicBezTo>
                <a:cubicBezTo>
                  <a:pt x="6" y="476"/>
                  <a:pt x="0" y="470"/>
                  <a:pt x="0" y="463"/>
                </a:cubicBezTo>
                <a:cubicBezTo>
                  <a:pt x="0" y="456"/>
                  <a:pt x="6" y="451"/>
                  <a:pt x="13" y="451"/>
                </a:cubicBezTo>
                <a:cubicBezTo>
                  <a:pt x="20" y="451"/>
                  <a:pt x="25" y="456"/>
                  <a:pt x="25" y="463"/>
                </a:cubicBezTo>
                <a:close/>
                <a:moveTo>
                  <a:pt x="25" y="513"/>
                </a:moveTo>
                <a:lnTo>
                  <a:pt x="25" y="513"/>
                </a:lnTo>
                <a:cubicBezTo>
                  <a:pt x="25" y="520"/>
                  <a:pt x="20" y="526"/>
                  <a:pt x="13" y="526"/>
                </a:cubicBezTo>
                <a:cubicBezTo>
                  <a:pt x="6" y="526"/>
                  <a:pt x="0" y="520"/>
                  <a:pt x="0" y="513"/>
                </a:cubicBezTo>
                <a:cubicBezTo>
                  <a:pt x="0" y="506"/>
                  <a:pt x="6" y="501"/>
                  <a:pt x="13" y="501"/>
                </a:cubicBezTo>
                <a:cubicBezTo>
                  <a:pt x="20" y="501"/>
                  <a:pt x="25" y="506"/>
                  <a:pt x="25" y="513"/>
                </a:cubicBezTo>
                <a:close/>
                <a:moveTo>
                  <a:pt x="25" y="563"/>
                </a:moveTo>
                <a:lnTo>
                  <a:pt x="25" y="563"/>
                </a:lnTo>
                <a:cubicBezTo>
                  <a:pt x="25" y="570"/>
                  <a:pt x="20" y="576"/>
                  <a:pt x="13" y="576"/>
                </a:cubicBezTo>
                <a:cubicBezTo>
                  <a:pt x="6" y="576"/>
                  <a:pt x="0" y="570"/>
                  <a:pt x="0" y="563"/>
                </a:cubicBezTo>
                <a:cubicBezTo>
                  <a:pt x="0" y="556"/>
                  <a:pt x="6" y="551"/>
                  <a:pt x="13" y="551"/>
                </a:cubicBezTo>
                <a:cubicBezTo>
                  <a:pt x="20" y="551"/>
                  <a:pt x="25" y="556"/>
                  <a:pt x="25" y="563"/>
                </a:cubicBezTo>
                <a:close/>
                <a:moveTo>
                  <a:pt x="25" y="613"/>
                </a:moveTo>
                <a:lnTo>
                  <a:pt x="25" y="613"/>
                </a:lnTo>
                <a:cubicBezTo>
                  <a:pt x="25" y="620"/>
                  <a:pt x="20" y="626"/>
                  <a:pt x="13" y="626"/>
                </a:cubicBezTo>
                <a:cubicBezTo>
                  <a:pt x="6" y="626"/>
                  <a:pt x="0" y="620"/>
                  <a:pt x="0" y="613"/>
                </a:cubicBezTo>
                <a:cubicBezTo>
                  <a:pt x="0" y="606"/>
                  <a:pt x="6" y="601"/>
                  <a:pt x="13" y="601"/>
                </a:cubicBezTo>
                <a:cubicBezTo>
                  <a:pt x="20" y="601"/>
                  <a:pt x="25" y="606"/>
                  <a:pt x="25" y="613"/>
                </a:cubicBezTo>
                <a:close/>
                <a:moveTo>
                  <a:pt x="25" y="663"/>
                </a:moveTo>
                <a:lnTo>
                  <a:pt x="25" y="663"/>
                </a:lnTo>
                <a:cubicBezTo>
                  <a:pt x="25" y="670"/>
                  <a:pt x="20" y="676"/>
                  <a:pt x="13" y="676"/>
                </a:cubicBezTo>
                <a:cubicBezTo>
                  <a:pt x="6" y="676"/>
                  <a:pt x="0" y="670"/>
                  <a:pt x="0" y="663"/>
                </a:cubicBezTo>
                <a:cubicBezTo>
                  <a:pt x="0" y="656"/>
                  <a:pt x="6" y="651"/>
                  <a:pt x="13" y="651"/>
                </a:cubicBezTo>
                <a:cubicBezTo>
                  <a:pt x="20" y="651"/>
                  <a:pt x="25" y="656"/>
                  <a:pt x="25" y="663"/>
                </a:cubicBezTo>
                <a:close/>
                <a:moveTo>
                  <a:pt x="25" y="713"/>
                </a:moveTo>
                <a:lnTo>
                  <a:pt x="25" y="713"/>
                </a:lnTo>
                <a:cubicBezTo>
                  <a:pt x="25" y="720"/>
                  <a:pt x="20" y="726"/>
                  <a:pt x="13" y="726"/>
                </a:cubicBezTo>
                <a:cubicBezTo>
                  <a:pt x="6" y="726"/>
                  <a:pt x="0" y="720"/>
                  <a:pt x="0" y="713"/>
                </a:cubicBezTo>
                <a:cubicBezTo>
                  <a:pt x="0" y="706"/>
                  <a:pt x="6" y="701"/>
                  <a:pt x="13" y="701"/>
                </a:cubicBezTo>
                <a:cubicBezTo>
                  <a:pt x="20" y="701"/>
                  <a:pt x="25" y="706"/>
                  <a:pt x="25" y="71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19"/>
          <p:cNvSpPr>
            <a:spLocks/>
          </p:cNvSpPr>
          <p:nvPr/>
        </p:nvSpPr>
        <p:spPr bwMode="auto">
          <a:xfrm>
            <a:off x="3418003" y="4149992"/>
            <a:ext cx="1008163" cy="346969"/>
          </a:xfrm>
          <a:custGeom>
            <a:avLst/>
            <a:gdLst>
              <a:gd name="T0" fmla="*/ 0 w 230"/>
              <a:gd name="T1" fmla="*/ 2147483647 h 111"/>
              <a:gd name="T2" fmla="*/ 2147483647 w 230"/>
              <a:gd name="T3" fmla="*/ 2147483647 h 111"/>
              <a:gd name="T4" fmla="*/ 2147483647 w 230"/>
              <a:gd name="T5" fmla="*/ 0 h 111"/>
              <a:gd name="T6" fmla="*/ 2147483647 w 230"/>
              <a:gd name="T7" fmla="*/ 2147483647 h 111"/>
              <a:gd name="T8" fmla="*/ 2147483647 w 230"/>
              <a:gd name="T9" fmla="*/ 2147483647 h 1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0"/>
              <a:gd name="T16" fmla="*/ 0 h 111"/>
              <a:gd name="T17" fmla="*/ 230 w 230"/>
              <a:gd name="T18" fmla="*/ 111 h 1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0" h="111">
                <a:moveTo>
                  <a:pt x="0" y="111"/>
                </a:moveTo>
                <a:cubicBezTo>
                  <a:pt x="20" y="107"/>
                  <a:pt x="39" y="102"/>
                  <a:pt x="58" y="83"/>
                </a:cubicBezTo>
                <a:cubicBezTo>
                  <a:pt x="77" y="65"/>
                  <a:pt x="96" y="0"/>
                  <a:pt x="115" y="0"/>
                </a:cubicBezTo>
                <a:cubicBezTo>
                  <a:pt x="134" y="0"/>
                  <a:pt x="153" y="65"/>
                  <a:pt x="172" y="83"/>
                </a:cubicBezTo>
                <a:cubicBezTo>
                  <a:pt x="191" y="102"/>
                  <a:pt x="220" y="107"/>
                  <a:pt x="230" y="111"/>
                </a:cubicBezTo>
              </a:path>
            </a:pathLst>
          </a:custGeom>
          <a:noFill/>
          <a:ln w="4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Line 20"/>
          <p:cNvSpPr>
            <a:spLocks noChangeShapeType="1"/>
          </p:cNvSpPr>
          <p:nvPr/>
        </p:nvSpPr>
        <p:spPr bwMode="auto">
          <a:xfrm>
            <a:off x="3418003" y="4512590"/>
            <a:ext cx="1008163" cy="3127"/>
          </a:xfrm>
          <a:prstGeom prst="line">
            <a:avLst/>
          </a:prstGeom>
          <a:noFill/>
          <a:ln w="4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21"/>
          <p:cNvSpPr>
            <a:spLocks noEditPoints="1"/>
          </p:cNvSpPr>
          <p:nvPr/>
        </p:nvSpPr>
        <p:spPr bwMode="auto">
          <a:xfrm>
            <a:off x="3913319" y="4143740"/>
            <a:ext cx="17533" cy="356346"/>
          </a:xfrm>
          <a:custGeom>
            <a:avLst/>
            <a:gdLst>
              <a:gd name="T0" fmla="*/ 2147483647 w 25"/>
              <a:gd name="T1" fmla="*/ 2147483647 h 726"/>
              <a:gd name="T2" fmla="*/ 0 w 25"/>
              <a:gd name="T3" fmla="*/ 2147483647 h 726"/>
              <a:gd name="T4" fmla="*/ 2147483647 w 25"/>
              <a:gd name="T5" fmla="*/ 0 h 726"/>
              <a:gd name="T6" fmla="*/ 2147483647 w 25"/>
              <a:gd name="T7" fmla="*/ 2147483647 h 726"/>
              <a:gd name="T8" fmla="*/ 2147483647 w 25"/>
              <a:gd name="T9" fmla="*/ 2147483647 h 726"/>
              <a:gd name="T10" fmla="*/ 0 w 25"/>
              <a:gd name="T11" fmla="*/ 2147483647 h 726"/>
              <a:gd name="T12" fmla="*/ 2147483647 w 25"/>
              <a:gd name="T13" fmla="*/ 2147483647 h 726"/>
              <a:gd name="T14" fmla="*/ 2147483647 w 25"/>
              <a:gd name="T15" fmla="*/ 2147483647 h 726"/>
              <a:gd name="T16" fmla="*/ 0 w 25"/>
              <a:gd name="T17" fmla="*/ 2147483647 h 726"/>
              <a:gd name="T18" fmla="*/ 2147483647 w 25"/>
              <a:gd name="T19" fmla="*/ 2147483647 h 726"/>
              <a:gd name="T20" fmla="*/ 2147483647 w 25"/>
              <a:gd name="T21" fmla="*/ 2147483647 h 726"/>
              <a:gd name="T22" fmla="*/ 2147483647 w 25"/>
              <a:gd name="T23" fmla="*/ 2147483647 h 726"/>
              <a:gd name="T24" fmla="*/ 0 w 25"/>
              <a:gd name="T25" fmla="*/ 2147483647 h 726"/>
              <a:gd name="T26" fmla="*/ 2147483647 w 25"/>
              <a:gd name="T27" fmla="*/ 2147483647 h 726"/>
              <a:gd name="T28" fmla="*/ 2147483647 w 25"/>
              <a:gd name="T29" fmla="*/ 2147483647 h 726"/>
              <a:gd name="T30" fmla="*/ 0 w 25"/>
              <a:gd name="T31" fmla="*/ 2147483647 h 726"/>
              <a:gd name="T32" fmla="*/ 2147483647 w 25"/>
              <a:gd name="T33" fmla="*/ 2147483647 h 726"/>
              <a:gd name="T34" fmla="*/ 2147483647 w 25"/>
              <a:gd name="T35" fmla="*/ 2147483647 h 726"/>
              <a:gd name="T36" fmla="*/ 2147483647 w 25"/>
              <a:gd name="T37" fmla="*/ 2147483647 h 726"/>
              <a:gd name="T38" fmla="*/ 0 w 25"/>
              <a:gd name="T39" fmla="*/ 2147483647 h 726"/>
              <a:gd name="T40" fmla="*/ 2147483647 w 25"/>
              <a:gd name="T41" fmla="*/ 2147483647 h 726"/>
              <a:gd name="T42" fmla="*/ 2147483647 w 25"/>
              <a:gd name="T43" fmla="*/ 2147483647 h 726"/>
              <a:gd name="T44" fmla="*/ 0 w 25"/>
              <a:gd name="T45" fmla="*/ 2147483647 h 726"/>
              <a:gd name="T46" fmla="*/ 2147483647 w 25"/>
              <a:gd name="T47" fmla="*/ 2147483647 h 726"/>
              <a:gd name="T48" fmla="*/ 2147483647 w 25"/>
              <a:gd name="T49" fmla="*/ 2147483647 h 726"/>
              <a:gd name="T50" fmla="*/ 2147483647 w 25"/>
              <a:gd name="T51" fmla="*/ 2147483647 h 726"/>
              <a:gd name="T52" fmla="*/ 0 w 25"/>
              <a:gd name="T53" fmla="*/ 2147483647 h 726"/>
              <a:gd name="T54" fmla="*/ 2147483647 w 25"/>
              <a:gd name="T55" fmla="*/ 2147483647 h 726"/>
              <a:gd name="T56" fmla="*/ 2147483647 w 25"/>
              <a:gd name="T57" fmla="*/ 2147483647 h 726"/>
              <a:gd name="T58" fmla="*/ 0 w 25"/>
              <a:gd name="T59" fmla="*/ 2147483647 h 726"/>
              <a:gd name="T60" fmla="*/ 2147483647 w 25"/>
              <a:gd name="T61" fmla="*/ 2147483647 h 726"/>
              <a:gd name="T62" fmla="*/ 2147483647 w 25"/>
              <a:gd name="T63" fmla="*/ 2147483647 h 726"/>
              <a:gd name="T64" fmla="*/ 2147483647 w 25"/>
              <a:gd name="T65" fmla="*/ 2147483647 h 726"/>
              <a:gd name="T66" fmla="*/ 0 w 25"/>
              <a:gd name="T67" fmla="*/ 2147483647 h 726"/>
              <a:gd name="T68" fmla="*/ 2147483647 w 25"/>
              <a:gd name="T69" fmla="*/ 2147483647 h 726"/>
              <a:gd name="T70" fmla="*/ 2147483647 w 25"/>
              <a:gd name="T71" fmla="*/ 2147483647 h 726"/>
              <a:gd name="T72" fmla="*/ 0 w 25"/>
              <a:gd name="T73" fmla="*/ 2147483647 h 726"/>
              <a:gd name="T74" fmla="*/ 2147483647 w 25"/>
              <a:gd name="T75" fmla="*/ 2147483647 h 726"/>
              <a:gd name="T76" fmla="*/ 2147483647 w 25"/>
              <a:gd name="T77" fmla="*/ 2147483647 h 726"/>
              <a:gd name="T78" fmla="*/ 2147483647 w 25"/>
              <a:gd name="T79" fmla="*/ 2147483647 h 726"/>
              <a:gd name="T80" fmla="*/ 0 w 25"/>
              <a:gd name="T81" fmla="*/ 2147483647 h 726"/>
              <a:gd name="T82" fmla="*/ 2147483647 w 25"/>
              <a:gd name="T83" fmla="*/ 2147483647 h 726"/>
              <a:gd name="T84" fmla="*/ 2147483647 w 25"/>
              <a:gd name="T85" fmla="*/ 2147483647 h 726"/>
              <a:gd name="T86" fmla="*/ 0 w 25"/>
              <a:gd name="T87" fmla="*/ 2147483647 h 726"/>
              <a:gd name="T88" fmla="*/ 2147483647 w 25"/>
              <a:gd name="T89" fmla="*/ 2147483647 h 726"/>
              <a:gd name="T90" fmla="*/ 2147483647 w 25"/>
              <a:gd name="T91" fmla="*/ 2147483647 h 726"/>
              <a:gd name="T92" fmla="*/ 2147483647 w 25"/>
              <a:gd name="T93" fmla="*/ 2147483647 h 726"/>
              <a:gd name="T94" fmla="*/ 0 w 25"/>
              <a:gd name="T95" fmla="*/ 2147483647 h 726"/>
              <a:gd name="T96" fmla="*/ 2147483647 w 25"/>
              <a:gd name="T97" fmla="*/ 2147483647 h 726"/>
              <a:gd name="T98" fmla="*/ 2147483647 w 25"/>
              <a:gd name="T99" fmla="*/ 2147483647 h 726"/>
              <a:gd name="T100" fmla="*/ 0 w 25"/>
              <a:gd name="T101" fmla="*/ 2147483647 h 726"/>
              <a:gd name="T102" fmla="*/ 2147483647 w 25"/>
              <a:gd name="T103" fmla="*/ 2147483647 h 72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5"/>
              <a:gd name="T157" fmla="*/ 0 h 726"/>
              <a:gd name="T158" fmla="*/ 25 w 25"/>
              <a:gd name="T159" fmla="*/ 726 h 72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5" h="726">
                <a:moveTo>
                  <a:pt x="25" y="13"/>
                </a:moveTo>
                <a:lnTo>
                  <a:pt x="25" y="13"/>
                </a:lnTo>
                <a:cubicBezTo>
                  <a:pt x="25" y="20"/>
                  <a:pt x="20" y="25"/>
                  <a:pt x="13" y="25"/>
                </a:cubicBezTo>
                <a:cubicBezTo>
                  <a:pt x="6" y="25"/>
                  <a:pt x="0" y="20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0" y="0"/>
                  <a:pt x="25" y="6"/>
                  <a:pt x="25" y="13"/>
                </a:cubicBezTo>
                <a:close/>
                <a:moveTo>
                  <a:pt x="25" y="63"/>
                </a:moveTo>
                <a:lnTo>
                  <a:pt x="25" y="63"/>
                </a:lnTo>
                <a:cubicBezTo>
                  <a:pt x="25" y="70"/>
                  <a:pt x="20" y="75"/>
                  <a:pt x="13" y="75"/>
                </a:cubicBezTo>
                <a:cubicBezTo>
                  <a:pt x="6" y="75"/>
                  <a:pt x="0" y="70"/>
                  <a:pt x="0" y="63"/>
                </a:cubicBezTo>
                <a:cubicBezTo>
                  <a:pt x="0" y="56"/>
                  <a:pt x="6" y="50"/>
                  <a:pt x="13" y="50"/>
                </a:cubicBezTo>
                <a:cubicBezTo>
                  <a:pt x="20" y="50"/>
                  <a:pt x="25" y="56"/>
                  <a:pt x="25" y="63"/>
                </a:cubicBezTo>
                <a:close/>
                <a:moveTo>
                  <a:pt x="25" y="113"/>
                </a:moveTo>
                <a:lnTo>
                  <a:pt x="25" y="113"/>
                </a:lnTo>
                <a:cubicBezTo>
                  <a:pt x="25" y="120"/>
                  <a:pt x="20" y="125"/>
                  <a:pt x="13" y="125"/>
                </a:cubicBezTo>
                <a:cubicBezTo>
                  <a:pt x="6" y="125"/>
                  <a:pt x="0" y="120"/>
                  <a:pt x="0" y="113"/>
                </a:cubicBezTo>
                <a:cubicBezTo>
                  <a:pt x="0" y="106"/>
                  <a:pt x="6" y="100"/>
                  <a:pt x="13" y="100"/>
                </a:cubicBezTo>
                <a:cubicBezTo>
                  <a:pt x="20" y="100"/>
                  <a:pt x="25" y="106"/>
                  <a:pt x="25" y="113"/>
                </a:cubicBezTo>
                <a:close/>
                <a:moveTo>
                  <a:pt x="25" y="163"/>
                </a:moveTo>
                <a:lnTo>
                  <a:pt x="25" y="163"/>
                </a:lnTo>
                <a:cubicBezTo>
                  <a:pt x="25" y="170"/>
                  <a:pt x="20" y="175"/>
                  <a:pt x="13" y="175"/>
                </a:cubicBezTo>
                <a:cubicBezTo>
                  <a:pt x="6" y="175"/>
                  <a:pt x="0" y="170"/>
                  <a:pt x="0" y="163"/>
                </a:cubicBezTo>
                <a:cubicBezTo>
                  <a:pt x="0" y="156"/>
                  <a:pt x="6" y="150"/>
                  <a:pt x="13" y="150"/>
                </a:cubicBezTo>
                <a:cubicBezTo>
                  <a:pt x="20" y="150"/>
                  <a:pt x="25" y="156"/>
                  <a:pt x="25" y="163"/>
                </a:cubicBezTo>
                <a:close/>
                <a:moveTo>
                  <a:pt x="25" y="213"/>
                </a:moveTo>
                <a:lnTo>
                  <a:pt x="25" y="213"/>
                </a:lnTo>
                <a:cubicBezTo>
                  <a:pt x="25" y="220"/>
                  <a:pt x="20" y="225"/>
                  <a:pt x="13" y="225"/>
                </a:cubicBezTo>
                <a:cubicBezTo>
                  <a:pt x="6" y="225"/>
                  <a:pt x="0" y="220"/>
                  <a:pt x="0" y="213"/>
                </a:cubicBezTo>
                <a:cubicBezTo>
                  <a:pt x="0" y="206"/>
                  <a:pt x="6" y="200"/>
                  <a:pt x="13" y="200"/>
                </a:cubicBezTo>
                <a:cubicBezTo>
                  <a:pt x="20" y="200"/>
                  <a:pt x="25" y="206"/>
                  <a:pt x="25" y="213"/>
                </a:cubicBezTo>
                <a:close/>
                <a:moveTo>
                  <a:pt x="25" y="263"/>
                </a:moveTo>
                <a:lnTo>
                  <a:pt x="25" y="263"/>
                </a:lnTo>
                <a:cubicBezTo>
                  <a:pt x="25" y="270"/>
                  <a:pt x="20" y="275"/>
                  <a:pt x="13" y="275"/>
                </a:cubicBezTo>
                <a:cubicBezTo>
                  <a:pt x="6" y="275"/>
                  <a:pt x="0" y="270"/>
                  <a:pt x="0" y="263"/>
                </a:cubicBezTo>
                <a:cubicBezTo>
                  <a:pt x="0" y="256"/>
                  <a:pt x="6" y="250"/>
                  <a:pt x="13" y="250"/>
                </a:cubicBezTo>
                <a:cubicBezTo>
                  <a:pt x="20" y="250"/>
                  <a:pt x="25" y="256"/>
                  <a:pt x="25" y="263"/>
                </a:cubicBezTo>
                <a:close/>
                <a:moveTo>
                  <a:pt x="25" y="313"/>
                </a:moveTo>
                <a:lnTo>
                  <a:pt x="25" y="313"/>
                </a:lnTo>
                <a:cubicBezTo>
                  <a:pt x="25" y="320"/>
                  <a:pt x="20" y="325"/>
                  <a:pt x="13" y="325"/>
                </a:cubicBezTo>
                <a:cubicBezTo>
                  <a:pt x="6" y="325"/>
                  <a:pt x="0" y="320"/>
                  <a:pt x="0" y="313"/>
                </a:cubicBezTo>
                <a:cubicBezTo>
                  <a:pt x="0" y="306"/>
                  <a:pt x="6" y="300"/>
                  <a:pt x="13" y="300"/>
                </a:cubicBezTo>
                <a:cubicBezTo>
                  <a:pt x="20" y="300"/>
                  <a:pt x="25" y="306"/>
                  <a:pt x="25" y="313"/>
                </a:cubicBezTo>
                <a:close/>
                <a:moveTo>
                  <a:pt x="25" y="363"/>
                </a:moveTo>
                <a:lnTo>
                  <a:pt x="25" y="363"/>
                </a:lnTo>
                <a:cubicBezTo>
                  <a:pt x="25" y="370"/>
                  <a:pt x="20" y="376"/>
                  <a:pt x="13" y="376"/>
                </a:cubicBezTo>
                <a:cubicBezTo>
                  <a:pt x="6" y="376"/>
                  <a:pt x="0" y="370"/>
                  <a:pt x="0" y="363"/>
                </a:cubicBezTo>
                <a:cubicBezTo>
                  <a:pt x="0" y="356"/>
                  <a:pt x="6" y="350"/>
                  <a:pt x="13" y="350"/>
                </a:cubicBezTo>
                <a:cubicBezTo>
                  <a:pt x="20" y="350"/>
                  <a:pt x="25" y="356"/>
                  <a:pt x="25" y="363"/>
                </a:cubicBezTo>
                <a:close/>
                <a:moveTo>
                  <a:pt x="25" y="413"/>
                </a:moveTo>
                <a:lnTo>
                  <a:pt x="25" y="413"/>
                </a:lnTo>
                <a:cubicBezTo>
                  <a:pt x="25" y="420"/>
                  <a:pt x="20" y="426"/>
                  <a:pt x="13" y="426"/>
                </a:cubicBezTo>
                <a:cubicBezTo>
                  <a:pt x="6" y="426"/>
                  <a:pt x="0" y="420"/>
                  <a:pt x="0" y="413"/>
                </a:cubicBezTo>
                <a:cubicBezTo>
                  <a:pt x="0" y="406"/>
                  <a:pt x="6" y="401"/>
                  <a:pt x="13" y="401"/>
                </a:cubicBezTo>
                <a:cubicBezTo>
                  <a:pt x="20" y="401"/>
                  <a:pt x="25" y="406"/>
                  <a:pt x="25" y="413"/>
                </a:cubicBezTo>
                <a:close/>
                <a:moveTo>
                  <a:pt x="25" y="463"/>
                </a:moveTo>
                <a:lnTo>
                  <a:pt x="25" y="463"/>
                </a:lnTo>
                <a:cubicBezTo>
                  <a:pt x="25" y="470"/>
                  <a:pt x="20" y="476"/>
                  <a:pt x="13" y="476"/>
                </a:cubicBezTo>
                <a:cubicBezTo>
                  <a:pt x="6" y="476"/>
                  <a:pt x="0" y="470"/>
                  <a:pt x="0" y="463"/>
                </a:cubicBezTo>
                <a:cubicBezTo>
                  <a:pt x="0" y="456"/>
                  <a:pt x="6" y="451"/>
                  <a:pt x="13" y="451"/>
                </a:cubicBezTo>
                <a:cubicBezTo>
                  <a:pt x="20" y="451"/>
                  <a:pt x="25" y="456"/>
                  <a:pt x="25" y="463"/>
                </a:cubicBezTo>
                <a:close/>
                <a:moveTo>
                  <a:pt x="25" y="513"/>
                </a:moveTo>
                <a:lnTo>
                  <a:pt x="25" y="513"/>
                </a:lnTo>
                <a:cubicBezTo>
                  <a:pt x="25" y="520"/>
                  <a:pt x="20" y="526"/>
                  <a:pt x="13" y="526"/>
                </a:cubicBezTo>
                <a:cubicBezTo>
                  <a:pt x="6" y="526"/>
                  <a:pt x="0" y="520"/>
                  <a:pt x="0" y="513"/>
                </a:cubicBezTo>
                <a:cubicBezTo>
                  <a:pt x="0" y="506"/>
                  <a:pt x="6" y="501"/>
                  <a:pt x="13" y="501"/>
                </a:cubicBezTo>
                <a:cubicBezTo>
                  <a:pt x="20" y="501"/>
                  <a:pt x="25" y="506"/>
                  <a:pt x="25" y="513"/>
                </a:cubicBezTo>
                <a:close/>
                <a:moveTo>
                  <a:pt x="25" y="563"/>
                </a:moveTo>
                <a:lnTo>
                  <a:pt x="25" y="563"/>
                </a:lnTo>
                <a:cubicBezTo>
                  <a:pt x="25" y="570"/>
                  <a:pt x="20" y="576"/>
                  <a:pt x="13" y="576"/>
                </a:cubicBezTo>
                <a:cubicBezTo>
                  <a:pt x="6" y="576"/>
                  <a:pt x="0" y="570"/>
                  <a:pt x="0" y="563"/>
                </a:cubicBezTo>
                <a:cubicBezTo>
                  <a:pt x="0" y="556"/>
                  <a:pt x="6" y="551"/>
                  <a:pt x="13" y="551"/>
                </a:cubicBezTo>
                <a:cubicBezTo>
                  <a:pt x="20" y="551"/>
                  <a:pt x="25" y="556"/>
                  <a:pt x="25" y="563"/>
                </a:cubicBezTo>
                <a:close/>
                <a:moveTo>
                  <a:pt x="25" y="613"/>
                </a:moveTo>
                <a:lnTo>
                  <a:pt x="25" y="613"/>
                </a:lnTo>
                <a:cubicBezTo>
                  <a:pt x="25" y="620"/>
                  <a:pt x="20" y="626"/>
                  <a:pt x="13" y="626"/>
                </a:cubicBezTo>
                <a:cubicBezTo>
                  <a:pt x="6" y="626"/>
                  <a:pt x="0" y="620"/>
                  <a:pt x="0" y="613"/>
                </a:cubicBezTo>
                <a:cubicBezTo>
                  <a:pt x="0" y="606"/>
                  <a:pt x="6" y="601"/>
                  <a:pt x="13" y="601"/>
                </a:cubicBezTo>
                <a:cubicBezTo>
                  <a:pt x="20" y="601"/>
                  <a:pt x="25" y="606"/>
                  <a:pt x="25" y="613"/>
                </a:cubicBezTo>
                <a:close/>
                <a:moveTo>
                  <a:pt x="25" y="663"/>
                </a:moveTo>
                <a:lnTo>
                  <a:pt x="25" y="663"/>
                </a:lnTo>
                <a:cubicBezTo>
                  <a:pt x="25" y="670"/>
                  <a:pt x="20" y="676"/>
                  <a:pt x="13" y="676"/>
                </a:cubicBezTo>
                <a:cubicBezTo>
                  <a:pt x="6" y="676"/>
                  <a:pt x="0" y="670"/>
                  <a:pt x="0" y="663"/>
                </a:cubicBezTo>
                <a:cubicBezTo>
                  <a:pt x="0" y="656"/>
                  <a:pt x="6" y="651"/>
                  <a:pt x="13" y="651"/>
                </a:cubicBezTo>
                <a:cubicBezTo>
                  <a:pt x="20" y="651"/>
                  <a:pt x="25" y="656"/>
                  <a:pt x="25" y="663"/>
                </a:cubicBezTo>
                <a:close/>
                <a:moveTo>
                  <a:pt x="25" y="713"/>
                </a:moveTo>
                <a:lnTo>
                  <a:pt x="25" y="713"/>
                </a:lnTo>
                <a:cubicBezTo>
                  <a:pt x="25" y="720"/>
                  <a:pt x="20" y="726"/>
                  <a:pt x="13" y="726"/>
                </a:cubicBezTo>
                <a:cubicBezTo>
                  <a:pt x="6" y="726"/>
                  <a:pt x="0" y="720"/>
                  <a:pt x="0" y="713"/>
                </a:cubicBezTo>
                <a:cubicBezTo>
                  <a:pt x="0" y="706"/>
                  <a:pt x="6" y="701"/>
                  <a:pt x="13" y="701"/>
                </a:cubicBezTo>
                <a:cubicBezTo>
                  <a:pt x="20" y="701"/>
                  <a:pt x="25" y="706"/>
                  <a:pt x="25" y="713"/>
                </a:cubicBez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22"/>
          <p:cNvSpPr>
            <a:spLocks noEditPoints="1"/>
          </p:cNvSpPr>
          <p:nvPr/>
        </p:nvSpPr>
        <p:spPr bwMode="auto">
          <a:xfrm>
            <a:off x="1476195" y="3721751"/>
            <a:ext cx="140266" cy="346969"/>
          </a:xfrm>
          <a:custGeom>
            <a:avLst/>
            <a:gdLst>
              <a:gd name="T0" fmla="*/ 2147483647 w 32"/>
              <a:gd name="T1" fmla="*/ 0 h 111"/>
              <a:gd name="T2" fmla="*/ 2147483647 w 32"/>
              <a:gd name="T3" fmla="*/ 2147483647 h 111"/>
              <a:gd name="T4" fmla="*/ 2147483647 w 32"/>
              <a:gd name="T5" fmla="*/ 2147483647 h 111"/>
              <a:gd name="T6" fmla="*/ 2147483647 w 32"/>
              <a:gd name="T7" fmla="*/ 0 h 111"/>
              <a:gd name="T8" fmla="*/ 2147483647 w 32"/>
              <a:gd name="T9" fmla="*/ 0 h 111"/>
              <a:gd name="T10" fmla="*/ 2147483647 w 32"/>
              <a:gd name="T11" fmla="*/ 2147483647 h 111"/>
              <a:gd name="T12" fmla="*/ 2147483647 w 32"/>
              <a:gd name="T13" fmla="*/ 2147483647 h 111"/>
              <a:gd name="T14" fmla="*/ 0 w 32"/>
              <a:gd name="T15" fmla="*/ 2147483647 h 111"/>
              <a:gd name="T16" fmla="*/ 2147483647 w 32"/>
              <a:gd name="T17" fmla="*/ 2147483647 h 1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"/>
              <a:gd name="T28" fmla="*/ 0 h 111"/>
              <a:gd name="T29" fmla="*/ 32 w 32"/>
              <a:gd name="T30" fmla="*/ 111 h 1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" h="111">
                <a:moveTo>
                  <a:pt x="21" y="0"/>
                </a:moveTo>
                <a:lnTo>
                  <a:pt x="21" y="95"/>
                </a:lnTo>
                <a:lnTo>
                  <a:pt x="11" y="95"/>
                </a:lnTo>
                <a:lnTo>
                  <a:pt x="11" y="0"/>
                </a:lnTo>
                <a:lnTo>
                  <a:pt x="21" y="0"/>
                </a:lnTo>
                <a:close/>
                <a:moveTo>
                  <a:pt x="32" y="90"/>
                </a:moveTo>
                <a:lnTo>
                  <a:pt x="16" y="111"/>
                </a:lnTo>
                <a:lnTo>
                  <a:pt x="0" y="90"/>
                </a:lnTo>
                <a:lnTo>
                  <a:pt x="32" y="9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0" name="组合 239"/>
          <p:cNvGrpSpPr/>
          <p:nvPr/>
        </p:nvGrpSpPr>
        <p:grpSpPr>
          <a:xfrm>
            <a:off x="1068545" y="2727959"/>
            <a:ext cx="3239273" cy="1125079"/>
            <a:chOff x="878045" y="2367849"/>
            <a:chExt cx="3239273" cy="1256590"/>
          </a:xfrm>
        </p:grpSpPr>
        <p:grpSp>
          <p:nvGrpSpPr>
            <p:cNvPr id="40" name="Group 26"/>
            <p:cNvGrpSpPr>
              <a:grpSpLocks/>
            </p:cNvGrpSpPr>
            <p:nvPr/>
          </p:nvGrpSpPr>
          <p:grpSpPr bwMode="auto">
            <a:xfrm>
              <a:off x="878045" y="2367849"/>
              <a:ext cx="3239273" cy="1253463"/>
              <a:chOff x="2996" y="887"/>
              <a:chExt cx="739" cy="401"/>
            </a:xfrm>
          </p:grpSpPr>
          <p:sp>
            <p:nvSpPr>
              <p:cNvPr id="41" name="Freeform 23"/>
              <p:cNvSpPr>
                <a:spLocks/>
              </p:cNvSpPr>
              <p:nvPr/>
            </p:nvSpPr>
            <p:spPr bwMode="auto">
              <a:xfrm>
                <a:off x="2996" y="889"/>
                <a:ext cx="739" cy="382"/>
              </a:xfrm>
              <a:custGeom>
                <a:avLst/>
                <a:gdLst>
                  <a:gd name="T0" fmla="*/ 0 w 739"/>
                  <a:gd name="T1" fmla="*/ 382 h 382"/>
                  <a:gd name="T2" fmla="*/ 185 w 739"/>
                  <a:gd name="T3" fmla="*/ 287 h 382"/>
                  <a:gd name="T4" fmla="*/ 370 w 739"/>
                  <a:gd name="T5" fmla="*/ 0 h 382"/>
                  <a:gd name="T6" fmla="*/ 555 w 739"/>
                  <a:gd name="T7" fmla="*/ 287 h 382"/>
                  <a:gd name="T8" fmla="*/ 739 w 739"/>
                  <a:gd name="T9" fmla="*/ 382 h 3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9"/>
                  <a:gd name="T16" fmla="*/ 0 h 382"/>
                  <a:gd name="T17" fmla="*/ 739 w 739"/>
                  <a:gd name="T18" fmla="*/ 382 h 3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9" h="382">
                    <a:moveTo>
                      <a:pt x="0" y="382"/>
                    </a:moveTo>
                    <a:cubicBezTo>
                      <a:pt x="62" y="367"/>
                      <a:pt x="124" y="351"/>
                      <a:pt x="185" y="287"/>
                    </a:cubicBezTo>
                    <a:cubicBezTo>
                      <a:pt x="247" y="223"/>
                      <a:pt x="308" y="0"/>
                      <a:pt x="370" y="0"/>
                    </a:cubicBezTo>
                    <a:cubicBezTo>
                      <a:pt x="431" y="0"/>
                      <a:pt x="493" y="223"/>
                      <a:pt x="555" y="287"/>
                    </a:cubicBezTo>
                    <a:cubicBezTo>
                      <a:pt x="616" y="351"/>
                      <a:pt x="709" y="367"/>
                      <a:pt x="739" y="382"/>
                    </a:cubicBezTo>
                  </a:path>
                </a:pathLst>
              </a:custGeom>
              <a:noFill/>
              <a:ln w="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Line 24"/>
              <p:cNvSpPr>
                <a:spLocks noChangeShapeType="1"/>
              </p:cNvSpPr>
              <p:nvPr/>
            </p:nvSpPr>
            <p:spPr bwMode="auto">
              <a:xfrm>
                <a:off x="2996" y="1287"/>
                <a:ext cx="739" cy="1"/>
              </a:xfrm>
              <a:prstGeom prst="line">
                <a:avLst/>
              </a:prstGeom>
              <a:noFill/>
              <a:ln w="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25"/>
              <p:cNvSpPr>
                <a:spLocks noEditPoints="1"/>
              </p:cNvSpPr>
              <p:nvPr/>
            </p:nvSpPr>
            <p:spPr bwMode="auto">
              <a:xfrm>
                <a:off x="3364" y="887"/>
                <a:ext cx="4" cy="396"/>
              </a:xfrm>
              <a:custGeom>
                <a:avLst/>
                <a:gdLst>
                  <a:gd name="T0" fmla="*/ 0 w 50"/>
                  <a:gd name="T1" fmla="*/ 0 h 5052"/>
                  <a:gd name="T2" fmla="*/ 0 w 50"/>
                  <a:gd name="T3" fmla="*/ 0 h 5052"/>
                  <a:gd name="T4" fmla="*/ 0 w 50"/>
                  <a:gd name="T5" fmla="*/ 0 h 5052"/>
                  <a:gd name="T6" fmla="*/ 0 w 50"/>
                  <a:gd name="T7" fmla="*/ 0 h 5052"/>
                  <a:gd name="T8" fmla="*/ 0 w 50"/>
                  <a:gd name="T9" fmla="*/ 0 h 5052"/>
                  <a:gd name="T10" fmla="*/ 0 w 50"/>
                  <a:gd name="T11" fmla="*/ 0 h 5052"/>
                  <a:gd name="T12" fmla="*/ 0 w 50"/>
                  <a:gd name="T13" fmla="*/ 0 h 5052"/>
                  <a:gd name="T14" fmla="*/ 0 w 50"/>
                  <a:gd name="T15" fmla="*/ 0 h 5052"/>
                  <a:gd name="T16" fmla="*/ 0 w 50"/>
                  <a:gd name="T17" fmla="*/ 0 h 5052"/>
                  <a:gd name="T18" fmla="*/ 0 w 50"/>
                  <a:gd name="T19" fmla="*/ 0 h 5052"/>
                  <a:gd name="T20" fmla="*/ 0 w 50"/>
                  <a:gd name="T21" fmla="*/ 0 h 5052"/>
                  <a:gd name="T22" fmla="*/ 0 w 50"/>
                  <a:gd name="T23" fmla="*/ 0 h 5052"/>
                  <a:gd name="T24" fmla="*/ 0 w 50"/>
                  <a:gd name="T25" fmla="*/ 0 h 5052"/>
                  <a:gd name="T26" fmla="*/ 0 w 50"/>
                  <a:gd name="T27" fmla="*/ 0 h 5052"/>
                  <a:gd name="T28" fmla="*/ 0 w 50"/>
                  <a:gd name="T29" fmla="*/ 0 h 5052"/>
                  <a:gd name="T30" fmla="*/ 0 w 50"/>
                  <a:gd name="T31" fmla="*/ 0 h 5052"/>
                  <a:gd name="T32" fmla="*/ 0 w 50"/>
                  <a:gd name="T33" fmla="*/ 0 h 5052"/>
                  <a:gd name="T34" fmla="*/ 0 w 50"/>
                  <a:gd name="T35" fmla="*/ 0 h 5052"/>
                  <a:gd name="T36" fmla="*/ 0 w 50"/>
                  <a:gd name="T37" fmla="*/ 0 h 5052"/>
                  <a:gd name="T38" fmla="*/ 0 w 50"/>
                  <a:gd name="T39" fmla="*/ 0 h 5052"/>
                  <a:gd name="T40" fmla="*/ 0 w 50"/>
                  <a:gd name="T41" fmla="*/ 0 h 5052"/>
                  <a:gd name="T42" fmla="*/ 0 w 50"/>
                  <a:gd name="T43" fmla="*/ 0 h 5052"/>
                  <a:gd name="T44" fmla="*/ 0 w 50"/>
                  <a:gd name="T45" fmla="*/ 0 h 5052"/>
                  <a:gd name="T46" fmla="*/ 0 w 50"/>
                  <a:gd name="T47" fmla="*/ 0 h 5052"/>
                  <a:gd name="T48" fmla="*/ 0 w 50"/>
                  <a:gd name="T49" fmla="*/ 0 h 5052"/>
                  <a:gd name="T50" fmla="*/ 0 w 50"/>
                  <a:gd name="T51" fmla="*/ 0 h 5052"/>
                  <a:gd name="T52" fmla="*/ 0 w 50"/>
                  <a:gd name="T53" fmla="*/ 0 h 5052"/>
                  <a:gd name="T54" fmla="*/ 0 w 50"/>
                  <a:gd name="T55" fmla="*/ 0 h 5052"/>
                  <a:gd name="T56" fmla="*/ 0 w 50"/>
                  <a:gd name="T57" fmla="*/ 0 h 5052"/>
                  <a:gd name="T58" fmla="*/ 0 w 50"/>
                  <a:gd name="T59" fmla="*/ 0 h 5052"/>
                  <a:gd name="T60" fmla="*/ 0 w 50"/>
                  <a:gd name="T61" fmla="*/ 0 h 5052"/>
                  <a:gd name="T62" fmla="*/ 0 w 50"/>
                  <a:gd name="T63" fmla="*/ 0 h 5052"/>
                  <a:gd name="T64" fmla="*/ 0 w 50"/>
                  <a:gd name="T65" fmla="*/ 0 h 5052"/>
                  <a:gd name="T66" fmla="*/ 0 w 50"/>
                  <a:gd name="T67" fmla="*/ 0 h 5052"/>
                  <a:gd name="T68" fmla="*/ 0 w 50"/>
                  <a:gd name="T69" fmla="*/ 0 h 5052"/>
                  <a:gd name="T70" fmla="*/ 0 w 50"/>
                  <a:gd name="T71" fmla="*/ 0 h 5052"/>
                  <a:gd name="T72" fmla="*/ 0 w 50"/>
                  <a:gd name="T73" fmla="*/ 0 h 5052"/>
                  <a:gd name="T74" fmla="*/ 0 w 50"/>
                  <a:gd name="T75" fmla="*/ 0 h 5052"/>
                  <a:gd name="T76" fmla="*/ 0 w 50"/>
                  <a:gd name="T77" fmla="*/ 0 h 5052"/>
                  <a:gd name="T78" fmla="*/ 0 w 50"/>
                  <a:gd name="T79" fmla="*/ 0 h 5052"/>
                  <a:gd name="T80" fmla="*/ 0 w 50"/>
                  <a:gd name="T81" fmla="*/ 0 h 5052"/>
                  <a:gd name="T82" fmla="*/ 0 w 50"/>
                  <a:gd name="T83" fmla="*/ 0 h 5052"/>
                  <a:gd name="T84" fmla="*/ 0 w 50"/>
                  <a:gd name="T85" fmla="*/ 0 h 5052"/>
                  <a:gd name="T86" fmla="*/ 0 w 50"/>
                  <a:gd name="T87" fmla="*/ 0 h 5052"/>
                  <a:gd name="T88" fmla="*/ 0 w 50"/>
                  <a:gd name="T89" fmla="*/ 0 h 5052"/>
                  <a:gd name="T90" fmla="*/ 0 w 50"/>
                  <a:gd name="T91" fmla="*/ 0 h 5052"/>
                  <a:gd name="T92" fmla="*/ 0 w 50"/>
                  <a:gd name="T93" fmla="*/ 0 h 5052"/>
                  <a:gd name="T94" fmla="*/ 0 w 50"/>
                  <a:gd name="T95" fmla="*/ 0 h 5052"/>
                  <a:gd name="T96" fmla="*/ 0 w 50"/>
                  <a:gd name="T97" fmla="*/ 0 h 5052"/>
                  <a:gd name="T98" fmla="*/ 0 w 50"/>
                  <a:gd name="T99" fmla="*/ 0 h 5052"/>
                  <a:gd name="T100" fmla="*/ 0 w 50"/>
                  <a:gd name="T101" fmla="*/ 0 h 5052"/>
                  <a:gd name="T102" fmla="*/ 0 w 50"/>
                  <a:gd name="T103" fmla="*/ 0 h 5052"/>
                  <a:gd name="T104" fmla="*/ 0 w 50"/>
                  <a:gd name="T105" fmla="*/ 0 h 5052"/>
                  <a:gd name="T106" fmla="*/ 0 w 50"/>
                  <a:gd name="T107" fmla="*/ 0 h 5052"/>
                  <a:gd name="T108" fmla="*/ 0 w 50"/>
                  <a:gd name="T109" fmla="*/ 0 h 5052"/>
                  <a:gd name="T110" fmla="*/ 0 w 50"/>
                  <a:gd name="T111" fmla="*/ 0 h 5052"/>
                  <a:gd name="T112" fmla="*/ 0 w 50"/>
                  <a:gd name="T113" fmla="*/ 0 h 5052"/>
                  <a:gd name="T114" fmla="*/ 0 w 50"/>
                  <a:gd name="T115" fmla="*/ 0 h 5052"/>
                  <a:gd name="T116" fmla="*/ 0 w 50"/>
                  <a:gd name="T117" fmla="*/ 0 h 505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50"/>
                  <a:gd name="T178" fmla="*/ 0 h 5052"/>
                  <a:gd name="T179" fmla="*/ 50 w 50"/>
                  <a:gd name="T180" fmla="*/ 5052 h 505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50" h="5052">
                    <a:moveTo>
                      <a:pt x="50" y="25"/>
                    </a:moveTo>
                    <a:lnTo>
                      <a:pt x="50" y="25"/>
                    </a:lnTo>
                    <a:cubicBezTo>
                      <a:pt x="50" y="39"/>
                      <a:pt x="39" y="50"/>
                      <a:pt x="25" y="50"/>
                    </a:cubicBez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lose/>
                    <a:moveTo>
                      <a:pt x="50" y="125"/>
                    </a:moveTo>
                    <a:lnTo>
                      <a:pt x="50" y="125"/>
                    </a:lnTo>
                    <a:cubicBezTo>
                      <a:pt x="50" y="139"/>
                      <a:pt x="39" y="150"/>
                      <a:pt x="25" y="150"/>
                    </a:cubicBezTo>
                    <a:cubicBezTo>
                      <a:pt x="11" y="150"/>
                      <a:pt x="0" y="139"/>
                      <a:pt x="0" y="125"/>
                    </a:cubicBezTo>
                    <a:cubicBezTo>
                      <a:pt x="0" y="111"/>
                      <a:pt x="11" y="100"/>
                      <a:pt x="25" y="100"/>
                    </a:cubicBezTo>
                    <a:cubicBezTo>
                      <a:pt x="39" y="100"/>
                      <a:pt x="50" y="111"/>
                      <a:pt x="50" y="125"/>
                    </a:cubicBezTo>
                    <a:close/>
                    <a:moveTo>
                      <a:pt x="50" y="225"/>
                    </a:moveTo>
                    <a:lnTo>
                      <a:pt x="50" y="225"/>
                    </a:lnTo>
                    <a:cubicBezTo>
                      <a:pt x="50" y="239"/>
                      <a:pt x="39" y="250"/>
                      <a:pt x="25" y="250"/>
                    </a:cubicBezTo>
                    <a:cubicBezTo>
                      <a:pt x="11" y="250"/>
                      <a:pt x="0" y="239"/>
                      <a:pt x="0" y="225"/>
                    </a:cubicBezTo>
                    <a:cubicBezTo>
                      <a:pt x="0" y="211"/>
                      <a:pt x="11" y="200"/>
                      <a:pt x="25" y="200"/>
                    </a:cubicBezTo>
                    <a:cubicBezTo>
                      <a:pt x="39" y="200"/>
                      <a:pt x="50" y="211"/>
                      <a:pt x="50" y="225"/>
                    </a:cubicBezTo>
                    <a:close/>
                    <a:moveTo>
                      <a:pt x="50" y="325"/>
                    </a:moveTo>
                    <a:lnTo>
                      <a:pt x="50" y="325"/>
                    </a:lnTo>
                    <a:cubicBezTo>
                      <a:pt x="50" y="339"/>
                      <a:pt x="39" y="350"/>
                      <a:pt x="25" y="350"/>
                    </a:cubicBezTo>
                    <a:cubicBezTo>
                      <a:pt x="11" y="350"/>
                      <a:pt x="0" y="339"/>
                      <a:pt x="0" y="325"/>
                    </a:cubicBezTo>
                    <a:cubicBezTo>
                      <a:pt x="0" y="311"/>
                      <a:pt x="11" y="300"/>
                      <a:pt x="25" y="300"/>
                    </a:cubicBezTo>
                    <a:cubicBezTo>
                      <a:pt x="39" y="300"/>
                      <a:pt x="50" y="311"/>
                      <a:pt x="50" y="325"/>
                    </a:cubicBezTo>
                    <a:close/>
                    <a:moveTo>
                      <a:pt x="50" y="425"/>
                    </a:moveTo>
                    <a:lnTo>
                      <a:pt x="50" y="425"/>
                    </a:lnTo>
                    <a:cubicBezTo>
                      <a:pt x="50" y="439"/>
                      <a:pt x="39" y="450"/>
                      <a:pt x="25" y="450"/>
                    </a:cubicBezTo>
                    <a:cubicBezTo>
                      <a:pt x="11" y="450"/>
                      <a:pt x="0" y="439"/>
                      <a:pt x="0" y="425"/>
                    </a:cubicBezTo>
                    <a:cubicBezTo>
                      <a:pt x="0" y="411"/>
                      <a:pt x="11" y="400"/>
                      <a:pt x="25" y="400"/>
                    </a:cubicBezTo>
                    <a:cubicBezTo>
                      <a:pt x="39" y="400"/>
                      <a:pt x="50" y="411"/>
                      <a:pt x="50" y="425"/>
                    </a:cubicBezTo>
                    <a:close/>
                    <a:moveTo>
                      <a:pt x="50" y="525"/>
                    </a:moveTo>
                    <a:lnTo>
                      <a:pt x="50" y="525"/>
                    </a:lnTo>
                    <a:cubicBezTo>
                      <a:pt x="50" y="539"/>
                      <a:pt x="39" y="550"/>
                      <a:pt x="25" y="550"/>
                    </a:cubicBezTo>
                    <a:cubicBezTo>
                      <a:pt x="11" y="550"/>
                      <a:pt x="0" y="539"/>
                      <a:pt x="0" y="525"/>
                    </a:cubicBezTo>
                    <a:cubicBezTo>
                      <a:pt x="0" y="511"/>
                      <a:pt x="11" y="500"/>
                      <a:pt x="25" y="500"/>
                    </a:cubicBezTo>
                    <a:cubicBezTo>
                      <a:pt x="39" y="500"/>
                      <a:pt x="50" y="511"/>
                      <a:pt x="50" y="525"/>
                    </a:cubicBezTo>
                    <a:close/>
                    <a:moveTo>
                      <a:pt x="50" y="625"/>
                    </a:moveTo>
                    <a:lnTo>
                      <a:pt x="50" y="625"/>
                    </a:lnTo>
                    <a:cubicBezTo>
                      <a:pt x="50" y="639"/>
                      <a:pt x="39" y="650"/>
                      <a:pt x="25" y="650"/>
                    </a:cubicBezTo>
                    <a:cubicBezTo>
                      <a:pt x="11" y="650"/>
                      <a:pt x="0" y="639"/>
                      <a:pt x="0" y="625"/>
                    </a:cubicBezTo>
                    <a:cubicBezTo>
                      <a:pt x="0" y="611"/>
                      <a:pt x="11" y="600"/>
                      <a:pt x="25" y="600"/>
                    </a:cubicBezTo>
                    <a:cubicBezTo>
                      <a:pt x="39" y="600"/>
                      <a:pt x="50" y="611"/>
                      <a:pt x="50" y="625"/>
                    </a:cubicBezTo>
                    <a:close/>
                    <a:moveTo>
                      <a:pt x="50" y="725"/>
                    </a:moveTo>
                    <a:lnTo>
                      <a:pt x="50" y="725"/>
                    </a:lnTo>
                    <a:cubicBezTo>
                      <a:pt x="50" y="739"/>
                      <a:pt x="39" y="750"/>
                      <a:pt x="25" y="750"/>
                    </a:cubicBezTo>
                    <a:cubicBezTo>
                      <a:pt x="11" y="750"/>
                      <a:pt x="0" y="739"/>
                      <a:pt x="0" y="725"/>
                    </a:cubicBezTo>
                    <a:cubicBezTo>
                      <a:pt x="0" y="711"/>
                      <a:pt x="11" y="700"/>
                      <a:pt x="25" y="700"/>
                    </a:cubicBezTo>
                    <a:cubicBezTo>
                      <a:pt x="39" y="700"/>
                      <a:pt x="50" y="711"/>
                      <a:pt x="50" y="725"/>
                    </a:cubicBezTo>
                    <a:close/>
                    <a:moveTo>
                      <a:pt x="50" y="825"/>
                    </a:moveTo>
                    <a:lnTo>
                      <a:pt x="50" y="825"/>
                    </a:lnTo>
                    <a:cubicBezTo>
                      <a:pt x="50" y="839"/>
                      <a:pt x="39" y="850"/>
                      <a:pt x="25" y="850"/>
                    </a:cubicBezTo>
                    <a:cubicBezTo>
                      <a:pt x="11" y="850"/>
                      <a:pt x="0" y="839"/>
                      <a:pt x="0" y="825"/>
                    </a:cubicBezTo>
                    <a:cubicBezTo>
                      <a:pt x="0" y="811"/>
                      <a:pt x="11" y="800"/>
                      <a:pt x="25" y="800"/>
                    </a:cubicBezTo>
                    <a:cubicBezTo>
                      <a:pt x="39" y="800"/>
                      <a:pt x="50" y="811"/>
                      <a:pt x="50" y="825"/>
                    </a:cubicBezTo>
                    <a:close/>
                    <a:moveTo>
                      <a:pt x="50" y="925"/>
                    </a:moveTo>
                    <a:lnTo>
                      <a:pt x="50" y="925"/>
                    </a:lnTo>
                    <a:cubicBezTo>
                      <a:pt x="50" y="939"/>
                      <a:pt x="39" y="950"/>
                      <a:pt x="25" y="950"/>
                    </a:cubicBezTo>
                    <a:cubicBezTo>
                      <a:pt x="11" y="950"/>
                      <a:pt x="0" y="939"/>
                      <a:pt x="0" y="925"/>
                    </a:cubicBezTo>
                    <a:cubicBezTo>
                      <a:pt x="0" y="911"/>
                      <a:pt x="11" y="900"/>
                      <a:pt x="25" y="900"/>
                    </a:cubicBezTo>
                    <a:cubicBezTo>
                      <a:pt x="39" y="900"/>
                      <a:pt x="50" y="911"/>
                      <a:pt x="50" y="925"/>
                    </a:cubicBezTo>
                    <a:close/>
                    <a:moveTo>
                      <a:pt x="50" y="1025"/>
                    </a:moveTo>
                    <a:lnTo>
                      <a:pt x="50" y="1025"/>
                    </a:lnTo>
                    <a:cubicBezTo>
                      <a:pt x="50" y="1039"/>
                      <a:pt x="39" y="1050"/>
                      <a:pt x="25" y="1050"/>
                    </a:cubicBezTo>
                    <a:cubicBezTo>
                      <a:pt x="11" y="1050"/>
                      <a:pt x="0" y="1039"/>
                      <a:pt x="0" y="1025"/>
                    </a:cubicBezTo>
                    <a:cubicBezTo>
                      <a:pt x="0" y="1011"/>
                      <a:pt x="11" y="1000"/>
                      <a:pt x="25" y="1000"/>
                    </a:cubicBezTo>
                    <a:cubicBezTo>
                      <a:pt x="39" y="1000"/>
                      <a:pt x="50" y="1011"/>
                      <a:pt x="50" y="1025"/>
                    </a:cubicBezTo>
                    <a:close/>
                    <a:moveTo>
                      <a:pt x="50" y="1125"/>
                    </a:moveTo>
                    <a:lnTo>
                      <a:pt x="50" y="1125"/>
                    </a:lnTo>
                    <a:cubicBezTo>
                      <a:pt x="50" y="1139"/>
                      <a:pt x="39" y="1150"/>
                      <a:pt x="25" y="1150"/>
                    </a:cubicBezTo>
                    <a:cubicBezTo>
                      <a:pt x="11" y="1150"/>
                      <a:pt x="0" y="1139"/>
                      <a:pt x="0" y="1125"/>
                    </a:cubicBezTo>
                    <a:cubicBezTo>
                      <a:pt x="0" y="1112"/>
                      <a:pt x="11" y="1100"/>
                      <a:pt x="25" y="1100"/>
                    </a:cubicBezTo>
                    <a:cubicBezTo>
                      <a:pt x="39" y="1100"/>
                      <a:pt x="50" y="1112"/>
                      <a:pt x="50" y="1125"/>
                    </a:cubicBezTo>
                    <a:close/>
                    <a:moveTo>
                      <a:pt x="50" y="1225"/>
                    </a:moveTo>
                    <a:lnTo>
                      <a:pt x="50" y="1225"/>
                    </a:lnTo>
                    <a:cubicBezTo>
                      <a:pt x="50" y="1239"/>
                      <a:pt x="39" y="1250"/>
                      <a:pt x="25" y="1250"/>
                    </a:cubicBezTo>
                    <a:cubicBezTo>
                      <a:pt x="11" y="1250"/>
                      <a:pt x="0" y="1239"/>
                      <a:pt x="0" y="1225"/>
                    </a:cubicBezTo>
                    <a:cubicBezTo>
                      <a:pt x="0" y="1212"/>
                      <a:pt x="11" y="1200"/>
                      <a:pt x="25" y="1200"/>
                    </a:cubicBezTo>
                    <a:cubicBezTo>
                      <a:pt x="39" y="1200"/>
                      <a:pt x="50" y="1212"/>
                      <a:pt x="50" y="1225"/>
                    </a:cubicBezTo>
                    <a:close/>
                    <a:moveTo>
                      <a:pt x="50" y="1325"/>
                    </a:moveTo>
                    <a:lnTo>
                      <a:pt x="50" y="1326"/>
                    </a:lnTo>
                    <a:cubicBezTo>
                      <a:pt x="50" y="1339"/>
                      <a:pt x="39" y="1351"/>
                      <a:pt x="25" y="1351"/>
                    </a:cubicBezTo>
                    <a:cubicBezTo>
                      <a:pt x="11" y="1351"/>
                      <a:pt x="0" y="1339"/>
                      <a:pt x="0" y="1326"/>
                    </a:cubicBezTo>
                    <a:lnTo>
                      <a:pt x="0" y="1325"/>
                    </a:lnTo>
                    <a:cubicBezTo>
                      <a:pt x="0" y="1312"/>
                      <a:pt x="11" y="1300"/>
                      <a:pt x="25" y="1300"/>
                    </a:cubicBezTo>
                    <a:cubicBezTo>
                      <a:pt x="39" y="1300"/>
                      <a:pt x="50" y="1312"/>
                      <a:pt x="50" y="1325"/>
                    </a:cubicBezTo>
                    <a:close/>
                    <a:moveTo>
                      <a:pt x="50" y="1426"/>
                    </a:moveTo>
                    <a:lnTo>
                      <a:pt x="50" y="1426"/>
                    </a:lnTo>
                    <a:cubicBezTo>
                      <a:pt x="50" y="1439"/>
                      <a:pt x="39" y="1451"/>
                      <a:pt x="25" y="1451"/>
                    </a:cubicBezTo>
                    <a:cubicBezTo>
                      <a:pt x="11" y="1451"/>
                      <a:pt x="0" y="1439"/>
                      <a:pt x="0" y="1426"/>
                    </a:cubicBezTo>
                    <a:cubicBezTo>
                      <a:pt x="0" y="1412"/>
                      <a:pt x="11" y="1401"/>
                      <a:pt x="25" y="1401"/>
                    </a:cubicBezTo>
                    <a:cubicBezTo>
                      <a:pt x="39" y="1401"/>
                      <a:pt x="50" y="1412"/>
                      <a:pt x="50" y="1426"/>
                    </a:cubicBezTo>
                    <a:close/>
                    <a:moveTo>
                      <a:pt x="50" y="1526"/>
                    </a:moveTo>
                    <a:lnTo>
                      <a:pt x="50" y="1526"/>
                    </a:lnTo>
                    <a:cubicBezTo>
                      <a:pt x="50" y="1539"/>
                      <a:pt x="39" y="1551"/>
                      <a:pt x="25" y="1551"/>
                    </a:cubicBezTo>
                    <a:cubicBezTo>
                      <a:pt x="11" y="1551"/>
                      <a:pt x="0" y="1539"/>
                      <a:pt x="0" y="1526"/>
                    </a:cubicBezTo>
                    <a:cubicBezTo>
                      <a:pt x="0" y="1512"/>
                      <a:pt x="11" y="1501"/>
                      <a:pt x="25" y="1501"/>
                    </a:cubicBezTo>
                    <a:cubicBezTo>
                      <a:pt x="39" y="1501"/>
                      <a:pt x="50" y="1512"/>
                      <a:pt x="50" y="1526"/>
                    </a:cubicBezTo>
                    <a:close/>
                    <a:moveTo>
                      <a:pt x="50" y="1626"/>
                    </a:moveTo>
                    <a:lnTo>
                      <a:pt x="50" y="1626"/>
                    </a:lnTo>
                    <a:cubicBezTo>
                      <a:pt x="50" y="1639"/>
                      <a:pt x="39" y="1651"/>
                      <a:pt x="25" y="1651"/>
                    </a:cubicBezTo>
                    <a:cubicBezTo>
                      <a:pt x="11" y="1651"/>
                      <a:pt x="0" y="1639"/>
                      <a:pt x="0" y="1626"/>
                    </a:cubicBezTo>
                    <a:cubicBezTo>
                      <a:pt x="0" y="1612"/>
                      <a:pt x="11" y="1601"/>
                      <a:pt x="25" y="1601"/>
                    </a:cubicBezTo>
                    <a:cubicBezTo>
                      <a:pt x="39" y="1601"/>
                      <a:pt x="50" y="1612"/>
                      <a:pt x="50" y="1626"/>
                    </a:cubicBezTo>
                    <a:close/>
                    <a:moveTo>
                      <a:pt x="50" y="1726"/>
                    </a:moveTo>
                    <a:lnTo>
                      <a:pt x="50" y="1726"/>
                    </a:lnTo>
                    <a:cubicBezTo>
                      <a:pt x="50" y="1740"/>
                      <a:pt x="39" y="1751"/>
                      <a:pt x="25" y="1751"/>
                    </a:cubicBezTo>
                    <a:cubicBezTo>
                      <a:pt x="11" y="1751"/>
                      <a:pt x="0" y="1740"/>
                      <a:pt x="0" y="1726"/>
                    </a:cubicBezTo>
                    <a:cubicBezTo>
                      <a:pt x="0" y="1712"/>
                      <a:pt x="11" y="1701"/>
                      <a:pt x="25" y="1701"/>
                    </a:cubicBezTo>
                    <a:cubicBezTo>
                      <a:pt x="39" y="1701"/>
                      <a:pt x="50" y="1712"/>
                      <a:pt x="50" y="1726"/>
                    </a:cubicBezTo>
                    <a:close/>
                    <a:moveTo>
                      <a:pt x="50" y="1826"/>
                    </a:moveTo>
                    <a:lnTo>
                      <a:pt x="50" y="1826"/>
                    </a:lnTo>
                    <a:cubicBezTo>
                      <a:pt x="50" y="1840"/>
                      <a:pt x="39" y="1851"/>
                      <a:pt x="25" y="1851"/>
                    </a:cubicBezTo>
                    <a:cubicBezTo>
                      <a:pt x="11" y="1851"/>
                      <a:pt x="0" y="1840"/>
                      <a:pt x="0" y="1826"/>
                    </a:cubicBezTo>
                    <a:cubicBezTo>
                      <a:pt x="0" y="1812"/>
                      <a:pt x="11" y="1801"/>
                      <a:pt x="25" y="1801"/>
                    </a:cubicBezTo>
                    <a:cubicBezTo>
                      <a:pt x="39" y="1801"/>
                      <a:pt x="50" y="1812"/>
                      <a:pt x="50" y="1826"/>
                    </a:cubicBezTo>
                    <a:close/>
                    <a:moveTo>
                      <a:pt x="50" y="1926"/>
                    </a:moveTo>
                    <a:lnTo>
                      <a:pt x="50" y="1926"/>
                    </a:lnTo>
                    <a:cubicBezTo>
                      <a:pt x="50" y="1940"/>
                      <a:pt x="39" y="1951"/>
                      <a:pt x="25" y="1951"/>
                    </a:cubicBezTo>
                    <a:cubicBezTo>
                      <a:pt x="11" y="1951"/>
                      <a:pt x="0" y="1940"/>
                      <a:pt x="0" y="1926"/>
                    </a:cubicBezTo>
                    <a:cubicBezTo>
                      <a:pt x="0" y="1912"/>
                      <a:pt x="11" y="1901"/>
                      <a:pt x="25" y="1901"/>
                    </a:cubicBezTo>
                    <a:cubicBezTo>
                      <a:pt x="39" y="1901"/>
                      <a:pt x="50" y="1912"/>
                      <a:pt x="50" y="1926"/>
                    </a:cubicBezTo>
                    <a:close/>
                    <a:moveTo>
                      <a:pt x="50" y="2026"/>
                    </a:moveTo>
                    <a:lnTo>
                      <a:pt x="50" y="2026"/>
                    </a:lnTo>
                    <a:cubicBezTo>
                      <a:pt x="50" y="2040"/>
                      <a:pt x="39" y="2051"/>
                      <a:pt x="25" y="2051"/>
                    </a:cubicBezTo>
                    <a:cubicBezTo>
                      <a:pt x="11" y="2051"/>
                      <a:pt x="0" y="2040"/>
                      <a:pt x="0" y="2026"/>
                    </a:cubicBezTo>
                    <a:cubicBezTo>
                      <a:pt x="0" y="2012"/>
                      <a:pt x="11" y="2001"/>
                      <a:pt x="25" y="2001"/>
                    </a:cubicBezTo>
                    <a:cubicBezTo>
                      <a:pt x="39" y="2001"/>
                      <a:pt x="50" y="2012"/>
                      <a:pt x="50" y="2026"/>
                    </a:cubicBezTo>
                    <a:close/>
                    <a:moveTo>
                      <a:pt x="50" y="2126"/>
                    </a:moveTo>
                    <a:lnTo>
                      <a:pt x="50" y="2126"/>
                    </a:lnTo>
                    <a:cubicBezTo>
                      <a:pt x="50" y="2140"/>
                      <a:pt x="39" y="2151"/>
                      <a:pt x="25" y="2151"/>
                    </a:cubicBezTo>
                    <a:cubicBezTo>
                      <a:pt x="11" y="2151"/>
                      <a:pt x="0" y="2140"/>
                      <a:pt x="0" y="2126"/>
                    </a:cubicBezTo>
                    <a:cubicBezTo>
                      <a:pt x="0" y="2112"/>
                      <a:pt x="11" y="2101"/>
                      <a:pt x="25" y="2101"/>
                    </a:cubicBezTo>
                    <a:cubicBezTo>
                      <a:pt x="39" y="2101"/>
                      <a:pt x="50" y="2112"/>
                      <a:pt x="50" y="2126"/>
                    </a:cubicBezTo>
                    <a:close/>
                    <a:moveTo>
                      <a:pt x="50" y="2226"/>
                    </a:moveTo>
                    <a:lnTo>
                      <a:pt x="50" y="2226"/>
                    </a:lnTo>
                    <a:cubicBezTo>
                      <a:pt x="50" y="2240"/>
                      <a:pt x="39" y="2251"/>
                      <a:pt x="25" y="2251"/>
                    </a:cubicBezTo>
                    <a:cubicBezTo>
                      <a:pt x="11" y="2251"/>
                      <a:pt x="0" y="2240"/>
                      <a:pt x="0" y="2226"/>
                    </a:cubicBezTo>
                    <a:cubicBezTo>
                      <a:pt x="0" y="2212"/>
                      <a:pt x="11" y="2201"/>
                      <a:pt x="25" y="2201"/>
                    </a:cubicBezTo>
                    <a:cubicBezTo>
                      <a:pt x="39" y="2201"/>
                      <a:pt x="50" y="2212"/>
                      <a:pt x="50" y="2226"/>
                    </a:cubicBezTo>
                    <a:close/>
                    <a:moveTo>
                      <a:pt x="50" y="2326"/>
                    </a:moveTo>
                    <a:lnTo>
                      <a:pt x="50" y="2326"/>
                    </a:lnTo>
                    <a:cubicBezTo>
                      <a:pt x="50" y="2340"/>
                      <a:pt x="39" y="2351"/>
                      <a:pt x="25" y="2351"/>
                    </a:cubicBezTo>
                    <a:cubicBezTo>
                      <a:pt x="11" y="2351"/>
                      <a:pt x="0" y="2340"/>
                      <a:pt x="0" y="2326"/>
                    </a:cubicBezTo>
                    <a:cubicBezTo>
                      <a:pt x="0" y="2312"/>
                      <a:pt x="11" y="2301"/>
                      <a:pt x="25" y="2301"/>
                    </a:cubicBezTo>
                    <a:cubicBezTo>
                      <a:pt x="39" y="2301"/>
                      <a:pt x="50" y="2312"/>
                      <a:pt x="50" y="2326"/>
                    </a:cubicBezTo>
                    <a:close/>
                    <a:moveTo>
                      <a:pt x="50" y="2426"/>
                    </a:moveTo>
                    <a:lnTo>
                      <a:pt x="50" y="2426"/>
                    </a:lnTo>
                    <a:cubicBezTo>
                      <a:pt x="50" y="2440"/>
                      <a:pt x="39" y="2451"/>
                      <a:pt x="25" y="2451"/>
                    </a:cubicBezTo>
                    <a:cubicBezTo>
                      <a:pt x="11" y="2451"/>
                      <a:pt x="0" y="2440"/>
                      <a:pt x="0" y="2426"/>
                    </a:cubicBezTo>
                    <a:cubicBezTo>
                      <a:pt x="0" y="2412"/>
                      <a:pt x="11" y="2401"/>
                      <a:pt x="25" y="2401"/>
                    </a:cubicBezTo>
                    <a:cubicBezTo>
                      <a:pt x="39" y="2401"/>
                      <a:pt x="50" y="2412"/>
                      <a:pt x="50" y="2426"/>
                    </a:cubicBezTo>
                    <a:close/>
                    <a:moveTo>
                      <a:pt x="50" y="2526"/>
                    </a:moveTo>
                    <a:lnTo>
                      <a:pt x="50" y="2526"/>
                    </a:lnTo>
                    <a:cubicBezTo>
                      <a:pt x="50" y="2540"/>
                      <a:pt x="39" y="2551"/>
                      <a:pt x="25" y="2551"/>
                    </a:cubicBezTo>
                    <a:cubicBezTo>
                      <a:pt x="11" y="2551"/>
                      <a:pt x="0" y="2540"/>
                      <a:pt x="0" y="2526"/>
                    </a:cubicBezTo>
                    <a:cubicBezTo>
                      <a:pt x="0" y="2512"/>
                      <a:pt x="11" y="2501"/>
                      <a:pt x="25" y="2501"/>
                    </a:cubicBezTo>
                    <a:cubicBezTo>
                      <a:pt x="39" y="2501"/>
                      <a:pt x="50" y="2512"/>
                      <a:pt x="50" y="2526"/>
                    </a:cubicBezTo>
                    <a:close/>
                    <a:moveTo>
                      <a:pt x="50" y="2626"/>
                    </a:moveTo>
                    <a:lnTo>
                      <a:pt x="50" y="2626"/>
                    </a:lnTo>
                    <a:cubicBezTo>
                      <a:pt x="50" y="2640"/>
                      <a:pt x="39" y="2651"/>
                      <a:pt x="25" y="2651"/>
                    </a:cubicBezTo>
                    <a:cubicBezTo>
                      <a:pt x="11" y="2651"/>
                      <a:pt x="0" y="2640"/>
                      <a:pt x="0" y="2626"/>
                    </a:cubicBezTo>
                    <a:cubicBezTo>
                      <a:pt x="0" y="2612"/>
                      <a:pt x="11" y="2601"/>
                      <a:pt x="25" y="2601"/>
                    </a:cubicBezTo>
                    <a:cubicBezTo>
                      <a:pt x="39" y="2601"/>
                      <a:pt x="50" y="2612"/>
                      <a:pt x="50" y="2626"/>
                    </a:cubicBezTo>
                    <a:close/>
                    <a:moveTo>
                      <a:pt x="50" y="2726"/>
                    </a:moveTo>
                    <a:lnTo>
                      <a:pt x="50" y="2726"/>
                    </a:lnTo>
                    <a:cubicBezTo>
                      <a:pt x="50" y="2740"/>
                      <a:pt x="39" y="2751"/>
                      <a:pt x="25" y="2751"/>
                    </a:cubicBezTo>
                    <a:cubicBezTo>
                      <a:pt x="11" y="2751"/>
                      <a:pt x="0" y="2740"/>
                      <a:pt x="0" y="2726"/>
                    </a:cubicBezTo>
                    <a:cubicBezTo>
                      <a:pt x="0" y="2712"/>
                      <a:pt x="11" y="2701"/>
                      <a:pt x="25" y="2701"/>
                    </a:cubicBezTo>
                    <a:cubicBezTo>
                      <a:pt x="39" y="2701"/>
                      <a:pt x="50" y="2712"/>
                      <a:pt x="50" y="2726"/>
                    </a:cubicBezTo>
                    <a:close/>
                    <a:moveTo>
                      <a:pt x="50" y="2826"/>
                    </a:moveTo>
                    <a:lnTo>
                      <a:pt x="50" y="2826"/>
                    </a:lnTo>
                    <a:cubicBezTo>
                      <a:pt x="50" y="2840"/>
                      <a:pt x="39" y="2851"/>
                      <a:pt x="25" y="2851"/>
                    </a:cubicBezTo>
                    <a:cubicBezTo>
                      <a:pt x="11" y="2851"/>
                      <a:pt x="0" y="2840"/>
                      <a:pt x="0" y="2826"/>
                    </a:cubicBezTo>
                    <a:cubicBezTo>
                      <a:pt x="0" y="2812"/>
                      <a:pt x="11" y="2801"/>
                      <a:pt x="25" y="2801"/>
                    </a:cubicBezTo>
                    <a:cubicBezTo>
                      <a:pt x="39" y="2801"/>
                      <a:pt x="50" y="2812"/>
                      <a:pt x="50" y="2826"/>
                    </a:cubicBezTo>
                    <a:close/>
                    <a:moveTo>
                      <a:pt x="50" y="2926"/>
                    </a:moveTo>
                    <a:lnTo>
                      <a:pt x="50" y="2926"/>
                    </a:lnTo>
                    <a:cubicBezTo>
                      <a:pt x="50" y="2940"/>
                      <a:pt x="39" y="2951"/>
                      <a:pt x="25" y="2951"/>
                    </a:cubicBezTo>
                    <a:cubicBezTo>
                      <a:pt x="11" y="2951"/>
                      <a:pt x="0" y="2940"/>
                      <a:pt x="0" y="2926"/>
                    </a:cubicBezTo>
                    <a:cubicBezTo>
                      <a:pt x="0" y="2912"/>
                      <a:pt x="11" y="2901"/>
                      <a:pt x="25" y="2901"/>
                    </a:cubicBezTo>
                    <a:cubicBezTo>
                      <a:pt x="39" y="2901"/>
                      <a:pt x="50" y="2912"/>
                      <a:pt x="50" y="2926"/>
                    </a:cubicBezTo>
                    <a:close/>
                    <a:moveTo>
                      <a:pt x="50" y="3026"/>
                    </a:moveTo>
                    <a:lnTo>
                      <a:pt x="50" y="3026"/>
                    </a:lnTo>
                    <a:cubicBezTo>
                      <a:pt x="50" y="3040"/>
                      <a:pt x="39" y="3051"/>
                      <a:pt x="25" y="3051"/>
                    </a:cubicBezTo>
                    <a:cubicBezTo>
                      <a:pt x="11" y="3051"/>
                      <a:pt x="0" y="3040"/>
                      <a:pt x="0" y="3026"/>
                    </a:cubicBezTo>
                    <a:cubicBezTo>
                      <a:pt x="0" y="3012"/>
                      <a:pt x="11" y="3001"/>
                      <a:pt x="25" y="3001"/>
                    </a:cubicBezTo>
                    <a:cubicBezTo>
                      <a:pt x="39" y="3001"/>
                      <a:pt x="50" y="3012"/>
                      <a:pt x="50" y="3026"/>
                    </a:cubicBezTo>
                    <a:close/>
                    <a:moveTo>
                      <a:pt x="50" y="3126"/>
                    </a:moveTo>
                    <a:lnTo>
                      <a:pt x="50" y="3126"/>
                    </a:lnTo>
                    <a:cubicBezTo>
                      <a:pt x="50" y="3140"/>
                      <a:pt x="39" y="3151"/>
                      <a:pt x="25" y="3151"/>
                    </a:cubicBezTo>
                    <a:cubicBezTo>
                      <a:pt x="11" y="3151"/>
                      <a:pt x="0" y="3140"/>
                      <a:pt x="0" y="3126"/>
                    </a:cubicBezTo>
                    <a:cubicBezTo>
                      <a:pt x="0" y="3113"/>
                      <a:pt x="11" y="3101"/>
                      <a:pt x="25" y="3101"/>
                    </a:cubicBezTo>
                    <a:cubicBezTo>
                      <a:pt x="39" y="3101"/>
                      <a:pt x="50" y="3113"/>
                      <a:pt x="50" y="3126"/>
                    </a:cubicBezTo>
                    <a:close/>
                    <a:moveTo>
                      <a:pt x="50" y="3226"/>
                    </a:moveTo>
                    <a:lnTo>
                      <a:pt x="50" y="3226"/>
                    </a:lnTo>
                    <a:cubicBezTo>
                      <a:pt x="50" y="3240"/>
                      <a:pt x="39" y="3251"/>
                      <a:pt x="25" y="3251"/>
                    </a:cubicBezTo>
                    <a:cubicBezTo>
                      <a:pt x="11" y="3251"/>
                      <a:pt x="0" y="3240"/>
                      <a:pt x="0" y="3226"/>
                    </a:cubicBezTo>
                    <a:cubicBezTo>
                      <a:pt x="0" y="3213"/>
                      <a:pt x="11" y="3201"/>
                      <a:pt x="25" y="3201"/>
                    </a:cubicBezTo>
                    <a:cubicBezTo>
                      <a:pt x="39" y="3201"/>
                      <a:pt x="50" y="3213"/>
                      <a:pt x="50" y="3226"/>
                    </a:cubicBezTo>
                    <a:close/>
                    <a:moveTo>
                      <a:pt x="50" y="3326"/>
                    </a:moveTo>
                    <a:lnTo>
                      <a:pt x="50" y="3326"/>
                    </a:lnTo>
                    <a:cubicBezTo>
                      <a:pt x="50" y="3340"/>
                      <a:pt x="39" y="3351"/>
                      <a:pt x="25" y="3351"/>
                    </a:cubicBezTo>
                    <a:cubicBezTo>
                      <a:pt x="11" y="3351"/>
                      <a:pt x="0" y="3340"/>
                      <a:pt x="0" y="3326"/>
                    </a:cubicBezTo>
                    <a:cubicBezTo>
                      <a:pt x="0" y="3313"/>
                      <a:pt x="11" y="3301"/>
                      <a:pt x="25" y="3301"/>
                    </a:cubicBezTo>
                    <a:cubicBezTo>
                      <a:pt x="39" y="3301"/>
                      <a:pt x="50" y="3313"/>
                      <a:pt x="50" y="3326"/>
                    </a:cubicBezTo>
                    <a:close/>
                    <a:moveTo>
                      <a:pt x="50" y="3426"/>
                    </a:moveTo>
                    <a:lnTo>
                      <a:pt x="50" y="3427"/>
                    </a:lnTo>
                    <a:cubicBezTo>
                      <a:pt x="50" y="3440"/>
                      <a:pt x="39" y="3452"/>
                      <a:pt x="25" y="3452"/>
                    </a:cubicBezTo>
                    <a:cubicBezTo>
                      <a:pt x="11" y="3452"/>
                      <a:pt x="0" y="3440"/>
                      <a:pt x="0" y="3427"/>
                    </a:cubicBezTo>
                    <a:lnTo>
                      <a:pt x="0" y="3426"/>
                    </a:lnTo>
                    <a:cubicBezTo>
                      <a:pt x="0" y="3413"/>
                      <a:pt x="11" y="3401"/>
                      <a:pt x="25" y="3401"/>
                    </a:cubicBezTo>
                    <a:cubicBezTo>
                      <a:pt x="39" y="3401"/>
                      <a:pt x="50" y="3413"/>
                      <a:pt x="50" y="3426"/>
                    </a:cubicBezTo>
                    <a:close/>
                    <a:moveTo>
                      <a:pt x="50" y="3527"/>
                    </a:moveTo>
                    <a:lnTo>
                      <a:pt x="50" y="3527"/>
                    </a:lnTo>
                    <a:cubicBezTo>
                      <a:pt x="50" y="3540"/>
                      <a:pt x="39" y="3552"/>
                      <a:pt x="25" y="3552"/>
                    </a:cubicBezTo>
                    <a:cubicBezTo>
                      <a:pt x="11" y="3552"/>
                      <a:pt x="0" y="3540"/>
                      <a:pt x="0" y="3527"/>
                    </a:cubicBezTo>
                    <a:cubicBezTo>
                      <a:pt x="0" y="3513"/>
                      <a:pt x="11" y="3502"/>
                      <a:pt x="25" y="3502"/>
                    </a:cubicBezTo>
                    <a:cubicBezTo>
                      <a:pt x="39" y="3502"/>
                      <a:pt x="50" y="3513"/>
                      <a:pt x="50" y="3527"/>
                    </a:cubicBezTo>
                    <a:close/>
                    <a:moveTo>
                      <a:pt x="50" y="3627"/>
                    </a:moveTo>
                    <a:lnTo>
                      <a:pt x="50" y="3627"/>
                    </a:lnTo>
                    <a:cubicBezTo>
                      <a:pt x="50" y="3640"/>
                      <a:pt x="39" y="3652"/>
                      <a:pt x="25" y="3652"/>
                    </a:cubicBezTo>
                    <a:cubicBezTo>
                      <a:pt x="11" y="3652"/>
                      <a:pt x="0" y="3640"/>
                      <a:pt x="0" y="3627"/>
                    </a:cubicBezTo>
                    <a:cubicBezTo>
                      <a:pt x="0" y="3613"/>
                      <a:pt x="11" y="3602"/>
                      <a:pt x="25" y="3602"/>
                    </a:cubicBezTo>
                    <a:cubicBezTo>
                      <a:pt x="39" y="3602"/>
                      <a:pt x="50" y="3613"/>
                      <a:pt x="50" y="3627"/>
                    </a:cubicBezTo>
                    <a:close/>
                    <a:moveTo>
                      <a:pt x="50" y="3727"/>
                    </a:moveTo>
                    <a:lnTo>
                      <a:pt x="50" y="3727"/>
                    </a:lnTo>
                    <a:cubicBezTo>
                      <a:pt x="50" y="3741"/>
                      <a:pt x="39" y="3752"/>
                      <a:pt x="25" y="3752"/>
                    </a:cubicBezTo>
                    <a:cubicBezTo>
                      <a:pt x="11" y="3752"/>
                      <a:pt x="0" y="3741"/>
                      <a:pt x="0" y="3727"/>
                    </a:cubicBezTo>
                    <a:cubicBezTo>
                      <a:pt x="0" y="3713"/>
                      <a:pt x="11" y="3702"/>
                      <a:pt x="25" y="3702"/>
                    </a:cubicBezTo>
                    <a:cubicBezTo>
                      <a:pt x="39" y="3702"/>
                      <a:pt x="50" y="3713"/>
                      <a:pt x="50" y="3727"/>
                    </a:cubicBezTo>
                    <a:close/>
                    <a:moveTo>
                      <a:pt x="50" y="3827"/>
                    </a:moveTo>
                    <a:lnTo>
                      <a:pt x="50" y="3827"/>
                    </a:lnTo>
                    <a:cubicBezTo>
                      <a:pt x="50" y="3841"/>
                      <a:pt x="39" y="3852"/>
                      <a:pt x="25" y="3852"/>
                    </a:cubicBezTo>
                    <a:cubicBezTo>
                      <a:pt x="11" y="3852"/>
                      <a:pt x="0" y="3841"/>
                      <a:pt x="0" y="3827"/>
                    </a:cubicBezTo>
                    <a:cubicBezTo>
                      <a:pt x="0" y="3813"/>
                      <a:pt x="11" y="3802"/>
                      <a:pt x="25" y="3802"/>
                    </a:cubicBezTo>
                    <a:cubicBezTo>
                      <a:pt x="39" y="3802"/>
                      <a:pt x="50" y="3813"/>
                      <a:pt x="50" y="3827"/>
                    </a:cubicBezTo>
                    <a:close/>
                    <a:moveTo>
                      <a:pt x="50" y="3927"/>
                    </a:moveTo>
                    <a:lnTo>
                      <a:pt x="50" y="3927"/>
                    </a:lnTo>
                    <a:cubicBezTo>
                      <a:pt x="50" y="3941"/>
                      <a:pt x="39" y="3952"/>
                      <a:pt x="25" y="3952"/>
                    </a:cubicBezTo>
                    <a:cubicBezTo>
                      <a:pt x="11" y="3952"/>
                      <a:pt x="0" y="3941"/>
                      <a:pt x="0" y="3927"/>
                    </a:cubicBezTo>
                    <a:cubicBezTo>
                      <a:pt x="0" y="3913"/>
                      <a:pt x="11" y="3902"/>
                      <a:pt x="25" y="3902"/>
                    </a:cubicBezTo>
                    <a:cubicBezTo>
                      <a:pt x="39" y="3902"/>
                      <a:pt x="50" y="3913"/>
                      <a:pt x="50" y="3927"/>
                    </a:cubicBezTo>
                    <a:close/>
                    <a:moveTo>
                      <a:pt x="50" y="4027"/>
                    </a:moveTo>
                    <a:lnTo>
                      <a:pt x="50" y="4027"/>
                    </a:lnTo>
                    <a:cubicBezTo>
                      <a:pt x="50" y="4041"/>
                      <a:pt x="39" y="4052"/>
                      <a:pt x="25" y="4052"/>
                    </a:cubicBezTo>
                    <a:cubicBezTo>
                      <a:pt x="11" y="4052"/>
                      <a:pt x="0" y="4041"/>
                      <a:pt x="0" y="4027"/>
                    </a:cubicBezTo>
                    <a:cubicBezTo>
                      <a:pt x="0" y="4013"/>
                      <a:pt x="11" y="4002"/>
                      <a:pt x="25" y="4002"/>
                    </a:cubicBezTo>
                    <a:cubicBezTo>
                      <a:pt x="39" y="4002"/>
                      <a:pt x="50" y="4013"/>
                      <a:pt x="50" y="4027"/>
                    </a:cubicBezTo>
                    <a:close/>
                    <a:moveTo>
                      <a:pt x="50" y="4127"/>
                    </a:moveTo>
                    <a:lnTo>
                      <a:pt x="50" y="4127"/>
                    </a:lnTo>
                    <a:cubicBezTo>
                      <a:pt x="50" y="4141"/>
                      <a:pt x="39" y="4152"/>
                      <a:pt x="25" y="4152"/>
                    </a:cubicBezTo>
                    <a:cubicBezTo>
                      <a:pt x="11" y="4152"/>
                      <a:pt x="0" y="4141"/>
                      <a:pt x="0" y="4127"/>
                    </a:cubicBezTo>
                    <a:cubicBezTo>
                      <a:pt x="0" y="4113"/>
                      <a:pt x="11" y="4102"/>
                      <a:pt x="25" y="4102"/>
                    </a:cubicBezTo>
                    <a:cubicBezTo>
                      <a:pt x="39" y="4102"/>
                      <a:pt x="50" y="4113"/>
                      <a:pt x="50" y="4127"/>
                    </a:cubicBezTo>
                    <a:close/>
                    <a:moveTo>
                      <a:pt x="50" y="4227"/>
                    </a:moveTo>
                    <a:lnTo>
                      <a:pt x="50" y="4227"/>
                    </a:lnTo>
                    <a:cubicBezTo>
                      <a:pt x="50" y="4241"/>
                      <a:pt x="39" y="4252"/>
                      <a:pt x="25" y="4252"/>
                    </a:cubicBezTo>
                    <a:cubicBezTo>
                      <a:pt x="11" y="4252"/>
                      <a:pt x="0" y="4241"/>
                      <a:pt x="0" y="4227"/>
                    </a:cubicBezTo>
                    <a:cubicBezTo>
                      <a:pt x="0" y="4213"/>
                      <a:pt x="11" y="4202"/>
                      <a:pt x="25" y="4202"/>
                    </a:cubicBezTo>
                    <a:cubicBezTo>
                      <a:pt x="39" y="4202"/>
                      <a:pt x="50" y="4213"/>
                      <a:pt x="50" y="4227"/>
                    </a:cubicBezTo>
                    <a:close/>
                    <a:moveTo>
                      <a:pt x="50" y="4327"/>
                    </a:moveTo>
                    <a:lnTo>
                      <a:pt x="50" y="4327"/>
                    </a:lnTo>
                    <a:cubicBezTo>
                      <a:pt x="50" y="4341"/>
                      <a:pt x="39" y="4352"/>
                      <a:pt x="25" y="4352"/>
                    </a:cubicBezTo>
                    <a:cubicBezTo>
                      <a:pt x="11" y="4352"/>
                      <a:pt x="0" y="4341"/>
                      <a:pt x="0" y="4327"/>
                    </a:cubicBezTo>
                    <a:cubicBezTo>
                      <a:pt x="0" y="4313"/>
                      <a:pt x="11" y="4302"/>
                      <a:pt x="25" y="4302"/>
                    </a:cubicBezTo>
                    <a:cubicBezTo>
                      <a:pt x="39" y="4302"/>
                      <a:pt x="50" y="4313"/>
                      <a:pt x="50" y="4327"/>
                    </a:cubicBezTo>
                    <a:close/>
                    <a:moveTo>
                      <a:pt x="50" y="4427"/>
                    </a:moveTo>
                    <a:lnTo>
                      <a:pt x="50" y="4427"/>
                    </a:lnTo>
                    <a:cubicBezTo>
                      <a:pt x="50" y="4441"/>
                      <a:pt x="39" y="4452"/>
                      <a:pt x="25" y="4452"/>
                    </a:cubicBezTo>
                    <a:cubicBezTo>
                      <a:pt x="11" y="4452"/>
                      <a:pt x="0" y="4441"/>
                      <a:pt x="0" y="4427"/>
                    </a:cubicBezTo>
                    <a:cubicBezTo>
                      <a:pt x="0" y="4413"/>
                      <a:pt x="11" y="4402"/>
                      <a:pt x="25" y="4402"/>
                    </a:cubicBezTo>
                    <a:cubicBezTo>
                      <a:pt x="39" y="4402"/>
                      <a:pt x="50" y="4413"/>
                      <a:pt x="50" y="4427"/>
                    </a:cubicBezTo>
                    <a:close/>
                    <a:moveTo>
                      <a:pt x="50" y="4527"/>
                    </a:moveTo>
                    <a:lnTo>
                      <a:pt x="50" y="4527"/>
                    </a:lnTo>
                    <a:cubicBezTo>
                      <a:pt x="50" y="4541"/>
                      <a:pt x="39" y="4552"/>
                      <a:pt x="25" y="4552"/>
                    </a:cubicBezTo>
                    <a:cubicBezTo>
                      <a:pt x="11" y="4552"/>
                      <a:pt x="0" y="4541"/>
                      <a:pt x="0" y="4527"/>
                    </a:cubicBezTo>
                    <a:cubicBezTo>
                      <a:pt x="0" y="4513"/>
                      <a:pt x="11" y="4502"/>
                      <a:pt x="25" y="4502"/>
                    </a:cubicBezTo>
                    <a:cubicBezTo>
                      <a:pt x="39" y="4502"/>
                      <a:pt x="50" y="4513"/>
                      <a:pt x="50" y="4527"/>
                    </a:cubicBezTo>
                    <a:close/>
                    <a:moveTo>
                      <a:pt x="50" y="4627"/>
                    </a:moveTo>
                    <a:lnTo>
                      <a:pt x="50" y="4627"/>
                    </a:lnTo>
                    <a:cubicBezTo>
                      <a:pt x="50" y="4641"/>
                      <a:pt x="39" y="4652"/>
                      <a:pt x="25" y="4652"/>
                    </a:cubicBezTo>
                    <a:cubicBezTo>
                      <a:pt x="11" y="4652"/>
                      <a:pt x="0" y="4641"/>
                      <a:pt x="0" y="4627"/>
                    </a:cubicBezTo>
                    <a:cubicBezTo>
                      <a:pt x="0" y="4613"/>
                      <a:pt x="11" y="4602"/>
                      <a:pt x="25" y="4602"/>
                    </a:cubicBezTo>
                    <a:cubicBezTo>
                      <a:pt x="39" y="4602"/>
                      <a:pt x="50" y="4613"/>
                      <a:pt x="50" y="4627"/>
                    </a:cubicBezTo>
                    <a:close/>
                    <a:moveTo>
                      <a:pt x="50" y="4727"/>
                    </a:moveTo>
                    <a:lnTo>
                      <a:pt x="50" y="4727"/>
                    </a:lnTo>
                    <a:cubicBezTo>
                      <a:pt x="50" y="4741"/>
                      <a:pt x="39" y="4752"/>
                      <a:pt x="25" y="4752"/>
                    </a:cubicBezTo>
                    <a:cubicBezTo>
                      <a:pt x="11" y="4752"/>
                      <a:pt x="0" y="4741"/>
                      <a:pt x="0" y="4727"/>
                    </a:cubicBezTo>
                    <a:cubicBezTo>
                      <a:pt x="0" y="4713"/>
                      <a:pt x="11" y="4702"/>
                      <a:pt x="25" y="4702"/>
                    </a:cubicBezTo>
                    <a:cubicBezTo>
                      <a:pt x="39" y="4702"/>
                      <a:pt x="50" y="4713"/>
                      <a:pt x="50" y="4727"/>
                    </a:cubicBezTo>
                    <a:close/>
                    <a:moveTo>
                      <a:pt x="50" y="4827"/>
                    </a:moveTo>
                    <a:lnTo>
                      <a:pt x="50" y="4827"/>
                    </a:lnTo>
                    <a:cubicBezTo>
                      <a:pt x="50" y="4841"/>
                      <a:pt x="39" y="4852"/>
                      <a:pt x="25" y="4852"/>
                    </a:cubicBezTo>
                    <a:cubicBezTo>
                      <a:pt x="11" y="4852"/>
                      <a:pt x="0" y="4841"/>
                      <a:pt x="0" y="4827"/>
                    </a:cubicBezTo>
                    <a:cubicBezTo>
                      <a:pt x="0" y="4813"/>
                      <a:pt x="11" y="4802"/>
                      <a:pt x="25" y="4802"/>
                    </a:cubicBezTo>
                    <a:cubicBezTo>
                      <a:pt x="39" y="4802"/>
                      <a:pt x="50" y="4813"/>
                      <a:pt x="50" y="4827"/>
                    </a:cubicBezTo>
                    <a:close/>
                    <a:moveTo>
                      <a:pt x="50" y="4927"/>
                    </a:moveTo>
                    <a:lnTo>
                      <a:pt x="50" y="4927"/>
                    </a:lnTo>
                    <a:cubicBezTo>
                      <a:pt x="50" y="4941"/>
                      <a:pt x="39" y="4952"/>
                      <a:pt x="25" y="4952"/>
                    </a:cubicBezTo>
                    <a:cubicBezTo>
                      <a:pt x="11" y="4952"/>
                      <a:pt x="0" y="4941"/>
                      <a:pt x="0" y="4927"/>
                    </a:cubicBezTo>
                    <a:cubicBezTo>
                      <a:pt x="0" y="4913"/>
                      <a:pt x="11" y="4902"/>
                      <a:pt x="25" y="4902"/>
                    </a:cubicBezTo>
                    <a:cubicBezTo>
                      <a:pt x="39" y="4902"/>
                      <a:pt x="50" y="4913"/>
                      <a:pt x="50" y="4927"/>
                    </a:cubicBezTo>
                    <a:close/>
                    <a:moveTo>
                      <a:pt x="50" y="5027"/>
                    </a:moveTo>
                    <a:lnTo>
                      <a:pt x="50" y="5027"/>
                    </a:lnTo>
                    <a:cubicBezTo>
                      <a:pt x="50" y="5041"/>
                      <a:pt x="39" y="5052"/>
                      <a:pt x="25" y="5052"/>
                    </a:cubicBezTo>
                    <a:cubicBezTo>
                      <a:pt x="11" y="5052"/>
                      <a:pt x="0" y="5041"/>
                      <a:pt x="0" y="5027"/>
                    </a:cubicBezTo>
                    <a:cubicBezTo>
                      <a:pt x="0" y="5013"/>
                      <a:pt x="11" y="5002"/>
                      <a:pt x="25" y="5002"/>
                    </a:cubicBezTo>
                    <a:cubicBezTo>
                      <a:pt x="39" y="5002"/>
                      <a:pt x="50" y="5013"/>
                      <a:pt x="50" y="50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4" name="Line 27"/>
            <p:cNvSpPr>
              <a:spLocks noChangeShapeType="1"/>
            </p:cNvSpPr>
            <p:nvPr/>
          </p:nvSpPr>
          <p:spPr bwMode="auto">
            <a:xfrm>
              <a:off x="1640742" y="3308728"/>
              <a:ext cx="4384" cy="309459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Line 28"/>
            <p:cNvSpPr>
              <a:spLocks noChangeShapeType="1"/>
            </p:cNvSpPr>
            <p:nvPr/>
          </p:nvSpPr>
          <p:spPr bwMode="auto">
            <a:xfrm>
              <a:off x="3354621" y="3308728"/>
              <a:ext cx="4384" cy="309459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Line 29"/>
            <p:cNvSpPr>
              <a:spLocks noChangeShapeType="1"/>
            </p:cNvSpPr>
            <p:nvPr/>
          </p:nvSpPr>
          <p:spPr bwMode="auto">
            <a:xfrm flipH="1">
              <a:off x="3354621" y="3430634"/>
              <a:ext cx="192866" cy="17192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Line 30"/>
            <p:cNvSpPr>
              <a:spLocks noChangeShapeType="1"/>
            </p:cNvSpPr>
            <p:nvPr/>
          </p:nvSpPr>
          <p:spPr bwMode="auto">
            <a:xfrm flipH="1">
              <a:off x="1066529" y="3524409"/>
              <a:ext cx="100818" cy="93775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31"/>
            <p:cNvSpPr>
              <a:spLocks noChangeShapeType="1"/>
            </p:cNvSpPr>
            <p:nvPr/>
          </p:nvSpPr>
          <p:spPr bwMode="auto">
            <a:xfrm flipH="1">
              <a:off x="1544309" y="3461893"/>
              <a:ext cx="96433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Line 32"/>
            <p:cNvSpPr>
              <a:spLocks noChangeShapeType="1"/>
            </p:cNvSpPr>
            <p:nvPr/>
          </p:nvSpPr>
          <p:spPr bwMode="auto">
            <a:xfrm flipH="1">
              <a:off x="1355828" y="3386873"/>
              <a:ext cx="188484" cy="23131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Line 33"/>
            <p:cNvSpPr>
              <a:spLocks noChangeShapeType="1"/>
            </p:cNvSpPr>
            <p:nvPr/>
          </p:nvSpPr>
          <p:spPr bwMode="auto">
            <a:xfrm flipH="1">
              <a:off x="1452261" y="3386873"/>
              <a:ext cx="188484" cy="23131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Line 34"/>
            <p:cNvSpPr>
              <a:spLocks noChangeShapeType="1"/>
            </p:cNvSpPr>
            <p:nvPr/>
          </p:nvSpPr>
          <p:spPr bwMode="auto">
            <a:xfrm flipH="1">
              <a:off x="1167344" y="3461893"/>
              <a:ext cx="188484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Line 35"/>
            <p:cNvSpPr>
              <a:spLocks noChangeShapeType="1"/>
            </p:cNvSpPr>
            <p:nvPr/>
          </p:nvSpPr>
          <p:spPr bwMode="auto">
            <a:xfrm flipH="1">
              <a:off x="1259395" y="3461893"/>
              <a:ext cx="192866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Line 36"/>
            <p:cNvSpPr>
              <a:spLocks noChangeShapeType="1"/>
            </p:cNvSpPr>
            <p:nvPr/>
          </p:nvSpPr>
          <p:spPr bwMode="auto">
            <a:xfrm flipH="1">
              <a:off x="974478" y="3540040"/>
              <a:ext cx="92051" cy="7814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Line 37"/>
            <p:cNvSpPr>
              <a:spLocks noChangeShapeType="1"/>
            </p:cNvSpPr>
            <p:nvPr/>
          </p:nvSpPr>
          <p:spPr bwMode="auto">
            <a:xfrm flipH="1">
              <a:off x="3959518" y="3546292"/>
              <a:ext cx="70133" cy="7814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Line 38"/>
            <p:cNvSpPr>
              <a:spLocks noChangeShapeType="1"/>
            </p:cNvSpPr>
            <p:nvPr/>
          </p:nvSpPr>
          <p:spPr bwMode="auto">
            <a:xfrm flipH="1">
              <a:off x="3547486" y="3461893"/>
              <a:ext cx="122733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Line 39"/>
            <p:cNvSpPr>
              <a:spLocks noChangeShapeType="1"/>
            </p:cNvSpPr>
            <p:nvPr/>
          </p:nvSpPr>
          <p:spPr bwMode="auto">
            <a:xfrm flipH="1">
              <a:off x="3477354" y="3446265"/>
              <a:ext cx="144651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Line 40"/>
            <p:cNvSpPr>
              <a:spLocks noChangeShapeType="1"/>
            </p:cNvSpPr>
            <p:nvPr/>
          </p:nvSpPr>
          <p:spPr bwMode="auto">
            <a:xfrm flipH="1">
              <a:off x="3670219" y="3465020"/>
              <a:ext cx="96433" cy="140664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41"/>
            <p:cNvSpPr>
              <a:spLocks noChangeShapeType="1"/>
            </p:cNvSpPr>
            <p:nvPr/>
          </p:nvSpPr>
          <p:spPr bwMode="auto">
            <a:xfrm flipH="1">
              <a:off x="3911300" y="3524409"/>
              <a:ext cx="48218" cy="7814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42"/>
            <p:cNvSpPr>
              <a:spLocks noChangeShapeType="1"/>
            </p:cNvSpPr>
            <p:nvPr/>
          </p:nvSpPr>
          <p:spPr bwMode="auto">
            <a:xfrm flipH="1">
              <a:off x="3810485" y="3524409"/>
              <a:ext cx="52600" cy="93775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43"/>
            <p:cNvSpPr>
              <a:spLocks noChangeShapeType="1"/>
            </p:cNvSpPr>
            <p:nvPr/>
          </p:nvSpPr>
          <p:spPr bwMode="auto">
            <a:xfrm flipH="1">
              <a:off x="3718435" y="3486900"/>
              <a:ext cx="96433" cy="13753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44"/>
            <p:cNvSpPr>
              <a:spLocks noChangeShapeType="1"/>
            </p:cNvSpPr>
            <p:nvPr/>
          </p:nvSpPr>
          <p:spPr bwMode="auto">
            <a:xfrm flipH="1">
              <a:off x="3354621" y="3424383"/>
              <a:ext cx="122733" cy="10002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45"/>
            <p:cNvSpPr>
              <a:spLocks noChangeShapeType="1"/>
            </p:cNvSpPr>
            <p:nvPr/>
          </p:nvSpPr>
          <p:spPr bwMode="auto">
            <a:xfrm flipH="1">
              <a:off x="3354621" y="3368118"/>
              <a:ext cx="122733" cy="7814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878045" y="2374101"/>
              <a:ext cx="3239273" cy="1194071"/>
            </a:xfrm>
            <a:custGeom>
              <a:avLst/>
              <a:gdLst>
                <a:gd name="T0" fmla="*/ 0 w 739"/>
                <a:gd name="T1" fmla="*/ 2147483647 h 382"/>
                <a:gd name="T2" fmla="*/ 2147483647 w 739"/>
                <a:gd name="T3" fmla="*/ 2147483647 h 382"/>
                <a:gd name="T4" fmla="*/ 2147483647 w 739"/>
                <a:gd name="T5" fmla="*/ 0 h 382"/>
                <a:gd name="T6" fmla="*/ 2147483647 w 739"/>
                <a:gd name="T7" fmla="*/ 2147483647 h 382"/>
                <a:gd name="T8" fmla="*/ 2147483647 w 739"/>
                <a:gd name="T9" fmla="*/ 2147483647 h 3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9"/>
                <a:gd name="T16" fmla="*/ 0 h 382"/>
                <a:gd name="T17" fmla="*/ 739 w 739"/>
                <a:gd name="T18" fmla="*/ 382 h 3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9" h="382">
                  <a:moveTo>
                    <a:pt x="0" y="382"/>
                  </a:moveTo>
                  <a:cubicBezTo>
                    <a:pt x="62" y="367"/>
                    <a:pt x="124" y="351"/>
                    <a:pt x="185" y="287"/>
                  </a:cubicBezTo>
                  <a:cubicBezTo>
                    <a:pt x="247" y="223"/>
                    <a:pt x="308" y="0"/>
                    <a:pt x="370" y="0"/>
                  </a:cubicBezTo>
                  <a:cubicBezTo>
                    <a:pt x="431" y="0"/>
                    <a:pt x="493" y="223"/>
                    <a:pt x="555" y="287"/>
                  </a:cubicBezTo>
                  <a:cubicBezTo>
                    <a:pt x="616" y="351"/>
                    <a:pt x="709" y="367"/>
                    <a:pt x="739" y="382"/>
                  </a:cubicBezTo>
                </a:path>
              </a:pathLst>
            </a:custGeom>
            <a:noFill/>
            <a:ln w="7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47"/>
            <p:cNvSpPr>
              <a:spLocks noChangeShapeType="1"/>
            </p:cNvSpPr>
            <p:nvPr/>
          </p:nvSpPr>
          <p:spPr bwMode="auto">
            <a:xfrm>
              <a:off x="878045" y="3618185"/>
              <a:ext cx="3239273" cy="3127"/>
            </a:xfrm>
            <a:prstGeom prst="line">
              <a:avLst/>
            </a:prstGeom>
            <a:noFill/>
            <a:ln w="7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48"/>
            <p:cNvSpPr>
              <a:spLocks noEditPoints="1"/>
            </p:cNvSpPr>
            <p:nvPr/>
          </p:nvSpPr>
          <p:spPr bwMode="auto">
            <a:xfrm>
              <a:off x="2491106" y="2367849"/>
              <a:ext cx="17533" cy="1237833"/>
            </a:xfrm>
            <a:custGeom>
              <a:avLst/>
              <a:gdLst>
                <a:gd name="T0" fmla="*/ 2147483647 w 50"/>
                <a:gd name="T1" fmla="*/ 0 h 5052"/>
                <a:gd name="T2" fmla="*/ 0 w 50"/>
                <a:gd name="T3" fmla="*/ 2147483647 h 5052"/>
                <a:gd name="T4" fmla="*/ 0 w 50"/>
                <a:gd name="T5" fmla="*/ 2147483647 h 5052"/>
                <a:gd name="T6" fmla="*/ 2147483647 w 50"/>
                <a:gd name="T7" fmla="*/ 2147483647 h 5052"/>
                <a:gd name="T8" fmla="*/ 2147483647 w 50"/>
                <a:gd name="T9" fmla="*/ 2147483647 h 5052"/>
                <a:gd name="T10" fmla="*/ 2147483647 w 50"/>
                <a:gd name="T11" fmla="*/ 2147483647 h 5052"/>
                <a:gd name="T12" fmla="*/ 2147483647 w 50"/>
                <a:gd name="T13" fmla="*/ 2147483647 h 5052"/>
                <a:gd name="T14" fmla="*/ 2147483647 w 50"/>
                <a:gd name="T15" fmla="*/ 2147483647 h 5052"/>
                <a:gd name="T16" fmla="*/ 0 w 50"/>
                <a:gd name="T17" fmla="*/ 2147483647 h 5052"/>
                <a:gd name="T18" fmla="*/ 0 w 50"/>
                <a:gd name="T19" fmla="*/ 2147483647 h 5052"/>
                <a:gd name="T20" fmla="*/ 2147483647 w 50"/>
                <a:gd name="T21" fmla="*/ 2147483647 h 5052"/>
                <a:gd name="T22" fmla="*/ 2147483647 w 50"/>
                <a:gd name="T23" fmla="*/ 2147483647 h 5052"/>
                <a:gd name="T24" fmla="*/ 2147483647 w 50"/>
                <a:gd name="T25" fmla="*/ 2147483647 h 5052"/>
                <a:gd name="T26" fmla="*/ 2147483647 w 50"/>
                <a:gd name="T27" fmla="*/ 2147483647 h 5052"/>
                <a:gd name="T28" fmla="*/ 2147483647 w 50"/>
                <a:gd name="T29" fmla="*/ 2147483647 h 5052"/>
                <a:gd name="T30" fmla="*/ 0 w 50"/>
                <a:gd name="T31" fmla="*/ 2147483647 h 5052"/>
                <a:gd name="T32" fmla="*/ 0 w 50"/>
                <a:gd name="T33" fmla="*/ 2147483647 h 5052"/>
                <a:gd name="T34" fmla="*/ 2147483647 w 50"/>
                <a:gd name="T35" fmla="*/ 2147483647 h 5052"/>
                <a:gd name="T36" fmla="*/ 2147483647 w 50"/>
                <a:gd name="T37" fmla="*/ 2147483647 h 5052"/>
                <a:gd name="T38" fmla="*/ 2147483647 w 50"/>
                <a:gd name="T39" fmla="*/ 2147483647 h 5052"/>
                <a:gd name="T40" fmla="*/ 2147483647 w 50"/>
                <a:gd name="T41" fmla="*/ 2147483647 h 5052"/>
                <a:gd name="T42" fmla="*/ 2147483647 w 50"/>
                <a:gd name="T43" fmla="*/ 2147483647 h 5052"/>
                <a:gd name="T44" fmla="*/ 0 w 50"/>
                <a:gd name="T45" fmla="*/ 2147483647 h 5052"/>
                <a:gd name="T46" fmla="*/ 0 w 50"/>
                <a:gd name="T47" fmla="*/ 2147483647 h 5052"/>
                <a:gd name="T48" fmla="*/ 2147483647 w 50"/>
                <a:gd name="T49" fmla="*/ 2147483647 h 5052"/>
                <a:gd name="T50" fmla="*/ 2147483647 w 50"/>
                <a:gd name="T51" fmla="*/ 2147483647 h 5052"/>
                <a:gd name="T52" fmla="*/ 2147483647 w 50"/>
                <a:gd name="T53" fmla="*/ 2147483647 h 5052"/>
                <a:gd name="T54" fmla="*/ 2147483647 w 50"/>
                <a:gd name="T55" fmla="*/ 2147483647 h 5052"/>
                <a:gd name="T56" fmla="*/ 2147483647 w 50"/>
                <a:gd name="T57" fmla="*/ 2147483647 h 5052"/>
                <a:gd name="T58" fmla="*/ 0 w 50"/>
                <a:gd name="T59" fmla="*/ 2147483647 h 5052"/>
                <a:gd name="T60" fmla="*/ 0 w 50"/>
                <a:gd name="T61" fmla="*/ 2147483647 h 5052"/>
                <a:gd name="T62" fmla="*/ 2147483647 w 50"/>
                <a:gd name="T63" fmla="*/ 2147483647 h 5052"/>
                <a:gd name="T64" fmla="*/ 2147483647 w 50"/>
                <a:gd name="T65" fmla="*/ 2147483647 h 5052"/>
                <a:gd name="T66" fmla="*/ 2147483647 w 50"/>
                <a:gd name="T67" fmla="*/ 2147483647 h 5052"/>
                <a:gd name="T68" fmla="*/ 2147483647 w 50"/>
                <a:gd name="T69" fmla="*/ 2147483647 h 5052"/>
                <a:gd name="T70" fmla="*/ 2147483647 w 50"/>
                <a:gd name="T71" fmla="*/ 2147483647 h 5052"/>
                <a:gd name="T72" fmla="*/ 0 w 50"/>
                <a:gd name="T73" fmla="*/ 2147483647 h 5052"/>
                <a:gd name="T74" fmla="*/ 0 w 50"/>
                <a:gd name="T75" fmla="*/ 2147483647 h 5052"/>
                <a:gd name="T76" fmla="*/ 2147483647 w 50"/>
                <a:gd name="T77" fmla="*/ 2147483647 h 5052"/>
                <a:gd name="T78" fmla="*/ 2147483647 w 50"/>
                <a:gd name="T79" fmla="*/ 2147483647 h 5052"/>
                <a:gd name="T80" fmla="*/ 2147483647 w 50"/>
                <a:gd name="T81" fmla="*/ 2147483647 h 5052"/>
                <a:gd name="T82" fmla="*/ 2147483647 w 50"/>
                <a:gd name="T83" fmla="*/ 2147483647 h 5052"/>
                <a:gd name="T84" fmla="*/ 2147483647 w 50"/>
                <a:gd name="T85" fmla="*/ 2147483647 h 5052"/>
                <a:gd name="T86" fmla="*/ 0 w 50"/>
                <a:gd name="T87" fmla="*/ 2147483647 h 5052"/>
                <a:gd name="T88" fmla="*/ 0 w 50"/>
                <a:gd name="T89" fmla="*/ 2147483647 h 5052"/>
                <a:gd name="T90" fmla="*/ 2147483647 w 50"/>
                <a:gd name="T91" fmla="*/ 2147483647 h 5052"/>
                <a:gd name="T92" fmla="*/ 2147483647 w 50"/>
                <a:gd name="T93" fmla="*/ 2147483647 h 5052"/>
                <a:gd name="T94" fmla="*/ 2147483647 w 50"/>
                <a:gd name="T95" fmla="*/ 2147483647 h 5052"/>
                <a:gd name="T96" fmla="*/ 2147483647 w 50"/>
                <a:gd name="T97" fmla="*/ 2147483647 h 5052"/>
                <a:gd name="T98" fmla="*/ 2147483647 w 50"/>
                <a:gd name="T99" fmla="*/ 2147483647 h 5052"/>
                <a:gd name="T100" fmla="*/ 0 w 50"/>
                <a:gd name="T101" fmla="*/ 2147483647 h 5052"/>
                <a:gd name="T102" fmla="*/ 0 w 50"/>
                <a:gd name="T103" fmla="*/ 2147483647 h 5052"/>
                <a:gd name="T104" fmla="*/ 2147483647 w 50"/>
                <a:gd name="T105" fmla="*/ 2147483647 h 5052"/>
                <a:gd name="T106" fmla="*/ 2147483647 w 50"/>
                <a:gd name="T107" fmla="*/ 2147483647 h 5052"/>
                <a:gd name="T108" fmla="*/ 2147483647 w 50"/>
                <a:gd name="T109" fmla="*/ 2147483647 h 5052"/>
                <a:gd name="T110" fmla="*/ 2147483647 w 50"/>
                <a:gd name="T111" fmla="*/ 2147483647 h 5052"/>
                <a:gd name="T112" fmla="*/ 2147483647 w 50"/>
                <a:gd name="T113" fmla="*/ 2147483647 h 5052"/>
                <a:gd name="T114" fmla="*/ 0 w 50"/>
                <a:gd name="T115" fmla="*/ 2147483647 h 5052"/>
                <a:gd name="T116" fmla="*/ 0 w 50"/>
                <a:gd name="T117" fmla="*/ 2147483647 h 50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0"/>
                <a:gd name="T178" fmla="*/ 0 h 5052"/>
                <a:gd name="T179" fmla="*/ 50 w 50"/>
                <a:gd name="T180" fmla="*/ 5052 h 50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0" h="5052">
                  <a:moveTo>
                    <a:pt x="50" y="25"/>
                  </a:moveTo>
                  <a:lnTo>
                    <a:pt x="50" y="25"/>
                  </a:lnTo>
                  <a:cubicBezTo>
                    <a:pt x="50" y="39"/>
                    <a:pt x="39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lose/>
                  <a:moveTo>
                    <a:pt x="50" y="125"/>
                  </a:moveTo>
                  <a:lnTo>
                    <a:pt x="50" y="125"/>
                  </a:lnTo>
                  <a:cubicBezTo>
                    <a:pt x="50" y="139"/>
                    <a:pt x="39" y="150"/>
                    <a:pt x="25" y="150"/>
                  </a:cubicBezTo>
                  <a:cubicBezTo>
                    <a:pt x="11" y="150"/>
                    <a:pt x="0" y="139"/>
                    <a:pt x="0" y="125"/>
                  </a:cubicBezTo>
                  <a:cubicBezTo>
                    <a:pt x="0" y="111"/>
                    <a:pt x="11" y="100"/>
                    <a:pt x="25" y="100"/>
                  </a:cubicBezTo>
                  <a:cubicBezTo>
                    <a:pt x="39" y="100"/>
                    <a:pt x="50" y="111"/>
                    <a:pt x="50" y="125"/>
                  </a:cubicBezTo>
                  <a:close/>
                  <a:moveTo>
                    <a:pt x="50" y="225"/>
                  </a:moveTo>
                  <a:lnTo>
                    <a:pt x="50" y="225"/>
                  </a:lnTo>
                  <a:cubicBezTo>
                    <a:pt x="50" y="239"/>
                    <a:pt x="39" y="250"/>
                    <a:pt x="25" y="250"/>
                  </a:cubicBezTo>
                  <a:cubicBezTo>
                    <a:pt x="11" y="250"/>
                    <a:pt x="0" y="239"/>
                    <a:pt x="0" y="225"/>
                  </a:cubicBezTo>
                  <a:cubicBezTo>
                    <a:pt x="0" y="211"/>
                    <a:pt x="11" y="200"/>
                    <a:pt x="25" y="200"/>
                  </a:cubicBezTo>
                  <a:cubicBezTo>
                    <a:pt x="39" y="200"/>
                    <a:pt x="50" y="211"/>
                    <a:pt x="50" y="225"/>
                  </a:cubicBezTo>
                  <a:close/>
                  <a:moveTo>
                    <a:pt x="50" y="325"/>
                  </a:moveTo>
                  <a:lnTo>
                    <a:pt x="50" y="325"/>
                  </a:lnTo>
                  <a:cubicBezTo>
                    <a:pt x="50" y="339"/>
                    <a:pt x="39" y="350"/>
                    <a:pt x="25" y="350"/>
                  </a:cubicBezTo>
                  <a:cubicBezTo>
                    <a:pt x="11" y="350"/>
                    <a:pt x="0" y="339"/>
                    <a:pt x="0" y="325"/>
                  </a:cubicBezTo>
                  <a:cubicBezTo>
                    <a:pt x="0" y="311"/>
                    <a:pt x="11" y="300"/>
                    <a:pt x="25" y="300"/>
                  </a:cubicBezTo>
                  <a:cubicBezTo>
                    <a:pt x="39" y="300"/>
                    <a:pt x="50" y="311"/>
                    <a:pt x="50" y="325"/>
                  </a:cubicBezTo>
                  <a:close/>
                  <a:moveTo>
                    <a:pt x="50" y="425"/>
                  </a:moveTo>
                  <a:lnTo>
                    <a:pt x="50" y="425"/>
                  </a:lnTo>
                  <a:cubicBezTo>
                    <a:pt x="50" y="439"/>
                    <a:pt x="39" y="450"/>
                    <a:pt x="25" y="450"/>
                  </a:cubicBezTo>
                  <a:cubicBezTo>
                    <a:pt x="11" y="450"/>
                    <a:pt x="0" y="439"/>
                    <a:pt x="0" y="425"/>
                  </a:cubicBezTo>
                  <a:cubicBezTo>
                    <a:pt x="0" y="411"/>
                    <a:pt x="11" y="400"/>
                    <a:pt x="25" y="400"/>
                  </a:cubicBezTo>
                  <a:cubicBezTo>
                    <a:pt x="39" y="400"/>
                    <a:pt x="50" y="411"/>
                    <a:pt x="50" y="425"/>
                  </a:cubicBezTo>
                  <a:close/>
                  <a:moveTo>
                    <a:pt x="50" y="525"/>
                  </a:moveTo>
                  <a:lnTo>
                    <a:pt x="50" y="525"/>
                  </a:lnTo>
                  <a:cubicBezTo>
                    <a:pt x="50" y="539"/>
                    <a:pt x="39" y="550"/>
                    <a:pt x="25" y="550"/>
                  </a:cubicBezTo>
                  <a:cubicBezTo>
                    <a:pt x="11" y="550"/>
                    <a:pt x="0" y="539"/>
                    <a:pt x="0" y="525"/>
                  </a:cubicBezTo>
                  <a:cubicBezTo>
                    <a:pt x="0" y="511"/>
                    <a:pt x="11" y="500"/>
                    <a:pt x="25" y="500"/>
                  </a:cubicBezTo>
                  <a:cubicBezTo>
                    <a:pt x="39" y="500"/>
                    <a:pt x="50" y="511"/>
                    <a:pt x="50" y="525"/>
                  </a:cubicBezTo>
                  <a:close/>
                  <a:moveTo>
                    <a:pt x="50" y="625"/>
                  </a:moveTo>
                  <a:lnTo>
                    <a:pt x="50" y="625"/>
                  </a:lnTo>
                  <a:cubicBezTo>
                    <a:pt x="50" y="639"/>
                    <a:pt x="39" y="650"/>
                    <a:pt x="25" y="650"/>
                  </a:cubicBezTo>
                  <a:cubicBezTo>
                    <a:pt x="11" y="650"/>
                    <a:pt x="0" y="639"/>
                    <a:pt x="0" y="625"/>
                  </a:cubicBezTo>
                  <a:cubicBezTo>
                    <a:pt x="0" y="611"/>
                    <a:pt x="11" y="600"/>
                    <a:pt x="25" y="600"/>
                  </a:cubicBezTo>
                  <a:cubicBezTo>
                    <a:pt x="39" y="600"/>
                    <a:pt x="50" y="611"/>
                    <a:pt x="50" y="625"/>
                  </a:cubicBezTo>
                  <a:close/>
                  <a:moveTo>
                    <a:pt x="50" y="725"/>
                  </a:moveTo>
                  <a:lnTo>
                    <a:pt x="50" y="725"/>
                  </a:lnTo>
                  <a:cubicBezTo>
                    <a:pt x="50" y="739"/>
                    <a:pt x="39" y="750"/>
                    <a:pt x="25" y="750"/>
                  </a:cubicBezTo>
                  <a:cubicBezTo>
                    <a:pt x="11" y="750"/>
                    <a:pt x="0" y="739"/>
                    <a:pt x="0" y="725"/>
                  </a:cubicBezTo>
                  <a:cubicBezTo>
                    <a:pt x="0" y="711"/>
                    <a:pt x="11" y="700"/>
                    <a:pt x="25" y="700"/>
                  </a:cubicBezTo>
                  <a:cubicBezTo>
                    <a:pt x="39" y="700"/>
                    <a:pt x="50" y="711"/>
                    <a:pt x="50" y="725"/>
                  </a:cubicBezTo>
                  <a:close/>
                  <a:moveTo>
                    <a:pt x="50" y="825"/>
                  </a:moveTo>
                  <a:lnTo>
                    <a:pt x="50" y="825"/>
                  </a:lnTo>
                  <a:cubicBezTo>
                    <a:pt x="50" y="839"/>
                    <a:pt x="39" y="850"/>
                    <a:pt x="25" y="850"/>
                  </a:cubicBezTo>
                  <a:cubicBezTo>
                    <a:pt x="11" y="850"/>
                    <a:pt x="0" y="839"/>
                    <a:pt x="0" y="825"/>
                  </a:cubicBezTo>
                  <a:cubicBezTo>
                    <a:pt x="0" y="811"/>
                    <a:pt x="11" y="800"/>
                    <a:pt x="25" y="800"/>
                  </a:cubicBezTo>
                  <a:cubicBezTo>
                    <a:pt x="39" y="800"/>
                    <a:pt x="50" y="811"/>
                    <a:pt x="50" y="825"/>
                  </a:cubicBezTo>
                  <a:close/>
                  <a:moveTo>
                    <a:pt x="50" y="925"/>
                  </a:moveTo>
                  <a:lnTo>
                    <a:pt x="50" y="925"/>
                  </a:lnTo>
                  <a:cubicBezTo>
                    <a:pt x="50" y="939"/>
                    <a:pt x="39" y="950"/>
                    <a:pt x="25" y="950"/>
                  </a:cubicBezTo>
                  <a:cubicBezTo>
                    <a:pt x="11" y="950"/>
                    <a:pt x="0" y="939"/>
                    <a:pt x="0" y="925"/>
                  </a:cubicBezTo>
                  <a:cubicBezTo>
                    <a:pt x="0" y="911"/>
                    <a:pt x="11" y="900"/>
                    <a:pt x="25" y="900"/>
                  </a:cubicBezTo>
                  <a:cubicBezTo>
                    <a:pt x="39" y="900"/>
                    <a:pt x="50" y="911"/>
                    <a:pt x="50" y="925"/>
                  </a:cubicBezTo>
                  <a:close/>
                  <a:moveTo>
                    <a:pt x="50" y="1025"/>
                  </a:moveTo>
                  <a:lnTo>
                    <a:pt x="50" y="1025"/>
                  </a:lnTo>
                  <a:cubicBezTo>
                    <a:pt x="50" y="1039"/>
                    <a:pt x="39" y="1050"/>
                    <a:pt x="25" y="1050"/>
                  </a:cubicBezTo>
                  <a:cubicBezTo>
                    <a:pt x="11" y="1050"/>
                    <a:pt x="0" y="1039"/>
                    <a:pt x="0" y="1025"/>
                  </a:cubicBezTo>
                  <a:cubicBezTo>
                    <a:pt x="0" y="1011"/>
                    <a:pt x="11" y="1000"/>
                    <a:pt x="25" y="1000"/>
                  </a:cubicBezTo>
                  <a:cubicBezTo>
                    <a:pt x="39" y="1000"/>
                    <a:pt x="50" y="1011"/>
                    <a:pt x="50" y="1025"/>
                  </a:cubicBezTo>
                  <a:close/>
                  <a:moveTo>
                    <a:pt x="50" y="1125"/>
                  </a:moveTo>
                  <a:lnTo>
                    <a:pt x="50" y="1125"/>
                  </a:lnTo>
                  <a:cubicBezTo>
                    <a:pt x="50" y="1139"/>
                    <a:pt x="39" y="1150"/>
                    <a:pt x="25" y="1150"/>
                  </a:cubicBezTo>
                  <a:cubicBezTo>
                    <a:pt x="11" y="1150"/>
                    <a:pt x="0" y="1139"/>
                    <a:pt x="0" y="1125"/>
                  </a:cubicBezTo>
                  <a:cubicBezTo>
                    <a:pt x="0" y="1112"/>
                    <a:pt x="11" y="1100"/>
                    <a:pt x="25" y="1100"/>
                  </a:cubicBezTo>
                  <a:cubicBezTo>
                    <a:pt x="39" y="1100"/>
                    <a:pt x="50" y="1112"/>
                    <a:pt x="50" y="1125"/>
                  </a:cubicBezTo>
                  <a:close/>
                  <a:moveTo>
                    <a:pt x="50" y="1225"/>
                  </a:moveTo>
                  <a:lnTo>
                    <a:pt x="50" y="1225"/>
                  </a:lnTo>
                  <a:cubicBezTo>
                    <a:pt x="50" y="1239"/>
                    <a:pt x="39" y="1250"/>
                    <a:pt x="25" y="1250"/>
                  </a:cubicBezTo>
                  <a:cubicBezTo>
                    <a:pt x="11" y="1250"/>
                    <a:pt x="0" y="1239"/>
                    <a:pt x="0" y="1225"/>
                  </a:cubicBezTo>
                  <a:cubicBezTo>
                    <a:pt x="0" y="1212"/>
                    <a:pt x="11" y="1200"/>
                    <a:pt x="25" y="1200"/>
                  </a:cubicBezTo>
                  <a:cubicBezTo>
                    <a:pt x="39" y="1200"/>
                    <a:pt x="50" y="1212"/>
                    <a:pt x="50" y="1225"/>
                  </a:cubicBezTo>
                  <a:close/>
                  <a:moveTo>
                    <a:pt x="50" y="1325"/>
                  </a:moveTo>
                  <a:lnTo>
                    <a:pt x="50" y="1326"/>
                  </a:lnTo>
                  <a:cubicBezTo>
                    <a:pt x="50" y="1339"/>
                    <a:pt x="39" y="1351"/>
                    <a:pt x="25" y="1351"/>
                  </a:cubicBezTo>
                  <a:cubicBezTo>
                    <a:pt x="11" y="1351"/>
                    <a:pt x="0" y="1339"/>
                    <a:pt x="0" y="1326"/>
                  </a:cubicBezTo>
                  <a:lnTo>
                    <a:pt x="0" y="1325"/>
                  </a:lnTo>
                  <a:cubicBezTo>
                    <a:pt x="0" y="1312"/>
                    <a:pt x="11" y="1300"/>
                    <a:pt x="25" y="1300"/>
                  </a:cubicBezTo>
                  <a:cubicBezTo>
                    <a:pt x="39" y="1300"/>
                    <a:pt x="50" y="1312"/>
                    <a:pt x="50" y="1325"/>
                  </a:cubicBezTo>
                  <a:close/>
                  <a:moveTo>
                    <a:pt x="50" y="1426"/>
                  </a:moveTo>
                  <a:lnTo>
                    <a:pt x="50" y="1426"/>
                  </a:lnTo>
                  <a:cubicBezTo>
                    <a:pt x="50" y="1439"/>
                    <a:pt x="39" y="1451"/>
                    <a:pt x="25" y="1451"/>
                  </a:cubicBezTo>
                  <a:cubicBezTo>
                    <a:pt x="11" y="1451"/>
                    <a:pt x="0" y="1439"/>
                    <a:pt x="0" y="1426"/>
                  </a:cubicBezTo>
                  <a:cubicBezTo>
                    <a:pt x="0" y="1412"/>
                    <a:pt x="11" y="1401"/>
                    <a:pt x="25" y="1401"/>
                  </a:cubicBezTo>
                  <a:cubicBezTo>
                    <a:pt x="39" y="1401"/>
                    <a:pt x="50" y="1412"/>
                    <a:pt x="50" y="1426"/>
                  </a:cubicBezTo>
                  <a:close/>
                  <a:moveTo>
                    <a:pt x="50" y="1526"/>
                  </a:moveTo>
                  <a:lnTo>
                    <a:pt x="50" y="1526"/>
                  </a:lnTo>
                  <a:cubicBezTo>
                    <a:pt x="50" y="1539"/>
                    <a:pt x="39" y="1551"/>
                    <a:pt x="25" y="1551"/>
                  </a:cubicBezTo>
                  <a:cubicBezTo>
                    <a:pt x="11" y="1551"/>
                    <a:pt x="0" y="1539"/>
                    <a:pt x="0" y="1526"/>
                  </a:cubicBezTo>
                  <a:cubicBezTo>
                    <a:pt x="0" y="1512"/>
                    <a:pt x="11" y="1501"/>
                    <a:pt x="25" y="1501"/>
                  </a:cubicBezTo>
                  <a:cubicBezTo>
                    <a:pt x="39" y="1501"/>
                    <a:pt x="50" y="1512"/>
                    <a:pt x="50" y="1526"/>
                  </a:cubicBezTo>
                  <a:close/>
                  <a:moveTo>
                    <a:pt x="50" y="1626"/>
                  </a:moveTo>
                  <a:lnTo>
                    <a:pt x="50" y="1626"/>
                  </a:lnTo>
                  <a:cubicBezTo>
                    <a:pt x="50" y="1639"/>
                    <a:pt x="39" y="1651"/>
                    <a:pt x="25" y="1651"/>
                  </a:cubicBezTo>
                  <a:cubicBezTo>
                    <a:pt x="11" y="1651"/>
                    <a:pt x="0" y="1639"/>
                    <a:pt x="0" y="1626"/>
                  </a:cubicBezTo>
                  <a:cubicBezTo>
                    <a:pt x="0" y="1612"/>
                    <a:pt x="11" y="1601"/>
                    <a:pt x="25" y="1601"/>
                  </a:cubicBezTo>
                  <a:cubicBezTo>
                    <a:pt x="39" y="1601"/>
                    <a:pt x="50" y="1612"/>
                    <a:pt x="50" y="1626"/>
                  </a:cubicBezTo>
                  <a:close/>
                  <a:moveTo>
                    <a:pt x="50" y="1726"/>
                  </a:moveTo>
                  <a:lnTo>
                    <a:pt x="50" y="1726"/>
                  </a:lnTo>
                  <a:cubicBezTo>
                    <a:pt x="50" y="1740"/>
                    <a:pt x="39" y="1751"/>
                    <a:pt x="25" y="1751"/>
                  </a:cubicBezTo>
                  <a:cubicBezTo>
                    <a:pt x="11" y="1751"/>
                    <a:pt x="0" y="1740"/>
                    <a:pt x="0" y="1726"/>
                  </a:cubicBezTo>
                  <a:cubicBezTo>
                    <a:pt x="0" y="1712"/>
                    <a:pt x="11" y="1701"/>
                    <a:pt x="25" y="1701"/>
                  </a:cubicBezTo>
                  <a:cubicBezTo>
                    <a:pt x="39" y="1701"/>
                    <a:pt x="50" y="1712"/>
                    <a:pt x="50" y="1726"/>
                  </a:cubicBezTo>
                  <a:close/>
                  <a:moveTo>
                    <a:pt x="50" y="1826"/>
                  </a:moveTo>
                  <a:lnTo>
                    <a:pt x="50" y="1826"/>
                  </a:lnTo>
                  <a:cubicBezTo>
                    <a:pt x="50" y="1840"/>
                    <a:pt x="39" y="1851"/>
                    <a:pt x="25" y="1851"/>
                  </a:cubicBezTo>
                  <a:cubicBezTo>
                    <a:pt x="11" y="1851"/>
                    <a:pt x="0" y="1840"/>
                    <a:pt x="0" y="1826"/>
                  </a:cubicBezTo>
                  <a:cubicBezTo>
                    <a:pt x="0" y="1812"/>
                    <a:pt x="11" y="1801"/>
                    <a:pt x="25" y="1801"/>
                  </a:cubicBezTo>
                  <a:cubicBezTo>
                    <a:pt x="39" y="1801"/>
                    <a:pt x="50" y="1812"/>
                    <a:pt x="50" y="1826"/>
                  </a:cubicBezTo>
                  <a:close/>
                  <a:moveTo>
                    <a:pt x="50" y="1926"/>
                  </a:moveTo>
                  <a:lnTo>
                    <a:pt x="50" y="1926"/>
                  </a:lnTo>
                  <a:cubicBezTo>
                    <a:pt x="50" y="1940"/>
                    <a:pt x="39" y="1951"/>
                    <a:pt x="25" y="1951"/>
                  </a:cubicBezTo>
                  <a:cubicBezTo>
                    <a:pt x="11" y="1951"/>
                    <a:pt x="0" y="1940"/>
                    <a:pt x="0" y="1926"/>
                  </a:cubicBezTo>
                  <a:cubicBezTo>
                    <a:pt x="0" y="1912"/>
                    <a:pt x="11" y="1901"/>
                    <a:pt x="25" y="1901"/>
                  </a:cubicBezTo>
                  <a:cubicBezTo>
                    <a:pt x="39" y="1901"/>
                    <a:pt x="50" y="1912"/>
                    <a:pt x="50" y="1926"/>
                  </a:cubicBezTo>
                  <a:close/>
                  <a:moveTo>
                    <a:pt x="50" y="2026"/>
                  </a:moveTo>
                  <a:lnTo>
                    <a:pt x="50" y="2026"/>
                  </a:lnTo>
                  <a:cubicBezTo>
                    <a:pt x="50" y="2040"/>
                    <a:pt x="39" y="2051"/>
                    <a:pt x="25" y="2051"/>
                  </a:cubicBezTo>
                  <a:cubicBezTo>
                    <a:pt x="11" y="2051"/>
                    <a:pt x="0" y="2040"/>
                    <a:pt x="0" y="2026"/>
                  </a:cubicBezTo>
                  <a:cubicBezTo>
                    <a:pt x="0" y="2012"/>
                    <a:pt x="11" y="2001"/>
                    <a:pt x="25" y="2001"/>
                  </a:cubicBezTo>
                  <a:cubicBezTo>
                    <a:pt x="39" y="2001"/>
                    <a:pt x="50" y="2012"/>
                    <a:pt x="50" y="2026"/>
                  </a:cubicBezTo>
                  <a:close/>
                  <a:moveTo>
                    <a:pt x="50" y="2126"/>
                  </a:moveTo>
                  <a:lnTo>
                    <a:pt x="50" y="2126"/>
                  </a:lnTo>
                  <a:cubicBezTo>
                    <a:pt x="50" y="2140"/>
                    <a:pt x="39" y="2151"/>
                    <a:pt x="25" y="2151"/>
                  </a:cubicBezTo>
                  <a:cubicBezTo>
                    <a:pt x="11" y="2151"/>
                    <a:pt x="0" y="2140"/>
                    <a:pt x="0" y="2126"/>
                  </a:cubicBezTo>
                  <a:cubicBezTo>
                    <a:pt x="0" y="2112"/>
                    <a:pt x="11" y="2101"/>
                    <a:pt x="25" y="2101"/>
                  </a:cubicBezTo>
                  <a:cubicBezTo>
                    <a:pt x="39" y="2101"/>
                    <a:pt x="50" y="2112"/>
                    <a:pt x="50" y="2126"/>
                  </a:cubicBezTo>
                  <a:close/>
                  <a:moveTo>
                    <a:pt x="50" y="2226"/>
                  </a:moveTo>
                  <a:lnTo>
                    <a:pt x="50" y="2226"/>
                  </a:lnTo>
                  <a:cubicBezTo>
                    <a:pt x="50" y="2240"/>
                    <a:pt x="39" y="2251"/>
                    <a:pt x="25" y="2251"/>
                  </a:cubicBezTo>
                  <a:cubicBezTo>
                    <a:pt x="11" y="2251"/>
                    <a:pt x="0" y="2240"/>
                    <a:pt x="0" y="2226"/>
                  </a:cubicBezTo>
                  <a:cubicBezTo>
                    <a:pt x="0" y="2212"/>
                    <a:pt x="11" y="2201"/>
                    <a:pt x="25" y="2201"/>
                  </a:cubicBezTo>
                  <a:cubicBezTo>
                    <a:pt x="39" y="2201"/>
                    <a:pt x="50" y="2212"/>
                    <a:pt x="50" y="2226"/>
                  </a:cubicBezTo>
                  <a:close/>
                  <a:moveTo>
                    <a:pt x="50" y="2326"/>
                  </a:moveTo>
                  <a:lnTo>
                    <a:pt x="50" y="2326"/>
                  </a:lnTo>
                  <a:cubicBezTo>
                    <a:pt x="50" y="2340"/>
                    <a:pt x="39" y="2351"/>
                    <a:pt x="25" y="2351"/>
                  </a:cubicBezTo>
                  <a:cubicBezTo>
                    <a:pt x="11" y="2351"/>
                    <a:pt x="0" y="2340"/>
                    <a:pt x="0" y="2326"/>
                  </a:cubicBezTo>
                  <a:cubicBezTo>
                    <a:pt x="0" y="2312"/>
                    <a:pt x="11" y="2301"/>
                    <a:pt x="25" y="2301"/>
                  </a:cubicBezTo>
                  <a:cubicBezTo>
                    <a:pt x="39" y="2301"/>
                    <a:pt x="50" y="2312"/>
                    <a:pt x="50" y="2326"/>
                  </a:cubicBezTo>
                  <a:close/>
                  <a:moveTo>
                    <a:pt x="50" y="2426"/>
                  </a:moveTo>
                  <a:lnTo>
                    <a:pt x="50" y="2426"/>
                  </a:lnTo>
                  <a:cubicBezTo>
                    <a:pt x="50" y="2440"/>
                    <a:pt x="39" y="2451"/>
                    <a:pt x="25" y="2451"/>
                  </a:cubicBezTo>
                  <a:cubicBezTo>
                    <a:pt x="11" y="2451"/>
                    <a:pt x="0" y="2440"/>
                    <a:pt x="0" y="2426"/>
                  </a:cubicBezTo>
                  <a:cubicBezTo>
                    <a:pt x="0" y="2412"/>
                    <a:pt x="11" y="2401"/>
                    <a:pt x="25" y="2401"/>
                  </a:cubicBezTo>
                  <a:cubicBezTo>
                    <a:pt x="39" y="2401"/>
                    <a:pt x="50" y="2412"/>
                    <a:pt x="50" y="2426"/>
                  </a:cubicBezTo>
                  <a:close/>
                  <a:moveTo>
                    <a:pt x="50" y="2526"/>
                  </a:moveTo>
                  <a:lnTo>
                    <a:pt x="50" y="2526"/>
                  </a:lnTo>
                  <a:cubicBezTo>
                    <a:pt x="50" y="2540"/>
                    <a:pt x="39" y="2551"/>
                    <a:pt x="25" y="2551"/>
                  </a:cubicBezTo>
                  <a:cubicBezTo>
                    <a:pt x="11" y="2551"/>
                    <a:pt x="0" y="2540"/>
                    <a:pt x="0" y="2526"/>
                  </a:cubicBezTo>
                  <a:cubicBezTo>
                    <a:pt x="0" y="2512"/>
                    <a:pt x="11" y="2501"/>
                    <a:pt x="25" y="2501"/>
                  </a:cubicBezTo>
                  <a:cubicBezTo>
                    <a:pt x="39" y="2501"/>
                    <a:pt x="50" y="2512"/>
                    <a:pt x="50" y="2526"/>
                  </a:cubicBezTo>
                  <a:close/>
                  <a:moveTo>
                    <a:pt x="50" y="2626"/>
                  </a:moveTo>
                  <a:lnTo>
                    <a:pt x="50" y="2626"/>
                  </a:lnTo>
                  <a:cubicBezTo>
                    <a:pt x="50" y="2640"/>
                    <a:pt x="39" y="2651"/>
                    <a:pt x="25" y="2651"/>
                  </a:cubicBezTo>
                  <a:cubicBezTo>
                    <a:pt x="11" y="2651"/>
                    <a:pt x="0" y="2640"/>
                    <a:pt x="0" y="2626"/>
                  </a:cubicBezTo>
                  <a:cubicBezTo>
                    <a:pt x="0" y="2612"/>
                    <a:pt x="11" y="2601"/>
                    <a:pt x="25" y="2601"/>
                  </a:cubicBezTo>
                  <a:cubicBezTo>
                    <a:pt x="39" y="2601"/>
                    <a:pt x="50" y="2612"/>
                    <a:pt x="50" y="2626"/>
                  </a:cubicBezTo>
                  <a:close/>
                  <a:moveTo>
                    <a:pt x="50" y="2726"/>
                  </a:moveTo>
                  <a:lnTo>
                    <a:pt x="50" y="2726"/>
                  </a:lnTo>
                  <a:cubicBezTo>
                    <a:pt x="50" y="2740"/>
                    <a:pt x="39" y="2751"/>
                    <a:pt x="25" y="2751"/>
                  </a:cubicBezTo>
                  <a:cubicBezTo>
                    <a:pt x="11" y="2751"/>
                    <a:pt x="0" y="2740"/>
                    <a:pt x="0" y="2726"/>
                  </a:cubicBezTo>
                  <a:cubicBezTo>
                    <a:pt x="0" y="2712"/>
                    <a:pt x="11" y="2701"/>
                    <a:pt x="25" y="2701"/>
                  </a:cubicBezTo>
                  <a:cubicBezTo>
                    <a:pt x="39" y="2701"/>
                    <a:pt x="50" y="2712"/>
                    <a:pt x="50" y="2726"/>
                  </a:cubicBezTo>
                  <a:close/>
                  <a:moveTo>
                    <a:pt x="50" y="2826"/>
                  </a:moveTo>
                  <a:lnTo>
                    <a:pt x="50" y="2826"/>
                  </a:lnTo>
                  <a:cubicBezTo>
                    <a:pt x="50" y="2840"/>
                    <a:pt x="39" y="2851"/>
                    <a:pt x="25" y="2851"/>
                  </a:cubicBezTo>
                  <a:cubicBezTo>
                    <a:pt x="11" y="2851"/>
                    <a:pt x="0" y="2840"/>
                    <a:pt x="0" y="2826"/>
                  </a:cubicBezTo>
                  <a:cubicBezTo>
                    <a:pt x="0" y="2812"/>
                    <a:pt x="11" y="2801"/>
                    <a:pt x="25" y="2801"/>
                  </a:cubicBezTo>
                  <a:cubicBezTo>
                    <a:pt x="39" y="2801"/>
                    <a:pt x="50" y="2812"/>
                    <a:pt x="50" y="2826"/>
                  </a:cubicBezTo>
                  <a:close/>
                  <a:moveTo>
                    <a:pt x="50" y="2926"/>
                  </a:moveTo>
                  <a:lnTo>
                    <a:pt x="50" y="2926"/>
                  </a:lnTo>
                  <a:cubicBezTo>
                    <a:pt x="50" y="2940"/>
                    <a:pt x="39" y="2951"/>
                    <a:pt x="25" y="2951"/>
                  </a:cubicBezTo>
                  <a:cubicBezTo>
                    <a:pt x="11" y="2951"/>
                    <a:pt x="0" y="2940"/>
                    <a:pt x="0" y="2926"/>
                  </a:cubicBezTo>
                  <a:cubicBezTo>
                    <a:pt x="0" y="2912"/>
                    <a:pt x="11" y="2901"/>
                    <a:pt x="25" y="2901"/>
                  </a:cubicBezTo>
                  <a:cubicBezTo>
                    <a:pt x="39" y="2901"/>
                    <a:pt x="50" y="2912"/>
                    <a:pt x="50" y="2926"/>
                  </a:cubicBezTo>
                  <a:close/>
                  <a:moveTo>
                    <a:pt x="50" y="3026"/>
                  </a:moveTo>
                  <a:lnTo>
                    <a:pt x="50" y="3026"/>
                  </a:lnTo>
                  <a:cubicBezTo>
                    <a:pt x="50" y="3040"/>
                    <a:pt x="39" y="3051"/>
                    <a:pt x="25" y="3051"/>
                  </a:cubicBezTo>
                  <a:cubicBezTo>
                    <a:pt x="11" y="3051"/>
                    <a:pt x="0" y="3040"/>
                    <a:pt x="0" y="3026"/>
                  </a:cubicBezTo>
                  <a:cubicBezTo>
                    <a:pt x="0" y="3012"/>
                    <a:pt x="11" y="3001"/>
                    <a:pt x="25" y="3001"/>
                  </a:cubicBezTo>
                  <a:cubicBezTo>
                    <a:pt x="39" y="3001"/>
                    <a:pt x="50" y="3012"/>
                    <a:pt x="50" y="3026"/>
                  </a:cubicBezTo>
                  <a:close/>
                  <a:moveTo>
                    <a:pt x="50" y="3126"/>
                  </a:moveTo>
                  <a:lnTo>
                    <a:pt x="50" y="3126"/>
                  </a:lnTo>
                  <a:cubicBezTo>
                    <a:pt x="50" y="3140"/>
                    <a:pt x="39" y="3151"/>
                    <a:pt x="25" y="3151"/>
                  </a:cubicBezTo>
                  <a:cubicBezTo>
                    <a:pt x="11" y="3151"/>
                    <a:pt x="0" y="3140"/>
                    <a:pt x="0" y="3126"/>
                  </a:cubicBezTo>
                  <a:cubicBezTo>
                    <a:pt x="0" y="3113"/>
                    <a:pt x="11" y="3101"/>
                    <a:pt x="25" y="3101"/>
                  </a:cubicBezTo>
                  <a:cubicBezTo>
                    <a:pt x="39" y="3101"/>
                    <a:pt x="50" y="3113"/>
                    <a:pt x="50" y="3126"/>
                  </a:cubicBezTo>
                  <a:close/>
                  <a:moveTo>
                    <a:pt x="50" y="3226"/>
                  </a:moveTo>
                  <a:lnTo>
                    <a:pt x="50" y="3226"/>
                  </a:lnTo>
                  <a:cubicBezTo>
                    <a:pt x="50" y="3240"/>
                    <a:pt x="39" y="3251"/>
                    <a:pt x="25" y="3251"/>
                  </a:cubicBezTo>
                  <a:cubicBezTo>
                    <a:pt x="11" y="3251"/>
                    <a:pt x="0" y="3240"/>
                    <a:pt x="0" y="3226"/>
                  </a:cubicBezTo>
                  <a:cubicBezTo>
                    <a:pt x="0" y="3213"/>
                    <a:pt x="11" y="3201"/>
                    <a:pt x="25" y="3201"/>
                  </a:cubicBezTo>
                  <a:cubicBezTo>
                    <a:pt x="39" y="3201"/>
                    <a:pt x="50" y="3213"/>
                    <a:pt x="50" y="3226"/>
                  </a:cubicBezTo>
                  <a:close/>
                  <a:moveTo>
                    <a:pt x="50" y="3326"/>
                  </a:moveTo>
                  <a:lnTo>
                    <a:pt x="50" y="3326"/>
                  </a:lnTo>
                  <a:cubicBezTo>
                    <a:pt x="50" y="3340"/>
                    <a:pt x="39" y="3351"/>
                    <a:pt x="25" y="3351"/>
                  </a:cubicBezTo>
                  <a:cubicBezTo>
                    <a:pt x="11" y="3351"/>
                    <a:pt x="0" y="3340"/>
                    <a:pt x="0" y="3326"/>
                  </a:cubicBezTo>
                  <a:cubicBezTo>
                    <a:pt x="0" y="3313"/>
                    <a:pt x="11" y="3301"/>
                    <a:pt x="25" y="3301"/>
                  </a:cubicBezTo>
                  <a:cubicBezTo>
                    <a:pt x="39" y="3301"/>
                    <a:pt x="50" y="3313"/>
                    <a:pt x="50" y="3326"/>
                  </a:cubicBezTo>
                  <a:close/>
                  <a:moveTo>
                    <a:pt x="50" y="3426"/>
                  </a:moveTo>
                  <a:lnTo>
                    <a:pt x="50" y="3427"/>
                  </a:lnTo>
                  <a:cubicBezTo>
                    <a:pt x="50" y="3440"/>
                    <a:pt x="39" y="3452"/>
                    <a:pt x="25" y="3452"/>
                  </a:cubicBezTo>
                  <a:cubicBezTo>
                    <a:pt x="11" y="3452"/>
                    <a:pt x="0" y="3440"/>
                    <a:pt x="0" y="3427"/>
                  </a:cubicBezTo>
                  <a:lnTo>
                    <a:pt x="0" y="3426"/>
                  </a:lnTo>
                  <a:cubicBezTo>
                    <a:pt x="0" y="3413"/>
                    <a:pt x="11" y="3401"/>
                    <a:pt x="25" y="3401"/>
                  </a:cubicBezTo>
                  <a:cubicBezTo>
                    <a:pt x="39" y="3401"/>
                    <a:pt x="50" y="3413"/>
                    <a:pt x="50" y="3426"/>
                  </a:cubicBezTo>
                  <a:close/>
                  <a:moveTo>
                    <a:pt x="50" y="3527"/>
                  </a:moveTo>
                  <a:lnTo>
                    <a:pt x="50" y="3527"/>
                  </a:lnTo>
                  <a:cubicBezTo>
                    <a:pt x="50" y="3540"/>
                    <a:pt x="39" y="3552"/>
                    <a:pt x="25" y="3552"/>
                  </a:cubicBezTo>
                  <a:cubicBezTo>
                    <a:pt x="11" y="3552"/>
                    <a:pt x="0" y="3540"/>
                    <a:pt x="0" y="3527"/>
                  </a:cubicBezTo>
                  <a:cubicBezTo>
                    <a:pt x="0" y="3513"/>
                    <a:pt x="11" y="3502"/>
                    <a:pt x="25" y="3502"/>
                  </a:cubicBezTo>
                  <a:cubicBezTo>
                    <a:pt x="39" y="3502"/>
                    <a:pt x="50" y="3513"/>
                    <a:pt x="50" y="3527"/>
                  </a:cubicBezTo>
                  <a:close/>
                  <a:moveTo>
                    <a:pt x="50" y="3627"/>
                  </a:moveTo>
                  <a:lnTo>
                    <a:pt x="50" y="3627"/>
                  </a:lnTo>
                  <a:cubicBezTo>
                    <a:pt x="50" y="3640"/>
                    <a:pt x="39" y="3652"/>
                    <a:pt x="25" y="3652"/>
                  </a:cubicBezTo>
                  <a:cubicBezTo>
                    <a:pt x="11" y="3652"/>
                    <a:pt x="0" y="3640"/>
                    <a:pt x="0" y="3627"/>
                  </a:cubicBezTo>
                  <a:cubicBezTo>
                    <a:pt x="0" y="3613"/>
                    <a:pt x="11" y="3602"/>
                    <a:pt x="25" y="3602"/>
                  </a:cubicBezTo>
                  <a:cubicBezTo>
                    <a:pt x="39" y="3602"/>
                    <a:pt x="50" y="3613"/>
                    <a:pt x="50" y="3627"/>
                  </a:cubicBezTo>
                  <a:close/>
                  <a:moveTo>
                    <a:pt x="50" y="3727"/>
                  </a:moveTo>
                  <a:lnTo>
                    <a:pt x="50" y="3727"/>
                  </a:lnTo>
                  <a:cubicBezTo>
                    <a:pt x="50" y="3741"/>
                    <a:pt x="39" y="3752"/>
                    <a:pt x="25" y="3752"/>
                  </a:cubicBezTo>
                  <a:cubicBezTo>
                    <a:pt x="11" y="3752"/>
                    <a:pt x="0" y="3741"/>
                    <a:pt x="0" y="3727"/>
                  </a:cubicBezTo>
                  <a:cubicBezTo>
                    <a:pt x="0" y="3713"/>
                    <a:pt x="11" y="3702"/>
                    <a:pt x="25" y="3702"/>
                  </a:cubicBezTo>
                  <a:cubicBezTo>
                    <a:pt x="39" y="3702"/>
                    <a:pt x="50" y="3713"/>
                    <a:pt x="50" y="3727"/>
                  </a:cubicBezTo>
                  <a:close/>
                  <a:moveTo>
                    <a:pt x="50" y="3827"/>
                  </a:moveTo>
                  <a:lnTo>
                    <a:pt x="50" y="3827"/>
                  </a:lnTo>
                  <a:cubicBezTo>
                    <a:pt x="50" y="3841"/>
                    <a:pt x="39" y="3852"/>
                    <a:pt x="25" y="3852"/>
                  </a:cubicBezTo>
                  <a:cubicBezTo>
                    <a:pt x="11" y="3852"/>
                    <a:pt x="0" y="3841"/>
                    <a:pt x="0" y="3827"/>
                  </a:cubicBezTo>
                  <a:cubicBezTo>
                    <a:pt x="0" y="3813"/>
                    <a:pt x="11" y="3802"/>
                    <a:pt x="25" y="3802"/>
                  </a:cubicBezTo>
                  <a:cubicBezTo>
                    <a:pt x="39" y="3802"/>
                    <a:pt x="50" y="3813"/>
                    <a:pt x="50" y="3827"/>
                  </a:cubicBezTo>
                  <a:close/>
                  <a:moveTo>
                    <a:pt x="50" y="3927"/>
                  </a:moveTo>
                  <a:lnTo>
                    <a:pt x="50" y="3927"/>
                  </a:lnTo>
                  <a:cubicBezTo>
                    <a:pt x="50" y="3941"/>
                    <a:pt x="39" y="3952"/>
                    <a:pt x="25" y="3952"/>
                  </a:cubicBezTo>
                  <a:cubicBezTo>
                    <a:pt x="11" y="3952"/>
                    <a:pt x="0" y="3941"/>
                    <a:pt x="0" y="3927"/>
                  </a:cubicBezTo>
                  <a:cubicBezTo>
                    <a:pt x="0" y="3913"/>
                    <a:pt x="11" y="3902"/>
                    <a:pt x="25" y="3902"/>
                  </a:cubicBezTo>
                  <a:cubicBezTo>
                    <a:pt x="39" y="3902"/>
                    <a:pt x="50" y="3913"/>
                    <a:pt x="50" y="3927"/>
                  </a:cubicBezTo>
                  <a:close/>
                  <a:moveTo>
                    <a:pt x="50" y="4027"/>
                  </a:moveTo>
                  <a:lnTo>
                    <a:pt x="50" y="4027"/>
                  </a:lnTo>
                  <a:cubicBezTo>
                    <a:pt x="50" y="4041"/>
                    <a:pt x="39" y="4052"/>
                    <a:pt x="25" y="4052"/>
                  </a:cubicBezTo>
                  <a:cubicBezTo>
                    <a:pt x="11" y="4052"/>
                    <a:pt x="0" y="4041"/>
                    <a:pt x="0" y="4027"/>
                  </a:cubicBezTo>
                  <a:cubicBezTo>
                    <a:pt x="0" y="4013"/>
                    <a:pt x="11" y="4002"/>
                    <a:pt x="25" y="4002"/>
                  </a:cubicBezTo>
                  <a:cubicBezTo>
                    <a:pt x="39" y="4002"/>
                    <a:pt x="50" y="4013"/>
                    <a:pt x="50" y="4027"/>
                  </a:cubicBezTo>
                  <a:close/>
                  <a:moveTo>
                    <a:pt x="50" y="4127"/>
                  </a:moveTo>
                  <a:lnTo>
                    <a:pt x="50" y="4127"/>
                  </a:lnTo>
                  <a:cubicBezTo>
                    <a:pt x="50" y="4141"/>
                    <a:pt x="39" y="4152"/>
                    <a:pt x="25" y="4152"/>
                  </a:cubicBezTo>
                  <a:cubicBezTo>
                    <a:pt x="11" y="4152"/>
                    <a:pt x="0" y="4141"/>
                    <a:pt x="0" y="4127"/>
                  </a:cubicBezTo>
                  <a:cubicBezTo>
                    <a:pt x="0" y="4113"/>
                    <a:pt x="11" y="4102"/>
                    <a:pt x="25" y="4102"/>
                  </a:cubicBezTo>
                  <a:cubicBezTo>
                    <a:pt x="39" y="4102"/>
                    <a:pt x="50" y="4113"/>
                    <a:pt x="50" y="4127"/>
                  </a:cubicBezTo>
                  <a:close/>
                  <a:moveTo>
                    <a:pt x="50" y="4227"/>
                  </a:moveTo>
                  <a:lnTo>
                    <a:pt x="50" y="4227"/>
                  </a:lnTo>
                  <a:cubicBezTo>
                    <a:pt x="50" y="4241"/>
                    <a:pt x="39" y="4252"/>
                    <a:pt x="25" y="4252"/>
                  </a:cubicBezTo>
                  <a:cubicBezTo>
                    <a:pt x="11" y="4252"/>
                    <a:pt x="0" y="4241"/>
                    <a:pt x="0" y="4227"/>
                  </a:cubicBezTo>
                  <a:cubicBezTo>
                    <a:pt x="0" y="4213"/>
                    <a:pt x="11" y="4202"/>
                    <a:pt x="25" y="4202"/>
                  </a:cubicBezTo>
                  <a:cubicBezTo>
                    <a:pt x="39" y="4202"/>
                    <a:pt x="50" y="4213"/>
                    <a:pt x="50" y="4227"/>
                  </a:cubicBezTo>
                  <a:close/>
                  <a:moveTo>
                    <a:pt x="50" y="4327"/>
                  </a:moveTo>
                  <a:lnTo>
                    <a:pt x="50" y="4327"/>
                  </a:lnTo>
                  <a:cubicBezTo>
                    <a:pt x="50" y="4341"/>
                    <a:pt x="39" y="4352"/>
                    <a:pt x="25" y="4352"/>
                  </a:cubicBezTo>
                  <a:cubicBezTo>
                    <a:pt x="11" y="4352"/>
                    <a:pt x="0" y="4341"/>
                    <a:pt x="0" y="4327"/>
                  </a:cubicBezTo>
                  <a:cubicBezTo>
                    <a:pt x="0" y="4313"/>
                    <a:pt x="11" y="4302"/>
                    <a:pt x="25" y="4302"/>
                  </a:cubicBezTo>
                  <a:cubicBezTo>
                    <a:pt x="39" y="4302"/>
                    <a:pt x="50" y="4313"/>
                    <a:pt x="50" y="4327"/>
                  </a:cubicBezTo>
                  <a:close/>
                  <a:moveTo>
                    <a:pt x="50" y="4427"/>
                  </a:moveTo>
                  <a:lnTo>
                    <a:pt x="50" y="4427"/>
                  </a:lnTo>
                  <a:cubicBezTo>
                    <a:pt x="50" y="4441"/>
                    <a:pt x="39" y="4452"/>
                    <a:pt x="25" y="4452"/>
                  </a:cubicBezTo>
                  <a:cubicBezTo>
                    <a:pt x="11" y="4452"/>
                    <a:pt x="0" y="4441"/>
                    <a:pt x="0" y="4427"/>
                  </a:cubicBezTo>
                  <a:cubicBezTo>
                    <a:pt x="0" y="4413"/>
                    <a:pt x="11" y="4402"/>
                    <a:pt x="25" y="4402"/>
                  </a:cubicBezTo>
                  <a:cubicBezTo>
                    <a:pt x="39" y="4402"/>
                    <a:pt x="50" y="4413"/>
                    <a:pt x="50" y="4427"/>
                  </a:cubicBezTo>
                  <a:close/>
                  <a:moveTo>
                    <a:pt x="50" y="4527"/>
                  </a:moveTo>
                  <a:lnTo>
                    <a:pt x="50" y="4527"/>
                  </a:lnTo>
                  <a:cubicBezTo>
                    <a:pt x="50" y="4541"/>
                    <a:pt x="39" y="4552"/>
                    <a:pt x="25" y="4552"/>
                  </a:cubicBezTo>
                  <a:cubicBezTo>
                    <a:pt x="11" y="4552"/>
                    <a:pt x="0" y="4541"/>
                    <a:pt x="0" y="4527"/>
                  </a:cubicBezTo>
                  <a:cubicBezTo>
                    <a:pt x="0" y="4513"/>
                    <a:pt x="11" y="4502"/>
                    <a:pt x="25" y="4502"/>
                  </a:cubicBezTo>
                  <a:cubicBezTo>
                    <a:pt x="39" y="4502"/>
                    <a:pt x="50" y="4513"/>
                    <a:pt x="50" y="4527"/>
                  </a:cubicBezTo>
                  <a:close/>
                  <a:moveTo>
                    <a:pt x="50" y="4627"/>
                  </a:moveTo>
                  <a:lnTo>
                    <a:pt x="50" y="4627"/>
                  </a:lnTo>
                  <a:cubicBezTo>
                    <a:pt x="50" y="4641"/>
                    <a:pt x="39" y="4652"/>
                    <a:pt x="25" y="4652"/>
                  </a:cubicBezTo>
                  <a:cubicBezTo>
                    <a:pt x="11" y="4652"/>
                    <a:pt x="0" y="4641"/>
                    <a:pt x="0" y="4627"/>
                  </a:cubicBezTo>
                  <a:cubicBezTo>
                    <a:pt x="0" y="4613"/>
                    <a:pt x="11" y="4602"/>
                    <a:pt x="25" y="4602"/>
                  </a:cubicBezTo>
                  <a:cubicBezTo>
                    <a:pt x="39" y="4602"/>
                    <a:pt x="50" y="4613"/>
                    <a:pt x="50" y="4627"/>
                  </a:cubicBezTo>
                  <a:close/>
                  <a:moveTo>
                    <a:pt x="50" y="4727"/>
                  </a:moveTo>
                  <a:lnTo>
                    <a:pt x="50" y="4727"/>
                  </a:lnTo>
                  <a:cubicBezTo>
                    <a:pt x="50" y="4741"/>
                    <a:pt x="39" y="4752"/>
                    <a:pt x="25" y="4752"/>
                  </a:cubicBezTo>
                  <a:cubicBezTo>
                    <a:pt x="11" y="4752"/>
                    <a:pt x="0" y="4741"/>
                    <a:pt x="0" y="4727"/>
                  </a:cubicBezTo>
                  <a:cubicBezTo>
                    <a:pt x="0" y="4713"/>
                    <a:pt x="11" y="4702"/>
                    <a:pt x="25" y="4702"/>
                  </a:cubicBezTo>
                  <a:cubicBezTo>
                    <a:pt x="39" y="4702"/>
                    <a:pt x="50" y="4713"/>
                    <a:pt x="50" y="4727"/>
                  </a:cubicBezTo>
                  <a:close/>
                  <a:moveTo>
                    <a:pt x="50" y="4827"/>
                  </a:moveTo>
                  <a:lnTo>
                    <a:pt x="50" y="4827"/>
                  </a:lnTo>
                  <a:cubicBezTo>
                    <a:pt x="50" y="4841"/>
                    <a:pt x="39" y="4852"/>
                    <a:pt x="25" y="4852"/>
                  </a:cubicBezTo>
                  <a:cubicBezTo>
                    <a:pt x="11" y="4852"/>
                    <a:pt x="0" y="4841"/>
                    <a:pt x="0" y="4827"/>
                  </a:cubicBezTo>
                  <a:cubicBezTo>
                    <a:pt x="0" y="4813"/>
                    <a:pt x="11" y="4802"/>
                    <a:pt x="25" y="4802"/>
                  </a:cubicBezTo>
                  <a:cubicBezTo>
                    <a:pt x="39" y="4802"/>
                    <a:pt x="50" y="4813"/>
                    <a:pt x="50" y="4827"/>
                  </a:cubicBezTo>
                  <a:close/>
                  <a:moveTo>
                    <a:pt x="50" y="4927"/>
                  </a:moveTo>
                  <a:lnTo>
                    <a:pt x="50" y="4927"/>
                  </a:lnTo>
                  <a:cubicBezTo>
                    <a:pt x="50" y="4941"/>
                    <a:pt x="39" y="4952"/>
                    <a:pt x="25" y="4952"/>
                  </a:cubicBezTo>
                  <a:cubicBezTo>
                    <a:pt x="11" y="4952"/>
                    <a:pt x="0" y="4941"/>
                    <a:pt x="0" y="4927"/>
                  </a:cubicBezTo>
                  <a:cubicBezTo>
                    <a:pt x="0" y="4913"/>
                    <a:pt x="11" y="4902"/>
                    <a:pt x="25" y="4902"/>
                  </a:cubicBezTo>
                  <a:cubicBezTo>
                    <a:pt x="39" y="4902"/>
                    <a:pt x="50" y="4913"/>
                    <a:pt x="50" y="4927"/>
                  </a:cubicBezTo>
                  <a:close/>
                  <a:moveTo>
                    <a:pt x="50" y="5027"/>
                  </a:moveTo>
                  <a:lnTo>
                    <a:pt x="50" y="5027"/>
                  </a:lnTo>
                  <a:cubicBezTo>
                    <a:pt x="50" y="5041"/>
                    <a:pt x="39" y="5052"/>
                    <a:pt x="25" y="5052"/>
                  </a:cubicBezTo>
                  <a:cubicBezTo>
                    <a:pt x="11" y="5052"/>
                    <a:pt x="0" y="5041"/>
                    <a:pt x="0" y="5027"/>
                  </a:cubicBezTo>
                  <a:cubicBezTo>
                    <a:pt x="0" y="5013"/>
                    <a:pt x="11" y="5002"/>
                    <a:pt x="25" y="5002"/>
                  </a:cubicBezTo>
                  <a:cubicBezTo>
                    <a:pt x="39" y="5002"/>
                    <a:pt x="50" y="5013"/>
                    <a:pt x="50" y="50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49"/>
            <p:cNvSpPr>
              <a:spLocks/>
            </p:cNvSpPr>
            <p:nvPr/>
          </p:nvSpPr>
          <p:spPr bwMode="auto">
            <a:xfrm>
              <a:off x="878045" y="2374101"/>
              <a:ext cx="3239273" cy="1194071"/>
            </a:xfrm>
            <a:custGeom>
              <a:avLst/>
              <a:gdLst>
                <a:gd name="T0" fmla="*/ 0 w 739"/>
                <a:gd name="T1" fmla="*/ 2147483647 h 382"/>
                <a:gd name="T2" fmla="*/ 2147483647 w 739"/>
                <a:gd name="T3" fmla="*/ 2147483647 h 382"/>
                <a:gd name="T4" fmla="*/ 2147483647 w 739"/>
                <a:gd name="T5" fmla="*/ 0 h 382"/>
                <a:gd name="T6" fmla="*/ 2147483647 w 739"/>
                <a:gd name="T7" fmla="*/ 2147483647 h 382"/>
                <a:gd name="T8" fmla="*/ 2147483647 w 739"/>
                <a:gd name="T9" fmla="*/ 2147483647 h 3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9"/>
                <a:gd name="T16" fmla="*/ 0 h 382"/>
                <a:gd name="T17" fmla="*/ 739 w 739"/>
                <a:gd name="T18" fmla="*/ 382 h 3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9" h="382">
                  <a:moveTo>
                    <a:pt x="0" y="382"/>
                  </a:moveTo>
                  <a:cubicBezTo>
                    <a:pt x="62" y="367"/>
                    <a:pt x="124" y="351"/>
                    <a:pt x="185" y="287"/>
                  </a:cubicBezTo>
                  <a:cubicBezTo>
                    <a:pt x="247" y="223"/>
                    <a:pt x="308" y="0"/>
                    <a:pt x="370" y="0"/>
                  </a:cubicBezTo>
                  <a:cubicBezTo>
                    <a:pt x="431" y="0"/>
                    <a:pt x="493" y="223"/>
                    <a:pt x="555" y="287"/>
                  </a:cubicBezTo>
                  <a:cubicBezTo>
                    <a:pt x="616" y="351"/>
                    <a:pt x="709" y="367"/>
                    <a:pt x="739" y="382"/>
                  </a:cubicBezTo>
                </a:path>
              </a:pathLst>
            </a:custGeom>
            <a:noFill/>
            <a:ln w="7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Line 50"/>
            <p:cNvSpPr>
              <a:spLocks noChangeShapeType="1"/>
            </p:cNvSpPr>
            <p:nvPr/>
          </p:nvSpPr>
          <p:spPr bwMode="auto">
            <a:xfrm>
              <a:off x="878045" y="3618185"/>
              <a:ext cx="3239273" cy="3127"/>
            </a:xfrm>
            <a:prstGeom prst="line">
              <a:avLst/>
            </a:prstGeom>
            <a:noFill/>
            <a:ln w="7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51"/>
            <p:cNvSpPr>
              <a:spLocks noEditPoints="1"/>
            </p:cNvSpPr>
            <p:nvPr/>
          </p:nvSpPr>
          <p:spPr bwMode="auto">
            <a:xfrm>
              <a:off x="2491106" y="2367849"/>
              <a:ext cx="17533" cy="1237833"/>
            </a:xfrm>
            <a:custGeom>
              <a:avLst/>
              <a:gdLst>
                <a:gd name="T0" fmla="*/ 2147483647 w 50"/>
                <a:gd name="T1" fmla="*/ 0 h 5052"/>
                <a:gd name="T2" fmla="*/ 0 w 50"/>
                <a:gd name="T3" fmla="*/ 2147483647 h 5052"/>
                <a:gd name="T4" fmla="*/ 0 w 50"/>
                <a:gd name="T5" fmla="*/ 2147483647 h 5052"/>
                <a:gd name="T6" fmla="*/ 2147483647 w 50"/>
                <a:gd name="T7" fmla="*/ 2147483647 h 5052"/>
                <a:gd name="T8" fmla="*/ 2147483647 w 50"/>
                <a:gd name="T9" fmla="*/ 2147483647 h 5052"/>
                <a:gd name="T10" fmla="*/ 2147483647 w 50"/>
                <a:gd name="T11" fmla="*/ 2147483647 h 5052"/>
                <a:gd name="T12" fmla="*/ 2147483647 w 50"/>
                <a:gd name="T13" fmla="*/ 2147483647 h 5052"/>
                <a:gd name="T14" fmla="*/ 2147483647 w 50"/>
                <a:gd name="T15" fmla="*/ 2147483647 h 5052"/>
                <a:gd name="T16" fmla="*/ 0 w 50"/>
                <a:gd name="T17" fmla="*/ 2147483647 h 5052"/>
                <a:gd name="T18" fmla="*/ 0 w 50"/>
                <a:gd name="T19" fmla="*/ 2147483647 h 5052"/>
                <a:gd name="T20" fmla="*/ 2147483647 w 50"/>
                <a:gd name="T21" fmla="*/ 2147483647 h 5052"/>
                <a:gd name="T22" fmla="*/ 2147483647 w 50"/>
                <a:gd name="T23" fmla="*/ 2147483647 h 5052"/>
                <a:gd name="T24" fmla="*/ 2147483647 w 50"/>
                <a:gd name="T25" fmla="*/ 2147483647 h 5052"/>
                <a:gd name="T26" fmla="*/ 2147483647 w 50"/>
                <a:gd name="T27" fmla="*/ 2147483647 h 5052"/>
                <a:gd name="T28" fmla="*/ 2147483647 w 50"/>
                <a:gd name="T29" fmla="*/ 2147483647 h 5052"/>
                <a:gd name="T30" fmla="*/ 0 w 50"/>
                <a:gd name="T31" fmla="*/ 2147483647 h 5052"/>
                <a:gd name="T32" fmla="*/ 0 w 50"/>
                <a:gd name="T33" fmla="*/ 2147483647 h 5052"/>
                <a:gd name="T34" fmla="*/ 2147483647 w 50"/>
                <a:gd name="T35" fmla="*/ 2147483647 h 5052"/>
                <a:gd name="T36" fmla="*/ 2147483647 w 50"/>
                <a:gd name="T37" fmla="*/ 2147483647 h 5052"/>
                <a:gd name="T38" fmla="*/ 2147483647 w 50"/>
                <a:gd name="T39" fmla="*/ 2147483647 h 5052"/>
                <a:gd name="T40" fmla="*/ 2147483647 w 50"/>
                <a:gd name="T41" fmla="*/ 2147483647 h 5052"/>
                <a:gd name="T42" fmla="*/ 2147483647 w 50"/>
                <a:gd name="T43" fmla="*/ 2147483647 h 5052"/>
                <a:gd name="T44" fmla="*/ 0 w 50"/>
                <a:gd name="T45" fmla="*/ 2147483647 h 5052"/>
                <a:gd name="T46" fmla="*/ 0 w 50"/>
                <a:gd name="T47" fmla="*/ 2147483647 h 5052"/>
                <a:gd name="T48" fmla="*/ 2147483647 w 50"/>
                <a:gd name="T49" fmla="*/ 2147483647 h 5052"/>
                <a:gd name="T50" fmla="*/ 2147483647 w 50"/>
                <a:gd name="T51" fmla="*/ 2147483647 h 5052"/>
                <a:gd name="T52" fmla="*/ 2147483647 w 50"/>
                <a:gd name="T53" fmla="*/ 2147483647 h 5052"/>
                <a:gd name="T54" fmla="*/ 2147483647 w 50"/>
                <a:gd name="T55" fmla="*/ 2147483647 h 5052"/>
                <a:gd name="T56" fmla="*/ 2147483647 w 50"/>
                <a:gd name="T57" fmla="*/ 2147483647 h 5052"/>
                <a:gd name="T58" fmla="*/ 0 w 50"/>
                <a:gd name="T59" fmla="*/ 2147483647 h 5052"/>
                <a:gd name="T60" fmla="*/ 0 w 50"/>
                <a:gd name="T61" fmla="*/ 2147483647 h 5052"/>
                <a:gd name="T62" fmla="*/ 2147483647 w 50"/>
                <a:gd name="T63" fmla="*/ 2147483647 h 5052"/>
                <a:gd name="T64" fmla="*/ 2147483647 w 50"/>
                <a:gd name="T65" fmla="*/ 2147483647 h 5052"/>
                <a:gd name="T66" fmla="*/ 2147483647 w 50"/>
                <a:gd name="T67" fmla="*/ 2147483647 h 5052"/>
                <a:gd name="T68" fmla="*/ 2147483647 w 50"/>
                <a:gd name="T69" fmla="*/ 2147483647 h 5052"/>
                <a:gd name="T70" fmla="*/ 2147483647 w 50"/>
                <a:gd name="T71" fmla="*/ 2147483647 h 5052"/>
                <a:gd name="T72" fmla="*/ 0 w 50"/>
                <a:gd name="T73" fmla="*/ 2147483647 h 5052"/>
                <a:gd name="T74" fmla="*/ 0 w 50"/>
                <a:gd name="T75" fmla="*/ 2147483647 h 5052"/>
                <a:gd name="T76" fmla="*/ 2147483647 w 50"/>
                <a:gd name="T77" fmla="*/ 2147483647 h 5052"/>
                <a:gd name="T78" fmla="*/ 2147483647 w 50"/>
                <a:gd name="T79" fmla="*/ 2147483647 h 5052"/>
                <a:gd name="T80" fmla="*/ 2147483647 w 50"/>
                <a:gd name="T81" fmla="*/ 2147483647 h 5052"/>
                <a:gd name="T82" fmla="*/ 2147483647 w 50"/>
                <a:gd name="T83" fmla="*/ 2147483647 h 5052"/>
                <a:gd name="T84" fmla="*/ 2147483647 w 50"/>
                <a:gd name="T85" fmla="*/ 2147483647 h 5052"/>
                <a:gd name="T86" fmla="*/ 0 w 50"/>
                <a:gd name="T87" fmla="*/ 2147483647 h 5052"/>
                <a:gd name="T88" fmla="*/ 0 w 50"/>
                <a:gd name="T89" fmla="*/ 2147483647 h 5052"/>
                <a:gd name="T90" fmla="*/ 2147483647 w 50"/>
                <a:gd name="T91" fmla="*/ 2147483647 h 5052"/>
                <a:gd name="T92" fmla="*/ 2147483647 w 50"/>
                <a:gd name="T93" fmla="*/ 2147483647 h 5052"/>
                <a:gd name="T94" fmla="*/ 2147483647 w 50"/>
                <a:gd name="T95" fmla="*/ 2147483647 h 5052"/>
                <a:gd name="T96" fmla="*/ 2147483647 w 50"/>
                <a:gd name="T97" fmla="*/ 2147483647 h 5052"/>
                <a:gd name="T98" fmla="*/ 2147483647 w 50"/>
                <a:gd name="T99" fmla="*/ 2147483647 h 5052"/>
                <a:gd name="T100" fmla="*/ 0 w 50"/>
                <a:gd name="T101" fmla="*/ 2147483647 h 5052"/>
                <a:gd name="T102" fmla="*/ 0 w 50"/>
                <a:gd name="T103" fmla="*/ 2147483647 h 5052"/>
                <a:gd name="T104" fmla="*/ 2147483647 w 50"/>
                <a:gd name="T105" fmla="*/ 2147483647 h 5052"/>
                <a:gd name="T106" fmla="*/ 2147483647 w 50"/>
                <a:gd name="T107" fmla="*/ 2147483647 h 5052"/>
                <a:gd name="T108" fmla="*/ 2147483647 w 50"/>
                <a:gd name="T109" fmla="*/ 2147483647 h 5052"/>
                <a:gd name="T110" fmla="*/ 2147483647 w 50"/>
                <a:gd name="T111" fmla="*/ 2147483647 h 5052"/>
                <a:gd name="T112" fmla="*/ 2147483647 w 50"/>
                <a:gd name="T113" fmla="*/ 2147483647 h 5052"/>
                <a:gd name="T114" fmla="*/ 0 w 50"/>
                <a:gd name="T115" fmla="*/ 2147483647 h 5052"/>
                <a:gd name="T116" fmla="*/ 0 w 50"/>
                <a:gd name="T117" fmla="*/ 2147483647 h 50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0"/>
                <a:gd name="T178" fmla="*/ 0 h 5052"/>
                <a:gd name="T179" fmla="*/ 50 w 50"/>
                <a:gd name="T180" fmla="*/ 5052 h 50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0" h="5052">
                  <a:moveTo>
                    <a:pt x="50" y="25"/>
                  </a:moveTo>
                  <a:lnTo>
                    <a:pt x="50" y="25"/>
                  </a:lnTo>
                  <a:cubicBezTo>
                    <a:pt x="50" y="39"/>
                    <a:pt x="39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lose/>
                  <a:moveTo>
                    <a:pt x="50" y="125"/>
                  </a:moveTo>
                  <a:lnTo>
                    <a:pt x="50" y="125"/>
                  </a:lnTo>
                  <a:cubicBezTo>
                    <a:pt x="50" y="139"/>
                    <a:pt x="39" y="150"/>
                    <a:pt x="25" y="150"/>
                  </a:cubicBezTo>
                  <a:cubicBezTo>
                    <a:pt x="11" y="150"/>
                    <a:pt x="0" y="139"/>
                    <a:pt x="0" y="125"/>
                  </a:cubicBezTo>
                  <a:cubicBezTo>
                    <a:pt x="0" y="111"/>
                    <a:pt x="11" y="100"/>
                    <a:pt x="25" y="100"/>
                  </a:cubicBezTo>
                  <a:cubicBezTo>
                    <a:pt x="39" y="100"/>
                    <a:pt x="50" y="111"/>
                    <a:pt x="50" y="125"/>
                  </a:cubicBezTo>
                  <a:close/>
                  <a:moveTo>
                    <a:pt x="50" y="225"/>
                  </a:moveTo>
                  <a:lnTo>
                    <a:pt x="50" y="225"/>
                  </a:lnTo>
                  <a:cubicBezTo>
                    <a:pt x="50" y="239"/>
                    <a:pt x="39" y="250"/>
                    <a:pt x="25" y="250"/>
                  </a:cubicBezTo>
                  <a:cubicBezTo>
                    <a:pt x="11" y="250"/>
                    <a:pt x="0" y="239"/>
                    <a:pt x="0" y="225"/>
                  </a:cubicBezTo>
                  <a:cubicBezTo>
                    <a:pt x="0" y="211"/>
                    <a:pt x="11" y="200"/>
                    <a:pt x="25" y="200"/>
                  </a:cubicBezTo>
                  <a:cubicBezTo>
                    <a:pt x="39" y="200"/>
                    <a:pt x="50" y="211"/>
                    <a:pt x="50" y="225"/>
                  </a:cubicBezTo>
                  <a:close/>
                  <a:moveTo>
                    <a:pt x="50" y="325"/>
                  </a:moveTo>
                  <a:lnTo>
                    <a:pt x="50" y="325"/>
                  </a:lnTo>
                  <a:cubicBezTo>
                    <a:pt x="50" y="339"/>
                    <a:pt x="39" y="350"/>
                    <a:pt x="25" y="350"/>
                  </a:cubicBezTo>
                  <a:cubicBezTo>
                    <a:pt x="11" y="350"/>
                    <a:pt x="0" y="339"/>
                    <a:pt x="0" y="325"/>
                  </a:cubicBezTo>
                  <a:cubicBezTo>
                    <a:pt x="0" y="311"/>
                    <a:pt x="11" y="300"/>
                    <a:pt x="25" y="300"/>
                  </a:cubicBezTo>
                  <a:cubicBezTo>
                    <a:pt x="39" y="300"/>
                    <a:pt x="50" y="311"/>
                    <a:pt x="50" y="325"/>
                  </a:cubicBezTo>
                  <a:close/>
                  <a:moveTo>
                    <a:pt x="50" y="425"/>
                  </a:moveTo>
                  <a:lnTo>
                    <a:pt x="50" y="425"/>
                  </a:lnTo>
                  <a:cubicBezTo>
                    <a:pt x="50" y="439"/>
                    <a:pt x="39" y="450"/>
                    <a:pt x="25" y="450"/>
                  </a:cubicBezTo>
                  <a:cubicBezTo>
                    <a:pt x="11" y="450"/>
                    <a:pt x="0" y="439"/>
                    <a:pt x="0" y="425"/>
                  </a:cubicBezTo>
                  <a:cubicBezTo>
                    <a:pt x="0" y="411"/>
                    <a:pt x="11" y="400"/>
                    <a:pt x="25" y="400"/>
                  </a:cubicBezTo>
                  <a:cubicBezTo>
                    <a:pt x="39" y="400"/>
                    <a:pt x="50" y="411"/>
                    <a:pt x="50" y="425"/>
                  </a:cubicBezTo>
                  <a:close/>
                  <a:moveTo>
                    <a:pt x="50" y="525"/>
                  </a:moveTo>
                  <a:lnTo>
                    <a:pt x="50" y="525"/>
                  </a:lnTo>
                  <a:cubicBezTo>
                    <a:pt x="50" y="539"/>
                    <a:pt x="39" y="550"/>
                    <a:pt x="25" y="550"/>
                  </a:cubicBezTo>
                  <a:cubicBezTo>
                    <a:pt x="11" y="550"/>
                    <a:pt x="0" y="539"/>
                    <a:pt x="0" y="525"/>
                  </a:cubicBezTo>
                  <a:cubicBezTo>
                    <a:pt x="0" y="511"/>
                    <a:pt x="11" y="500"/>
                    <a:pt x="25" y="500"/>
                  </a:cubicBezTo>
                  <a:cubicBezTo>
                    <a:pt x="39" y="500"/>
                    <a:pt x="50" y="511"/>
                    <a:pt x="50" y="525"/>
                  </a:cubicBezTo>
                  <a:close/>
                  <a:moveTo>
                    <a:pt x="50" y="625"/>
                  </a:moveTo>
                  <a:lnTo>
                    <a:pt x="50" y="625"/>
                  </a:lnTo>
                  <a:cubicBezTo>
                    <a:pt x="50" y="639"/>
                    <a:pt x="39" y="650"/>
                    <a:pt x="25" y="650"/>
                  </a:cubicBezTo>
                  <a:cubicBezTo>
                    <a:pt x="11" y="650"/>
                    <a:pt x="0" y="639"/>
                    <a:pt x="0" y="625"/>
                  </a:cubicBezTo>
                  <a:cubicBezTo>
                    <a:pt x="0" y="611"/>
                    <a:pt x="11" y="600"/>
                    <a:pt x="25" y="600"/>
                  </a:cubicBezTo>
                  <a:cubicBezTo>
                    <a:pt x="39" y="600"/>
                    <a:pt x="50" y="611"/>
                    <a:pt x="50" y="625"/>
                  </a:cubicBezTo>
                  <a:close/>
                  <a:moveTo>
                    <a:pt x="50" y="725"/>
                  </a:moveTo>
                  <a:lnTo>
                    <a:pt x="50" y="725"/>
                  </a:lnTo>
                  <a:cubicBezTo>
                    <a:pt x="50" y="739"/>
                    <a:pt x="39" y="750"/>
                    <a:pt x="25" y="750"/>
                  </a:cubicBezTo>
                  <a:cubicBezTo>
                    <a:pt x="11" y="750"/>
                    <a:pt x="0" y="739"/>
                    <a:pt x="0" y="725"/>
                  </a:cubicBezTo>
                  <a:cubicBezTo>
                    <a:pt x="0" y="711"/>
                    <a:pt x="11" y="700"/>
                    <a:pt x="25" y="700"/>
                  </a:cubicBezTo>
                  <a:cubicBezTo>
                    <a:pt x="39" y="700"/>
                    <a:pt x="50" y="711"/>
                    <a:pt x="50" y="725"/>
                  </a:cubicBezTo>
                  <a:close/>
                  <a:moveTo>
                    <a:pt x="50" y="825"/>
                  </a:moveTo>
                  <a:lnTo>
                    <a:pt x="50" y="825"/>
                  </a:lnTo>
                  <a:cubicBezTo>
                    <a:pt x="50" y="839"/>
                    <a:pt x="39" y="850"/>
                    <a:pt x="25" y="850"/>
                  </a:cubicBezTo>
                  <a:cubicBezTo>
                    <a:pt x="11" y="850"/>
                    <a:pt x="0" y="839"/>
                    <a:pt x="0" y="825"/>
                  </a:cubicBezTo>
                  <a:cubicBezTo>
                    <a:pt x="0" y="811"/>
                    <a:pt x="11" y="800"/>
                    <a:pt x="25" y="800"/>
                  </a:cubicBezTo>
                  <a:cubicBezTo>
                    <a:pt x="39" y="800"/>
                    <a:pt x="50" y="811"/>
                    <a:pt x="50" y="825"/>
                  </a:cubicBezTo>
                  <a:close/>
                  <a:moveTo>
                    <a:pt x="50" y="925"/>
                  </a:moveTo>
                  <a:lnTo>
                    <a:pt x="50" y="925"/>
                  </a:lnTo>
                  <a:cubicBezTo>
                    <a:pt x="50" y="939"/>
                    <a:pt x="39" y="950"/>
                    <a:pt x="25" y="950"/>
                  </a:cubicBezTo>
                  <a:cubicBezTo>
                    <a:pt x="11" y="950"/>
                    <a:pt x="0" y="939"/>
                    <a:pt x="0" y="925"/>
                  </a:cubicBezTo>
                  <a:cubicBezTo>
                    <a:pt x="0" y="911"/>
                    <a:pt x="11" y="900"/>
                    <a:pt x="25" y="900"/>
                  </a:cubicBezTo>
                  <a:cubicBezTo>
                    <a:pt x="39" y="900"/>
                    <a:pt x="50" y="911"/>
                    <a:pt x="50" y="925"/>
                  </a:cubicBezTo>
                  <a:close/>
                  <a:moveTo>
                    <a:pt x="50" y="1025"/>
                  </a:moveTo>
                  <a:lnTo>
                    <a:pt x="50" y="1025"/>
                  </a:lnTo>
                  <a:cubicBezTo>
                    <a:pt x="50" y="1039"/>
                    <a:pt x="39" y="1050"/>
                    <a:pt x="25" y="1050"/>
                  </a:cubicBezTo>
                  <a:cubicBezTo>
                    <a:pt x="11" y="1050"/>
                    <a:pt x="0" y="1039"/>
                    <a:pt x="0" y="1025"/>
                  </a:cubicBezTo>
                  <a:cubicBezTo>
                    <a:pt x="0" y="1011"/>
                    <a:pt x="11" y="1000"/>
                    <a:pt x="25" y="1000"/>
                  </a:cubicBezTo>
                  <a:cubicBezTo>
                    <a:pt x="39" y="1000"/>
                    <a:pt x="50" y="1011"/>
                    <a:pt x="50" y="1025"/>
                  </a:cubicBezTo>
                  <a:close/>
                  <a:moveTo>
                    <a:pt x="50" y="1125"/>
                  </a:moveTo>
                  <a:lnTo>
                    <a:pt x="50" y="1125"/>
                  </a:lnTo>
                  <a:cubicBezTo>
                    <a:pt x="50" y="1139"/>
                    <a:pt x="39" y="1150"/>
                    <a:pt x="25" y="1150"/>
                  </a:cubicBezTo>
                  <a:cubicBezTo>
                    <a:pt x="11" y="1150"/>
                    <a:pt x="0" y="1139"/>
                    <a:pt x="0" y="1125"/>
                  </a:cubicBezTo>
                  <a:cubicBezTo>
                    <a:pt x="0" y="1112"/>
                    <a:pt x="11" y="1100"/>
                    <a:pt x="25" y="1100"/>
                  </a:cubicBezTo>
                  <a:cubicBezTo>
                    <a:pt x="39" y="1100"/>
                    <a:pt x="50" y="1112"/>
                    <a:pt x="50" y="1125"/>
                  </a:cubicBezTo>
                  <a:close/>
                  <a:moveTo>
                    <a:pt x="50" y="1225"/>
                  </a:moveTo>
                  <a:lnTo>
                    <a:pt x="50" y="1225"/>
                  </a:lnTo>
                  <a:cubicBezTo>
                    <a:pt x="50" y="1239"/>
                    <a:pt x="39" y="1250"/>
                    <a:pt x="25" y="1250"/>
                  </a:cubicBezTo>
                  <a:cubicBezTo>
                    <a:pt x="11" y="1250"/>
                    <a:pt x="0" y="1239"/>
                    <a:pt x="0" y="1225"/>
                  </a:cubicBezTo>
                  <a:cubicBezTo>
                    <a:pt x="0" y="1212"/>
                    <a:pt x="11" y="1200"/>
                    <a:pt x="25" y="1200"/>
                  </a:cubicBezTo>
                  <a:cubicBezTo>
                    <a:pt x="39" y="1200"/>
                    <a:pt x="50" y="1212"/>
                    <a:pt x="50" y="1225"/>
                  </a:cubicBezTo>
                  <a:close/>
                  <a:moveTo>
                    <a:pt x="50" y="1325"/>
                  </a:moveTo>
                  <a:lnTo>
                    <a:pt x="50" y="1326"/>
                  </a:lnTo>
                  <a:cubicBezTo>
                    <a:pt x="50" y="1339"/>
                    <a:pt x="39" y="1351"/>
                    <a:pt x="25" y="1351"/>
                  </a:cubicBezTo>
                  <a:cubicBezTo>
                    <a:pt x="11" y="1351"/>
                    <a:pt x="0" y="1339"/>
                    <a:pt x="0" y="1326"/>
                  </a:cubicBezTo>
                  <a:lnTo>
                    <a:pt x="0" y="1325"/>
                  </a:lnTo>
                  <a:cubicBezTo>
                    <a:pt x="0" y="1312"/>
                    <a:pt x="11" y="1300"/>
                    <a:pt x="25" y="1300"/>
                  </a:cubicBezTo>
                  <a:cubicBezTo>
                    <a:pt x="39" y="1300"/>
                    <a:pt x="50" y="1312"/>
                    <a:pt x="50" y="1325"/>
                  </a:cubicBezTo>
                  <a:close/>
                  <a:moveTo>
                    <a:pt x="50" y="1426"/>
                  </a:moveTo>
                  <a:lnTo>
                    <a:pt x="50" y="1426"/>
                  </a:lnTo>
                  <a:cubicBezTo>
                    <a:pt x="50" y="1439"/>
                    <a:pt x="39" y="1451"/>
                    <a:pt x="25" y="1451"/>
                  </a:cubicBezTo>
                  <a:cubicBezTo>
                    <a:pt x="11" y="1451"/>
                    <a:pt x="0" y="1439"/>
                    <a:pt x="0" y="1426"/>
                  </a:cubicBezTo>
                  <a:cubicBezTo>
                    <a:pt x="0" y="1412"/>
                    <a:pt x="11" y="1401"/>
                    <a:pt x="25" y="1401"/>
                  </a:cubicBezTo>
                  <a:cubicBezTo>
                    <a:pt x="39" y="1401"/>
                    <a:pt x="50" y="1412"/>
                    <a:pt x="50" y="1426"/>
                  </a:cubicBezTo>
                  <a:close/>
                  <a:moveTo>
                    <a:pt x="50" y="1526"/>
                  </a:moveTo>
                  <a:lnTo>
                    <a:pt x="50" y="1526"/>
                  </a:lnTo>
                  <a:cubicBezTo>
                    <a:pt x="50" y="1539"/>
                    <a:pt x="39" y="1551"/>
                    <a:pt x="25" y="1551"/>
                  </a:cubicBezTo>
                  <a:cubicBezTo>
                    <a:pt x="11" y="1551"/>
                    <a:pt x="0" y="1539"/>
                    <a:pt x="0" y="1526"/>
                  </a:cubicBezTo>
                  <a:cubicBezTo>
                    <a:pt x="0" y="1512"/>
                    <a:pt x="11" y="1501"/>
                    <a:pt x="25" y="1501"/>
                  </a:cubicBezTo>
                  <a:cubicBezTo>
                    <a:pt x="39" y="1501"/>
                    <a:pt x="50" y="1512"/>
                    <a:pt x="50" y="1526"/>
                  </a:cubicBezTo>
                  <a:close/>
                  <a:moveTo>
                    <a:pt x="50" y="1626"/>
                  </a:moveTo>
                  <a:lnTo>
                    <a:pt x="50" y="1626"/>
                  </a:lnTo>
                  <a:cubicBezTo>
                    <a:pt x="50" y="1639"/>
                    <a:pt x="39" y="1651"/>
                    <a:pt x="25" y="1651"/>
                  </a:cubicBezTo>
                  <a:cubicBezTo>
                    <a:pt x="11" y="1651"/>
                    <a:pt x="0" y="1639"/>
                    <a:pt x="0" y="1626"/>
                  </a:cubicBezTo>
                  <a:cubicBezTo>
                    <a:pt x="0" y="1612"/>
                    <a:pt x="11" y="1601"/>
                    <a:pt x="25" y="1601"/>
                  </a:cubicBezTo>
                  <a:cubicBezTo>
                    <a:pt x="39" y="1601"/>
                    <a:pt x="50" y="1612"/>
                    <a:pt x="50" y="1626"/>
                  </a:cubicBezTo>
                  <a:close/>
                  <a:moveTo>
                    <a:pt x="50" y="1726"/>
                  </a:moveTo>
                  <a:lnTo>
                    <a:pt x="50" y="1726"/>
                  </a:lnTo>
                  <a:cubicBezTo>
                    <a:pt x="50" y="1740"/>
                    <a:pt x="39" y="1751"/>
                    <a:pt x="25" y="1751"/>
                  </a:cubicBezTo>
                  <a:cubicBezTo>
                    <a:pt x="11" y="1751"/>
                    <a:pt x="0" y="1740"/>
                    <a:pt x="0" y="1726"/>
                  </a:cubicBezTo>
                  <a:cubicBezTo>
                    <a:pt x="0" y="1712"/>
                    <a:pt x="11" y="1701"/>
                    <a:pt x="25" y="1701"/>
                  </a:cubicBezTo>
                  <a:cubicBezTo>
                    <a:pt x="39" y="1701"/>
                    <a:pt x="50" y="1712"/>
                    <a:pt x="50" y="1726"/>
                  </a:cubicBezTo>
                  <a:close/>
                  <a:moveTo>
                    <a:pt x="50" y="1826"/>
                  </a:moveTo>
                  <a:lnTo>
                    <a:pt x="50" y="1826"/>
                  </a:lnTo>
                  <a:cubicBezTo>
                    <a:pt x="50" y="1840"/>
                    <a:pt x="39" y="1851"/>
                    <a:pt x="25" y="1851"/>
                  </a:cubicBezTo>
                  <a:cubicBezTo>
                    <a:pt x="11" y="1851"/>
                    <a:pt x="0" y="1840"/>
                    <a:pt x="0" y="1826"/>
                  </a:cubicBezTo>
                  <a:cubicBezTo>
                    <a:pt x="0" y="1812"/>
                    <a:pt x="11" y="1801"/>
                    <a:pt x="25" y="1801"/>
                  </a:cubicBezTo>
                  <a:cubicBezTo>
                    <a:pt x="39" y="1801"/>
                    <a:pt x="50" y="1812"/>
                    <a:pt x="50" y="1826"/>
                  </a:cubicBezTo>
                  <a:close/>
                  <a:moveTo>
                    <a:pt x="50" y="1926"/>
                  </a:moveTo>
                  <a:lnTo>
                    <a:pt x="50" y="1926"/>
                  </a:lnTo>
                  <a:cubicBezTo>
                    <a:pt x="50" y="1940"/>
                    <a:pt x="39" y="1951"/>
                    <a:pt x="25" y="1951"/>
                  </a:cubicBezTo>
                  <a:cubicBezTo>
                    <a:pt x="11" y="1951"/>
                    <a:pt x="0" y="1940"/>
                    <a:pt x="0" y="1926"/>
                  </a:cubicBezTo>
                  <a:cubicBezTo>
                    <a:pt x="0" y="1912"/>
                    <a:pt x="11" y="1901"/>
                    <a:pt x="25" y="1901"/>
                  </a:cubicBezTo>
                  <a:cubicBezTo>
                    <a:pt x="39" y="1901"/>
                    <a:pt x="50" y="1912"/>
                    <a:pt x="50" y="1926"/>
                  </a:cubicBezTo>
                  <a:close/>
                  <a:moveTo>
                    <a:pt x="50" y="2026"/>
                  </a:moveTo>
                  <a:lnTo>
                    <a:pt x="50" y="2026"/>
                  </a:lnTo>
                  <a:cubicBezTo>
                    <a:pt x="50" y="2040"/>
                    <a:pt x="39" y="2051"/>
                    <a:pt x="25" y="2051"/>
                  </a:cubicBezTo>
                  <a:cubicBezTo>
                    <a:pt x="11" y="2051"/>
                    <a:pt x="0" y="2040"/>
                    <a:pt x="0" y="2026"/>
                  </a:cubicBezTo>
                  <a:cubicBezTo>
                    <a:pt x="0" y="2012"/>
                    <a:pt x="11" y="2001"/>
                    <a:pt x="25" y="2001"/>
                  </a:cubicBezTo>
                  <a:cubicBezTo>
                    <a:pt x="39" y="2001"/>
                    <a:pt x="50" y="2012"/>
                    <a:pt x="50" y="2026"/>
                  </a:cubicBezTo>
                  <a:close/>
                  <a:moveTo>
                    <a:pt x="50" y="2126"/>
                  </a:moveTo>
                  <a:lnTo>
                    <a:pt x="50" y="2126"/>
                  </a:lnTo>
                  <a:cubicBezTo>
                    <a:pt x="50" y="2140"/>
                    <a:pt x="39" y="2151"/>
                    <a:pt x="25" y="2151"/>
                  </a:cubicBezTo>
                  <a:cubicBezTo>
                    <a:pt x="11" y="2151"/>
                    <a:pt x="0" y="2140"/>
                    <a:pt x="0" y="2126"/>
                  </a:cubicBezTo>
                  <a:cubicBezTo>
                    <a:pt x="0" y="2112"/>
                    <a:pt x="11" y="2101"/>
                    <a:pt x="25" y="2101"/>
                  </a:cubicBezTo>
                  <a:cubicBezTo>
                    <a:pt x="39" y="2101"/>
                    <a:pt x="50" y="2112"/>
                    <a:pt x="50" y="2126"/>
                  </a:cubicBezTo>
                  <a:close/>
                  <a:moveTo>
                    <a:pt x="50" y="2226"/>
                  </a:moveTo>
                  <a:lnTo>
                    <a:pt x="50" y="2226"/>
                  </a:lnTo>
                  <a:cubicBezTo>
                    <a:pt x="50" y="2240"/>
                    <a:pt x="39" y="2251"/>
                    <a:pt x="25" y="2251"/>
                  </a:cubicBezTo>
                  <a:cubicBezTo>
                    <a:pt x="11" y="2251"/>
                    <a:pt x="0" y="2240"/>
                    <a:pt x="0" y="2226"/>
                  </a:cubicBezTo>
                  <a:cubicBezTo>
                    <a:pt x="0" y="2212"/>
                    <a:pt x="11" y="2201"/>
                    <a:pt x="25" y="2201"/>
                  </a:cubicBezTo>
                  <a:cubicBezTo>
                    <a:pt x="39" y="2201"/>
                    <a:pt x="50" y="2212"/>
                    <a:pt x="50" y="2226"/>
                  </a:cubicBezTo>
                  <a:close/>
                  <a:moveTo>
                    <a:pt x="50" y="2326"/>
                  </a:moveTo>
                  <a:lnTo>
                    <a:pt x="50" y="2326"/>
                  </a:lnTo>
                  <a:cubicBezTo>
                    <a:pt x="50" y="2340"/>
                    <a:pt x="39" y="2351"/>
                    <a:pt x="25" y="2351"/>
                  </a:cubicBezTo>
                  <a:cubicBezTo>
                    <a:pt x="11" y="2351"/>
                    <a:pt x="0" y="2340"/>
                    <a:pt x="0" y="2326"/>
                  </a:cubicBezTo>
                  <a:cubicBezTo>
                    <a:pt x="0" y="2312"/>
                    <a:pt x="11" y="2301"/>
                    <a:pt x="25" y="2301"/>
                  </a:cubicBezTo>
                  <a:cubicBezTo>
                    <a:pt x="39" y="2301"/>
                    <a:pt x="50" y="2312"/>
                    <a:pt x="50" y="2326"/>
                  </a:cubicBezTo>
                  <a:close/>
                  <a:moveTo>
                    <a:pt x="50" y="2426"/>
                  </a:moveTo>
                  <a:lnTo>
                    <a:pt x="50" y="2426"/>
                  </a:lnTo>
                  <a:cubicBezTo>
                    <a:pt x="50" y="2440"/>
                    <a:pt x="39" y="2451"/>
                    <a:pt x="25" y="2451"/>
                  </a:cubicBezTo>
                  <a:cubicBezTo>
                    <a:pt x="11" y="2451"/>
                    <a:pt x="0" y="2440"/>
                    <a:pt x="0" y="2426"/>
                  </a:cubicBezTo>
                  <a:cubicBezTo>
                    <a:pt x="0" y="2412"/>
                    <a:pt x="11" y="2401"/>
                    <a:pt x="25" y="2401"/>
                  </a:cubicBezTo>
                  <a:cubicBezTo>
                    <a:pt x="39" y="2401"/>
                    <a:pt x="50" y="2412"/>
                    <a:pt x="50" y="2426"/>
                  </a:cubicBezTo>
                  <a:close/>
                  <a:moveTo>
                    <a:pt x="50" y="2526"/>
                  </a:moveTo>
                  <a:lnTo>
                    <a:pt x="50" y="2526"/>
                  </a:lnTo>
                  <a:cubicBezTo>
                    <a:pt x="50" y="2540"/>
                    <a:pt x="39" y="2551"/>
                    <a:pt x="25" y="2551"/>
                  </a:cubicBezTo>
                  <a:cubicBezTo>
                    <a:pt x="11" y="2551"/>
                    <a:pt x="0" y="2540"/>
                    <a:pt x="0" y="2526"/>
                  </a:cubicBezTo>
                  <a:cubicBezTo>
                    <a:pt x="0" y="2512"/>
                    <a:pt x="11" y="2501"/>
                    <a:pt x="25" y="2501"/>
                  </a:cubicBezTo>
                  <a:cubicBezTo>
                    <a:pt x="39" y="2501"/>
                    <a:pt x="50" y="2512"/>
                    <a:pt x="50" y="2526"/>
                  </a:cubicBezTo>
                  <a:close/>
                  <a:moveTo>
                    <a:pt x="50" y="2626"/>
                  </a:moveTo>
                  <a:lnTo>
                    <a:pt x="50" y="2626"/>
                  </a:lnTo>
                  <a:cubicBezTo>
                    <a:pt x="50" y="2640"/>
                    <a:pt x="39" y="2651"/>
                    <a:pt x="25" y="2651"/>
                  </a:cubicBezTo>
                  <a:cubicBezTo>
                    <a:pt x="11" y="2651"/>
                    <a:pt x="0" y="2640"/>
                    <a:pt x="0" y="2626"/>
                  </a:cubicBezTo>
                  <a:cubicBezTo>
                    <a:pt x="0" y="2612"/>
                    <a:pt x="11" y="2601"/>
                    <a:pt x="25" y="2601"/>
                  </a:cubicBezTo>
                  <a:cubicBezTo>
                    <a:pt x="39" y="2601"/>
                    <a:pt x="50" y="2612"/>
                    <a:pt x="50" y="2626"/>
                  </a:cubicBezTo>
                  <a:close/>
                  <a:moveTo>
                    <a:pt x="50" y="2726"/>
                  </a:moveTo>
                  <a:lnTo>
                    <a:pt x="50" y="2726"/>
                  </a:lnTo>
                  <a:cubicBezTo>
                    <a:pt x="50" y="2740"/>
                    <a:pt x="39" y="2751"/>
                    <a:pt x="25" y="2751"/>
                  </a:cubicBezTo>
                  <a:cubicBezTo>
                    <a:pt x="11" y="2751"/>
                    <a:pt x="0" y="2740"/>
                    <a:pt x="0" y="2726"/>
                  </a:cubicBezTo>
                  <a:cubicBezTo>
                    <a:pt x="0" y="2712"/>
                    <a:pt x="11" y="2701"/>
                    <a:pt x="25" y="2701"/>
                  </a:cubicBezTo>
                  <a:cubicBezTo>
                    <a:pt x="39" y="2701"/>
                    <a:pt x="50" y="2712"/>
                    <a:pt x="50" y="2726"/>
                  </a:cubicBezTo>
                  <a:close/>
                  <a:moveTo>
                    <a:pt x="50" y="2826"/>
                  </a:moveTo>
                  <a:lnTo>
                    <a:pt x="50" y="2826"/>
                  </a:lnTo>
                  <a:cubicBezTo>
                    <a:pt x="50" y="2840"/>
                    <a:pt x="39" y="2851"/>
                    <a:pt x="25" y="2851"/>
                  </a:cubicBezTo>
                  <a:cubicBezTo>
                    <a:pt x="11" y="2851"/>
                    <a:pt x="0" y="2840"/>
                    <a:pt x="0" y="2826"/>
                  </a:cubicBezTo>
                  <a:cubicBezTo>
                    <a:pt x="0" y="2812"/>
                    <a:pt x="11" y="2801"/>
                    <a:pt x="25" y="2801"/>
                  </a:cubicBezTo>
                  <a:cubicBezTo>
                    <a:pt x="39" y="2801"/>
                    <a:pt x="50" y="2812"/>
                    <a:pt x="50" y="2826"/>
                  </a:cubicBezTo>
                  <a:close/>
                  <a:moveTo>
                    <a:pt x="50" y="2926"/>
                  </a:moveTo>
                  <a:lnTo>
                    <a:pt x="50" y="2926"/>
                  </a:lnTo>
                  <a:cubicBezTo>
                    <a:pt x="50" y="2940"/>
                    <a:pt x="39" y="2951"/>
                    <a:pt x="25" y="2951"/>
                  </a:cubicBezTo>
                  <a:cubicBezTo>
                    <a:pt x="11" y="2951"/>
                    <a:pt x="0" y="2940"/>
                    <a:pt x="0" y="2926"/>
                  </a:cubicBezTo>
                  <a:cubicBezTo>
                    <a:pt x="0" y="2912"/>
                    <a:pt x="11" y="2901"/>
                    <a:pt x="25" y="2901"/>
                  </a:cubicBezTo>
                  <a:cubicBezTo>
                    <a:pt x="39" y="2901"/>
                    <a:pt x="50" y="2912"/>
                    <a:pt x="50" y="2926"/>
                  </a:cubicBezTo>
                  <a:close/>
                  <a:moveTo>
                    <a:pt x="50" y="3026"/>
                  </a:moveTo>
                  <a:lnTo>
                    <a:pt x="50" y="3026"/>
                  </a:lnTo>
                  <a:cubicBezTo>
                    <a:pt x="50" y="3040"/>
                    <a:pt x="39" y="3051"/>
                    <a:pt x="25" y="3051"/>
                  </a:cubicBezTo>
                  <a:cubicBezTo>
                    <a:pt x="11" y="3051"/>
                    <a:pt x="0" y="3040"/>
                    <a:pt x="0" y="3026"/>
                  </a:cubicBezTo>
                  <a:cubicBezTo>
                    <a:pt x="0" y="3012"/>
                    <a:pt x="11" y="3001"/>
                    <a:pt x="25" y="3001"/>
                  </a:cubicBezTo>
                  <a:cubicBezTo>
                    <a:pt x="39" y="3001"/>
                    <a:pt x="50" y="3012"/>
                    <a:pt x="50" y="3026"/>
                  </a:cubicBezTo>
                  <a:close/>
                  <a:moveTo>
                    <a:pt x="50" y="3126"/>
                  </a:moveTo>
                  <a:lnTo>
                    <a:pt x="50" y="3126"/>
                  </a:lnTo>
                  <a:cubicBezTo>
                    <a:pt x="50" y="3140"/>
                    <a:pt x="39" y="3151"/>
                    <a:pt x="25" y="3151"/>
                  </a:cubicBezTo>
                  <a:cubicBezTo>
                    <a:pt x="11" y="3151"/>
                    <a:pt x="0" y="3140"/>
                    <a:pt x="0" y="3126"/>
                  </a:cubicBezTo>
                  <a:cubicBezTo>
                    <a:pt x="0" y="3113"/>
                    <a:pt x="11" y="3101"/>
                    <a:pt x="25" y="3101"/>
                  </a:cubicBezTo>
                  <a:cubicBezTo>
                    <a:pt x="39" y="3101"/>
                    <a:pt x="50" y="3113"/>
                    <a:pt x="50" y="3126"/>
                  </a:cubicBezTo>
                  <a:close/>
                  <a:moveTo>
                    <a:pt x="50" y="3226"/>
                  </a:moveTo>
                  <a:lnTo>
                    <a:pt x="50" y="3226"/>
                  </a:lnTo>
                  <a:cubicBezTo>
                    <a:pt x="50" y="3240"/>
                    <a:pt x="39" y="3251"/>
                    <a:pt x="25" y="3251"/>
                  </a:cubicBezTo>
                  <a:cubicBezTo>
                    <a:pt x="11" y="3251"/>
                    <a:pt x="0" y="3240"/>
                    <a:pt x="0" y="3226"/>
                  </a:cubicBezTo>
                  <a:cubicBezTo>
                    <a:pt x="0" y="3213"/>
                    <a:pt x="11" y="3201"/>
                    <a:pt x="25" y="3201"/>
                  </a:cubicBezTo>
                  <a:cubicBezTo>
                    <a:pt x="39" y="3201"/>
                    <a:pt x="50" y="3213"/>
                    <a:pt x="50" y="3226"/>
                  </a:cubicBezTo>
                  <a:close/>
                  <a:moveTo>
                    <a:pt x="50" y="3326"/>
                  </a:moveTo>
                  <a:lnTo>
                    <a:pt x="50" y="3326"/>
                  </a:lnTo>
                  <a:cubicBezTo>
                    <a:pt x="50" y="3340"/>
                    <a:pt x="39" y="3351"/>
                    <a:pt x="25" y="3351"/>
                  </a:cubicBezTo>
                  <a:cubicBezTo>
                    <a:pt x="11" y="3351"/>
                    <a:pt x="0" y="3340"/>
                    <a:pt x="0" y="3326"/>
                  </a:cubicBezTo>
                  <a:cubicBezTo>
                    <a:pt x="0" y="3313"/>
                    <a:pt x="11" y="3301"/>
                    <a:pt x="25" y="3301"/>
                  </a:cubicBezTo>
                  <a:cubicBezTo>
                    <a:pt x="39" y="3301"/>
                    <a:pt x="50" y="3313"/>
                    <a:pt x="50" y="3326"/>
                  </a:cubicBezTo>
                  <a:close/>
                  <a:moveTo>
                    <a:pt x="50" y="3426"/>
                  </a:moveTo>
                  <a:lnTo>
                    <a:pt x="50" y="3427"/>
                  </a:lnTo>
                  <a:cubicBezTo>
                    <a:pt x="50" y="3440"/>
                    <a:pt x="39" y="3452"/>
                    <a:pt x="25" y="3452"/>
                  </a:cubicBezTo>
                  <a:cubicBezTo>
                    <a:pt x="11" y="3452"/>
                    <a:pt x="0" y="3440"/>
                    <a:pt x="0" y="3427"/>
                  </a:cubicBezTo>
                  <a:lnTo>
                    <a:pt x="0" y="3426"/>
                  </a:lnTo>
                  <a:cubicBezTo>
                    <a:pt x="0" y="3413"/>
                    <a:pt x="11" y="3401"/>
                    <a:pt x="25" y="3401"/>
                  </a:cubicBezTo>
                  <a:cubicBezTo>
                    <a:pt x="39" y="3401"/>
                    <a:pt x="50" y="3413"/>
                    <a:pt x="50" y="3426"/>
                  </a:cubicBezTo>
                  <a:close/>
                  <a:moveTo>
                    <a:pt x="50" y="3527"/>
                  </a:moveTo>
                  <a:lnTo>
                    <a:pt x="50" y="3527"/>
                  </a:lnTo>
                  <a:cubicBezTo>
                    <a:pt x="50" y="3540"/>
                    <a:pt x="39" y="3552"/>
                    <a:pt x="25" y="3552"/>
                  </a:cubicBezTo>
                  <a:cubicBezTo>
                    <a:pt x="11" y="3552"/>
                    <a:pt x="0" y="3540"/>
                    <a:pt x="0" y="3527"/>
                  </a:cubicBezTo>
                  <a:cubicBezTo>
                    <a:pt x="0" y="3513"/>
                    <a:pt x="11" y="3502"/>
                    <a:pt x="25" y="3502"/>
                  </a:cubicBezTo>
                  <a:cubicBezTo>
                    <a:pt x="39" y="3502"/>
                    <a:pt x="50" y="3513"/>
                    <a:pt x="50" y="3527"/>
                  </a:cubicBezTo>
                  <a:close/>
                  <a:moveTo>
                    <a:pt x="50" y="3627"/>
                  </a:moveTo>
                  <a:lnTo>
                    <a:pt x="50" y="3627"/>
                  </a:lnTo>
                  <a:cubicBezTo>
                    <a:pt x="50" y="3640"/>
                    <a:pt x="39" y="3652"/>
                    <a:pt x="25" y="3652"/>
                  </a:cubicBezTo>
                  <a:cubicBezTo>
                    <a:pt x="11" y="3652"/>
                    <a:pt x="0" y="3640"/>
                    <a:pt x="0" y="3627"/>
                  </a:cubicBezTo>
                  <a:cubicBezTo>
                    <a:pt x="0" y="3613"/>
                    <a:pt x="11" y="3602"/>
                    <a:pt x="25" y="3602"/>
                  </a:cubicBezTo>
                  <a:cubicBezTo>
                    <a:pt x="39" y="3602"/>
                    <a:pt x="50" y="3613"/>
                    <a:pt x="50" y="3627"/>
                  </a:cubicBezTo>
                  <a:close/>
                  <a:moveTo>
                    <a:pt x="50" y="3727"/>
                  </a:moveTo>
                  <a:lnTo>
                    <a:pt x="50" y="3727"/>
                  </a:lnTo>
                  <a:cubicBezTo>
                    <a:pt x="50" y="3741"/>
                    <a:pt x="39" y="3752"/>
                    <a:pt x="25" y="3752"/>
                  </a:cubicBezTo>
                  <a:cubicBezTo>
                    <a:pt x="11" y="3752"/>
                    <a:pt x="0" y="3741"/>
                    <a:pt x="0" y="3727"/>
                  </a:cubicBezTo>
                  <a:cubicBezTo>
                    <a:pt x="0" y="3713"/>
                    <a:pt x="11" y="3702"/>
                    <a:pt x="25" y="3702"/>
                  </a:cubicBezTo>
                  <a:cubicBezTo>
                    <a:pt x="39" y="3702"/>
                    <a:pt x="50" y="3713"/>
                    <a:pt x="50" y="3727"/>
                  </a:cubicBezTo>
                  <a:close/>
                  <a:moveTo>
                    <a:pt x="50" y="3827"/>
                  </a:moveTo>
                  <a:lnTo>
                    <a:pt x="50" y="3827"/>
                  </a:lnTo>
                  <a:cubicBezTo>
                    <a:pt x="50" y="3841"/>
                    <a:pt x="39" y="3852"/>
                    <a:pt x="25" y="3852"/>
                  </a:cubicBezTo>
                  <a:cubicBezTo>
                    <a:pt x="11" y="3852"/>
                    <a:pt x="0" y="3841"/>
                    <a:pt x="0" y="3827"/>
                  </a:cubicBezTo>
                  <a:cubicBezTo>
                    <a:pt x="0" y="3813"/>
                    <a:pt x="11" y="3802"/>
                    <a:pt x="25" y="3802"/>
                  </a:cubicBezTo>
                  <a:cubicBezTo>
                    <a:pt x="39" y="3802"/>
                    <a:pt x="50" y="3813"/>
                    <a:pt x="50" y="3827"/>
                  </a:cubicBezTo>
                  <a:close/>
                  <a:moveTo>
                    <a:pt x="50" y="3927"/>
                  </a:moveTo>
                  <a:lnTo>
                    <a:pt x="50" y="3927"/>
                  </a:lnTo>
                  <a:cubicBezTo>
                    <a:pt x="50" y="3941"/>
                    <a:pt x="39" y="3952"/>
                    <a:pt x="25" y="3952"/>
                  </a:cubicBezTo>
                  <a:cubicBezTo>
                    <a:pt x="11" y="3952"/>
                    <a:pt x="0" y="3941"/>
                    <a:pt x="0" y="3927"/>
                  </a:cubicBezTo>
                  <a:cubicBezTo>
                    <a:pt x="0" y="3913"/>
                    <a:pt x="11" y="3902"/>
                    <a:pt x="25" y="3902"/>
                  </a:cubicBezTo>
                  <a:cubicBezTo>
                    <a:pt x="39" y="3902"/>
                    <a:pt x="50" y="3913"/>
                    <a:pt x="50" y="3927"/>
                  </a:cubicBezTo>
                  <a:close/>
                  <a:moveTo>
                    <a:pt x="50" y="4027"/>
                  </a:moveTo>
                  <a:lnTo>
                    <a:pt x="50" y="4027"/>
                  </a:lnTo>
                  <a:cubicBezTo>
                    <a:pt x="50" y="4041"/>
                    <a:pt x="39" y="4052"/>
                    <a:pt x="25" y="4052"/>
                  </a:cubicBezTo>
                  <a:cubicBezTo>
                    <a:pt x="11" y="4052"/>
                    <a:pt x="0" y="4041"/>
                    <a:pt x="0" y="4027"/>
                  </a:cubicBezTo>
                  <a:cubicBezTo>
                    <a:pt x="0" y="4013"/>
                    <a:pt x="11" y="4002"/>
                    <a:pt x="25" y="4002"/>
                  </a:cubicBezTo>
                  <a:cubicBezTo>
                    <a:pt x="39" y="4002"/>
                    <a:pt x="50" y="4013"/>
                    <a:pt x="50" y="4027"/>
                  </a:cubicBezTo>
                  <a:close/>
                  <a:moveTo>
                    <a:pt x="50" y="4127"/>
                  </a:moveTo>
                  <a:lnTo>
                    <a:pt x="50" y="4127"/>
                  </a:lnTo>
                  <a:cubicBezTo>
                    <a:pt x="50" y="4141"/>
                    <a:pt x="39" y="4152"/>
                    <a:pt x="25" y="4152"/>
                  </a:cubicBezTo>
                  <a:cubicBezTo>
                    <a:pt x="11" y="4152"/>
                    <a:pt x="0" y="4141"/>
                    <a:pt x="0" y="4127"/>
                  </a:cubicBezTo>
                  <a:cubicBezTo>
                    <a:pt x="0" y="4113"/>
                    <a:pt x="11" y="4102"/>
                    <a:pt x="25" y="4102"/>
                  </a:cubicBezTo>
                  <a:cubicBezTo>
                    <a:pt x="39" y="4102"/>
                    <a:pt x="50" y="4113"/>
                    <a:pt x="50" y="4127"/>
                  </a:cubicBezTo>
                  <a:close/>
                  <a:moveTo>
                    <a:pt x="50" y="4227"/>
                  </a:moveTo>
                  <a:lnTo>
                    <a:pt x="50" y="4227"/>
                  </a:lnTo>
                  <a:cubicBezTo>
                    <a:pt x="50" y="4241"/>
                    <a:pt x="39" y="4252"/>
                    <a:pt x="25" y="4252"/>
                  </a:cubicBezTo>
                  <a:cubicBezTo>
                    <a:pt x="11" y="4252"/>
                    <a:pt x="0" y="4241"/>
                    <a:pt x="0" y="4227"/>
                  </a:cubicBezTo>
                  <a:cubicBezTo>
                    <a:pt x="0" y="4213"/>
                    <a:pt x="11" y="4202"/>
                    <a:pt x="25" y="4202"/>
                  </a:cubicBezTo>
                  <a:cubicBezTo>
                    <a:pt x="39" y="4202"/>
                    <a:pt x="50" y="4213"/>
                    <a:pt x="50" y="4227"/>
                  </a:cubicBezTo>
                  <a:close/>
                  <a:moveTo>
                    <a:pt x="50" y="4327"/>
                  </a:moveTo>
                  <a:lnTo>
                    <a:pt x="50" y="4327"/>
                  </a:lnTo>
                  <a:cubicBezTo>
                    <a:pt x="50" y="4341"/>
                    <a:pt x="39" y="4352"/>
                    <a:pt x="25" y="4352"/>
                  </a:cubicBezTo>
                  <a:cubicBezTo>
                    <a:pt x="11" y="4352"/>
                    <a:pt x="0" y="4341"/>
                    <a:pt x="0" y="4327"/>
                  </a:cubicBezTo>
                  <a:cubicBezTo>
                    <a:pt x="0" y="4313"/>
                    <a:pt x="11" y="4302"/>
                    <a:pt x="25" y="4302"/>
                  </a:cubicBezTo>
                  <a:cubicBezTo>
                    <a:pt x="39" y="4302"/>
                    <a:pt x="50" y="4313"/>
                    <a:pt x="50" y="4327"/>
                  </a:cubicBezTo>
                  <a:close/>
                  <a:moveTo>
                    <a:pt x="50" y="4427"/>
                  </a:moveTo>
                  <a:lnTo>
                    <a:pt x="50" y="4427"/>
                  </a:lnTo>
                  <a:cubicBezTo>
                    <a:pt x="50" y="4441"/>
                    <a:pt x="39" y="4452"/>
                    <a:pt x="25" y="4452"/>
                  </a:cubicBezTo>
                  <a:cubicBezTo>
                    <a:pt x="11" y="4452"/>
                    <a:pt x="0" y="4441"/>
                    <a:pt x="0" y="4427"/>
                  </a:cubicBezTo>
                  <a:cubicBezTo>
                    <a:pt x="0" y="4413"/>
                    <a:pt x="11" y="4402"/>
                    <a:pt x="25" y="4402"/>
                  </a:cubicBezTo>
                  <a:cubicBezTo>
                    <a:pt x="39" y="4402"/>
                    <a:pt x="50" y="4413"/>
                    <a:pt x="50" y="4427"/>
                  </a:cubicBezTo>
                  <a:close/>
                  <a:moveTo>
                    <a:pt x="50" y="4527"/>
                  </a:moveTo>
                  <a:lnTo>
                    <a:pt x="50" y="4527"/>
                  </a:lnTo>
                  <a:cubicBezTo>
                    <a:pt x="50" y="4541"/>
                    <a:pt x="39" y="4552"/>
                    <a:pt x="25" y="4552"/>
                  </a:cubicBezTo>
                  <a:cubicBezTo>
                    <a:pt x="11" y="4552"/>
                    <a:pt x="0" y="4541"/>
                    <a:pt x="0" y="4527"/>
                  </a:cubicBezTo>
                  <a:cubicBezTo>
                    <a:pt x="0" y="4513"/>
                    <a:pt x="11" y="4502"/>
                    <a:pt x="25" y="4502"/>
                  </a:cubicBezTo>
                  <a:cubicBezTo>
                    <a:pt x="39" y="4502"/>
                    <a:pt x="50" y="4513"/>
                    <a:pt x="50" y="4527"/>
                  </a:cubicBezTo>
                  <a:close/>
                  <a:moveTo>
                    <a:pt x="50" y="4627"/>
                  </a:moveTo>
                  <a:lnTo>
                    <a:pt x="50" y="4627"/>
                  </a:lnTo>
                  <a:cubicBezTo>
                    <a:pt x="50" y="4641"/>
                    <a:pt x="39" y="4652"/>
                    <a:pt x="25" y="4652"/>
                  </a:cubicBezTo>
                  <a:cubicBezTo>
                    <a:pt x="11" y="4652"/>
                    <a:pt x="0" y="4641"/>
                    <a:pt x="0" y="4627"/>
                  </a:cubicBezTo>
                  <a:cubicBezTo>
                    <a:pt x="0" y="4613"/>
                    <a:pt x="11" y="4602"/>
                    <a:pt x="25" y="4602"/>
                  </a:cubicBezTo>
                  <a:cubicBezTo>
                    <a:pt x="39" y="4602"/>
                    <a:pt x="50" y="4613"/>
                    <a:pt x="50" y="4627"/>
                  </a:cubicBezTo>
                  <a:close/>
                  <a:moveTo>
                    <a:pt x="50" y="4727"/>
                  </a:moveTo>
                  <a:lnTo>
                    <a:pt x="50" y="4727"/>
                  </a:lnTo>
                  <a:cubicBezTo>
                    <a:pt x="50" y="4741"/>
                    <a:pt x="39" y="4752"/>
                    <a:pt x="25" y="4752"/>
                  </a:cubicBezTo>
                  <a:cubicBezTo>
                    <a:pt x="11" y="4752"/>
                    <a:pt x="0" y="4741"/>
                    <a:pt x="0" y="4727"/>
                  </a:cubicBezTo>
                  <a:cubicBezTo>
                    <a:pt x="0" y="4713"/>
                    <a:pt x="11" y="4702"/>
                    <a:pt x="25" y="4702"/>
                  </a:cubicBezTo>
                  <a:cubicBezTo>
                    <a:pt x="39" y="4702"/>
                    <a:pt x="50" y="4713"/>
                    <a:pt x="50" y="4727"/>
                  </a:cubicBezTo>
                  <a:close/>
                  <a:moveTo>
                    <a:pt x="50" y="4827"/>
                  </a:moveTo>
                  <a:lnTo>
                    <a:pt x="50" y="4827"/>
                  </a:lnTo>
                  <a:cubicBezTo>
                    <a:pt x="50" y="4841"/>
                    <a:pt x="39" y="4852"/>
                    <a:pt x="25" y="4852"/>
                  </a:cubicBezTo>
                  <a:cubicBezTo>
                    <a:pt x="11" y="4852"/>
                    <a:pt x="0" y="4841"/>
                    <a:pt x="0" y="4827"/>
                  </a:cubicBezTo>
                  <a:cubicBezTo>
                    <a:pt x="0" y="4813"/>
                    <a:pt x="11" y="4802"/>
                    <a:pt x="25" y="4802"/>
                  </a:cubicBezTo>
                  <a:cubicBezTo>
                    <a:pt x="39" y="4802"/>
                    <a:pt x="50" y="4813"/>
                    <a:pt x="50" y="4827"/>
                  </a:cubicBezTo>
                  <a:close/>
                  <a:moveTo>
                    <a:pt x="50" y="4927"/>
                  </a:moveTo>
                  <a:lnTo>
                    <a:pt x="50" y="4927"/>
                  </a:lnTo>
                  <a:cubicBezTo>
                    <a:pt x="50" y="4941"/>
                    <a:pt x="39" y="4952"/>
                    <a:pt x="25" y="4952"/>
                  </a:cubicBezTo>
                  <a:cubicBezTo>
                    <a:pt x="11" y="4952"/>
                    <a:pt x="0" y="4941"/>
                    <a:pt x="0" y="4927"/>
                  </a:cubicBezTo>
                  <a:cubicBezTo>
                    <a:pt x="0" y="4913"/>
                    <a:pt x="11" y="4902"/>
                    <a:pt x="25" y="4902"/>
                  </a:cubicBezTo>
                  <a:cubicBezTo>
                    <a:pt x="39" y="4902"/>
                    <a:pt x="50" y="4913"/>
                    <a:pt x="50" y="4927"/>
                  </a:cubicBezTo>
                  <a:close/>
                  <a:moveTo>
                    <a:pt x="50" y="5027"/>
                  </a:moveTo>
                  <a:lnTo>
                    <a:pt x="50" y="5027"/>
                  </a:lnTo>
                  <a:cubicBezTo>
                    <a:pt x="50" y="5041"/>
                    <a:pt x="39" y="5052"/>
                    <a:pt x="25" y="5052"/>
                  </a:cubicBezTo>
                  <a:cubicBezTo>
                    <a:pt x="11" y="5052"/>
                    <a:pt x="0" y="5041"/>
                    <a:pt x="0" y="5027"/>
                  </a:cubicBezTo>
                  <a:cubicBezTo>
                    <a:pt x="0" y="5013"/>
                    <a:pt x="11" y="5002"/>
                    <a:pt x="25" y="5002"/>
                  </a:cubicBezTo>
                  <a:cubicBezTo>
                    <a:pt x="39" y="5002"/>
                    <a:pt x="50" y="5013"/>
                    <a:pt x="50" y="502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Line 52"/>
            <p:cNvSpPr>
              <a:spLocks noChangeShapeType="1"/>
            </p:cNvSpPr>
            <p:nvPr/>
          </p:nvSpPr>
          <p:spPr bwMode="auto">
            <a:xfrm>
              <a:off x="1640742" y="3308728"/>
              <a:ext cx="4384" cy="309459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Line 53"/>
            <p:cNvSpPr>
              <a:spLocks noChangeShapeType="1"/>
            </p:cNvSpPr>
            <p:nvPr/>
          </p:nvSpPr>
          <p:spPr bwMode="auto">
            <a:xfrm>
              <a:off x="3354621" y="3308728"/>
              <a:ext cx="4384" cy="309459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Line 54"/>
            <p:cNvSpPr>
              <a:spLocks noChangeShapeType="1"/>
            </p:cNvSpPr>
            <p:nvPr/>
          </p:nvSpPr>
          <p:spPr bwMode="auto">
            <a:xfrm flipH="1">
              <a:off x="3354621" y="3430634"/>
              <a:ext cx="192866" cy="17192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Line 55"/>
            <p:cNvSpPr>
              <a:spLocks noChangeShapeType="1"/>
            </p:cNvSpPr>
            <p:nvPr/>
          </p:nvSpPr>
          <p:spPr bwMode="auto">
            <a:xfrm flipH="1">
              <a:off x="1066529" y="3524409"/>
              <a:ext cx="100818" cy="93775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Line 56"/>
            <p:cNvSpPr>
              <a:spLocks noChangeShapeType="1"/>
            </p:cNvSpPr>
            <p:nvPr/>
          </p:nvSpPr>
          <p:spPr bwMode="auto">
            <a:xfrm flipH="1">
              <a:off x="1544309" y="3461893"/>
              <a:ext cx="96433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Line 57"/>
            <p:cNvSpPr>
              <a:spLocks noChangeShapeType="1"/>
            </p:cNvSpPr>
            <p:nvPr/>
          </p:nvSpPr>
          <p:spPr bwMode="auto">
            <a:xfrm flipH="1">
              <a:off x="1355828" y="3386873"/>
              <a:ext cx="188484" cy="23131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Line 58"/>
            <p:cNvSpPr>
              <a:spLocks noChangeShapeType="1"/>
            </p:cNvSpPr>
            <p:nvPr/>
          </p:nvSpPr>
          <p:spPr bwMode="auto">
            <a:xfrm flipH="1">
              <a:off x="1452261" y="3386873"/>
              <a:ext cx="188484" cy="23131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Line 59"/>
            <p:cNvSpPr>
              <a:spLocks noChangeShapeType="1"/>
            </p:cNvSpPr>
            <p:nvPr/>
          </p:nvSpPr>
          <p:spPr bwMode="auto">
            <a:xfrm flipH="1">
              <a:off x="1167344" y="3461893"/>
              <a:ext cx="188484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Line 60"/>
            <p:cNvSpPr>
              <a:spLocks noChangeShapeType="1"/>
            </p:cNvSpPr>
            <p:nvPr/>
          </p:nvSpPr>
          <p:spPr bwMode="auto">
            <a:xfrm flipH="1">
              <a:off x="1259395" y="3461893"/>
              <a:ext cx="192866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Line 61"/>
            <p:cNvSpPr>
              <a:spLocks noChangeShapeType="1"/>
            </p:cNvSpPr>
            <p:nvPr/>
          </p:nvSpPr>
          <p:spPr bwMode="auto">
            <a:xfrm flipH="1">
              <a:off x="974478" y="3540040"/>
              <a:ext cx="92051" cy="7814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Line 62"/>
            <p:cNvSpPr>
              <a:spLocks noChangeShapeType="1"/>
            </p:cNvSpPr>
            <p:nvPr/>
          </p:nvSpPr>
          <p:spPr bwMode="auto">
            <a:xfrm flipH="1">
              <a:off x="3959518" y="3546292"/>
              <a:ext cx="70133" cy="7814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Line 63"/>
            <p:cNvSpPr>
              <a:spLocks noChangeShapeType="1"/>
            </p:cNvSpPr>
            <p:nvPr/>
          </p:nvSpPr>
          <p:spPr bwMode="auto">
            <a:xfrm flipH="1">
              <a:off x="3547486" y="3461893"/>
              <a:ext cx="122733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Line 64"/>
            <p:cNvSpPr>
              <a:spLocks noChangeShapeType="1"/>
            </p:cNvSpPr>
            <p:nvPr/>
          </p:nvSpPr>
          <p:spPr bwMode="auto">
            <a:xfrm flipH="1">
              <a:off x="3477354" y="3446265"/>
              <a:ext cx="144651" cy="156292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Line 65"/>
            <p:cNvSpPr>
              <a:spLocks noChangeShapeType="1"/>
            </p:cNvSpPr>
            <p:nvPr/>
          </p:nvSpPr>
          <p:spPr bwMode="auto">
            <a:xfrm flipH="1">
              <a:off x="3670219" y="3465020"/>
              <a:ext cx="96433" cy="140664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Line 66"/>
            <p:cNvSpPr>
              <a:spLocks noChangeShapeType="1"/>
            </p:cNvSpPr>
            <p:nvPr/>
          </p:nvSpPr>
          <p:spPr bwMode="auto">
            <a:xfrm flipH="1">
              <a:off x="3911300" y="3524409"/>
              <a:ext cx="48218" cy="7814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Line 67"/>
            <p:cNvSpPr>
              <a:spLocks noChangeShapeType="1"/>
            </p:cNvSpPr>
            <p:nvPr/>
          </p:nvSpPr>
          <p:spPr bwMode="auto">
            <a:xfrm flipH="1">
              <a:off x="3810485" y="3524409"/>
              <a:ext cx="52600" cy="93775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Line 68"/>
            <p:cNvSpPr>
              <a:spLocks noChangeShapeType="1"/>
            </p:cNvSpPr>
            <p:nvPr/>
          </p:nvSpPr>
          <p:spPr bwMode="auto">
            <a:xfrm flipH="1">
              <a:off x="3718435" y="3486900"/>
              <a:ext cx="96433" cy="13753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Line 69"/>
            <p:cNvSpPr>
              <a:spLocks noChangeShapeType="1"/>
            </p:cNvSpPr>
            <p:nvPr/>
          </p:nvSpPr>
          <p:spPr bwMode="auto">
            <a:xfrm flipH="1">
              <a:off x="3354621" y="3424383"/>
              <a:ext cx="122733" cy="10002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Line 70"/>
            <p:cNvSpPr>
              <a:spLocks noChangeShapeType="1"/>
            </p:cNvSpPr>
            <p:nvPr/>
          </p:nvSpPr>
          <p:spPr bwMode="auto">
            <a:xfrm flipH="1">
              <a:off x="3354621" y="3368118"/>
              <a:ext cx="122733" cy="78147"/>
            </a:xfrm>
            <a:prstGeom prst="line">
              <a:avLst/>
            </a:prstGeom>
            <a:noFill/>
            <a:ln w="4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8" name="Freeform 91"/>
          <p:cNvSpPr>
            <a:spLocks noEditPoints="1"/>
          </p:cNvSpPr>
          <p:nvPr/>
        </p:nvSpPr>
        <p:spPr bwMode="auto">
          <a:xfrm>
            <a:off x="1474332" y="4581358"/>
            <a:ext cx="135884" cy="290704"/>
          </a:xfrm>
          <a:custGeom>
            <a:avLst/>
            <a:gdLst>
              <a:gd name="T0" fmla="*/ 2147483647 w 31"/>
              <a:gd name="T1" fmla="*/ 0 h 93"/>
              <a:gd name="T2" fmla="*/ 2147483647 w 31"/>
              <a:gd name="T3" fmla="*/ 2147483647 h 93"/>
              <a:gd name="T4" fmla="*/ 2147483647 w 31"/>
              <a:gd name="T5" fmla="*/ 2147483647 h 93"/>
              <a:gd name="T6" fmla="*/ 2147483647 w 31"/>
              <a:gd name="T7" fmla="*/ 0 h 93"/>
              <a:gd name="T8" fmla="*/ 2147483647 w 31"/>
              <a:gd name="T9" fmla="*/ 0 h 93"/>
              <a:gd name="T10" fmla="*/ 2147483647 w 31"/>
              <a:gd name="T11" fmla="*/ 2147483647 h 93"/>
              <a:gd name="T12" fmla="*/ 2147483647 w 31"/>
              <a:gd name="T13" fmla="*/ 2147483647 h 93"/>
              <a:gd name="T14" fmla="*/ 0 w 31"/>
              <a:gd name="T15" fmla="*/ 2147483647 h 93"/>
              <a:gd name="T16" fmla="*/ 2147483647 w 31"/>
              <a:gd name="T17" fmla="*/ 2147483647 h 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"/>
              <a:gd name="T28" fmla="*/ 0 h 93"/>
              <a:gd name="T29" fmla="*/ 31 w 31"/>
              <a:gd name="T30" fmla="*/ 93 h 9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" h="93">
                <a:moveTo>
                  <a:pt x="20" y="0"/>
                </a:moveTo>
                <a:lnTo>
                  <a:pt x="21" y="77"/>
                </a:lnTo>
                <a:lnTo>
                  <a:pt x="10" y="77"/>
                </a:lnTo>
                <a:lnTo>
                  <a:pt x="10" y="0"/>
                </a:lnTo>
                <a:lnTo>
                  <a:pt x="20" y="0"/>
                </a:lnTo>
                <a:close/>
                <a:moveTo>
                  <a:pt x="31" y="72"/>
                </a:moveTo>
                <a:lnTo>
                  <a:pt x="16" y="93"/>
                </a:lnTo>
                <a:lnTo>
                  <a:pt x="0" y="72"/>
                </a:lnTo>
                <a:lnTo>
                  <a:pt x="31" y="7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9" name="Freeform 92"/>
          <p:cNvSpPr>
            <a:spLocks noEditPoints="1"/>
          </p:cNvSpPr>
          <p:nvPr/>
        </p:nvSpPr>
        <p:spPr bwMode="auto">
          <a:xfrm>
            <a:off x="3851953" y="4581359"/>
            <a:ext cx="140266" cy="278201"/>
          </a:xfrm>
          <a:custGeom>
            <a:avLst/>
            <a:gdLst>
              <a:gd name="T0" fmla="*/ 2147483647 w 32"/>
              <a:gd name="T1" fmla="*/ 0 h 89"/>
              <a:gd name="T2" fmla="*/ 2147483647 w 32"/>
              <a:gd name="T3" fmla="*/ 2147483647 h 89"/>
              <a:gd name="T4" fmla="*/ 2147483647 w 32"/>
              <a:gd name="T5" fmla="*/ 2147483647 h 89"/>
              <a:gd name="T6" fmla="*/ 2147483647 w 32"/>
              <a:gd name="T7" fmla="*/ 0 h 89"/>
              <a:gd name="T8" fmla="*/ 2147483647 w 32"/>
              <a:gd name="T9" fmla="*/ 0 h 89"/>
              <a:gd name="T10" fmla="*/ 2147483647 w 32"/>
              <a:gd name="T11" fmla="*/ 2147483647 h 89"/>
              <a:gd name="T12" fmla="*/ 2147483647 w 32"/>
              <a:gd name="T13" fmla="*/ 2147483647 h 89"/>
              <a:gd name="T14" fmla="*/ 0 w 32"/>
              <a:gd name="T15" fmla="*/ 2147483647 h 89"/>
              <a:gd name="T16" fmla="*/ 2147483647 w 32"/>
              <a:gd name="T17" fmla="*/ 2147483647 h 8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"/>
              <a:gd name="T28" fmla="*/ 0 h 89"/>
              <a:gd name="T29" fmla="*/ 32 w 32"/>
              <a:gd name="T30" fmla="*/ 89 h 8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" h="89">
                <a:moveTo>
                  <a:pt x="21" y="0"/>
                </a:moveTo>
                <a:lnTo>
                  <a:pt x="21" y="73"/>
                </a:lnTo>
                <a:lnTo>
                  <a:pt x="11" y="73"/>
                </a:lnTo>
                <a:lnTo>
                  <a:pt x="11" y="0"/>
                </a:lnTo>
                <a:lnTo>
                  <a:pt x="21" y="0"/>
                </a:lnTo>
                <a:close/>
                <a:moveTo>
                  <a:pt x="32" y="68"/>
                </a:moveTo>
                <a:lnTo>
                  <a:pt x="16" y="89"/>
                </a:lnTo>
                <a:lnTo>
                  <a:pt x="0" y="68"/>
                </a:lnTo>
                <a:lnTo>
                  <a:pt x="32" y="6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" name="Freeform 108"/>
          <p:cNvSpPr>
            <a:spLocks noEditPoints="1"/>
          </p:cNvSpPr>
          <p:nvPr/>
        </p:nvSpPr>
        <p:spPr bwMode="auto">
          <a:xfrm>
            <a:off x="3838801" y="3728003"/>
            <a:ext cx="140266" cy="346969"/>
          </a:xfrm>
          <a:custGeom>
            <a:avLst/>
            <a:gdLst>
              <a:gd name="T0" fmla="*/ 2147483647 w 32"/>
              <a:gd name="T1" fmla="*/ 0 h 111"/>
              <a:gd name="T2" fmla="*/ 2147483647 w 32"/>
              <a:gd name="T3" fmla="*/ 2147483647 h 111"/>
              <a:gd name="T4" fmla="*/ 2147483647 w 32"/>
              <a:gd name="T5" fmla="*/ 2147483647 h 111"/>
              <a:gd name="T6" fmla="*/ 2147483647 w 32"/>
              <a:gd name="T7" fmla="*/ 0 h 111"/>
              <a:gd name="T8" fmla="*/ 2147483647 w 32"/>
              <a:gd name="T9" fmla="*/ 0 h 111"/>
              <a:gd name="T10" fmla="*/ 2147483647 w 32"/>
              <a:gd name="T11" fmla="*/ 2147483647 h 111"/>
              <a:gd name="T12" fmla="*/ 2147483647 w 32"/>
              <a:gd name="T13" fmla="*/ 2147483647 h 111"/>
              <a:gd name="T14" fmla="*/ 0 w 32"/>
              <a:gd name="T15" fmla="*/ 2147483647 h 111"/>
              <a:gd name="T16" fmla="*/ 2147483647 w 32"/>
              <a:gd name="T17" fmla="*/ 2147483647 h 1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"/>
              <a:gd name="T28" fmla="*/ 0 h 111"/>
              <a:gd name="T29" fmla="*/ 32 w 32"/>
              <a:gd name="T30" fmla="*/ 111 h 1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" h="111">
                <a:moveTo>
                  <a:pt x="21" y="0"/>
                </a:moveTo>
                <a:lnTo>
                  <a:pt x="21" y="96"/>
                </a:lnTo>
                <a:lnTo>
                  <a:pt x="10" y="96"/>
                </a:lnTo>
                <a:lnTo>
                  <a:pt x="10" y="0"/>
                </a:lnTo>
                <a:lnTo>
                  <a:pt x="21" y="0"/>
                </a:lnTo>
                <a:close/>
                <a:moveTo>
                  <a:pt x="32" y="90"/>
                </a:moveTo>
                <a:lnTo>
                  <a:pt x="16" y="111"/>
                </a:lnTo>
                <a:lnTo>
                  <a:pt x="0" y="90"/>
                </a:lnTo>
                <a:lnTo>
                  <a:pt x="32" y="9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6" name="Freeform 91"/>
          <p:cNvSpPr>
            <a:spLocks noEditPoints="1"/>
          </p:cNvSpPr>
          <p:nvPr/>
        </p:nvSpPr>
        <p:spPr bwMode="auto">
          <a:xfrm>
            <a:off x="1510077" y="5554372"/>
            <a:ext cx="135884" cy="290704"/>
          </a:xfrm>
          <a:custGeom>
            <a:avLst/>
            <a:gdLst>
              <a:gd name="T0" fmla="*/ 2147483647 w 31"/>
              <a:gd name="T1" fmla="*/ 0 h 93"/>
              <a:gd name="T2" fmla="*/ 2147483647 w 31"/>
              <a:gd name="T3" fmla="*/ 2147483647 h 93"/>
              <a:gd name="T4" fmla="*/ 2147483647 w 31"/>
              <a:gd name="T5" fmla="*/ 2147483647 h 93"/>
              <a:gd name="T6" fmla="*/ 2147483647 w 31"/>
              <a:gd name="T7" fmla="*/ 0 h 93"/>
              <a:gd name="T8" fmla="*/ 2147483647 w 31"/>
              <a:gd name="T9" fmla="*/ 0 h 93"/>
              <a:gd name="T10" fmla="*/ 2147483647 w 31"/>
              <a:gd name="T11" fmla="*/ 2147483647 h 93"/>
              <a:gd name="T12" fmla="*/ 2147483647 w 31"/>
              <a:gd name="T13" fmla="*/ 2147483647 h 93"/>
              <a:gd name="T14" fmla="*/ 0 w 31"/>
              <a:gd name="T15" fmla="*/ 2147483647 h 93"/>
              <a:gd name="T16" fmla="*/ 2147483647 w 31"/>
              <a:gd name="T17" fmla="*/ 2147483647 h 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"/>
              <a:gd name="T28" fmla="*/ 0 h 93"/>
              <a:gd name="T29" fmla="*/ 31 w 31"/>
              <a:gd name="T30" fmla="*/ 93 h 9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" h="93">
                <a:moveTo>
                  <a:pt x="20" y="0"/>
                </a:moveTo>
                <a:lnTo>
                  <a:pt x="21" y="77"/>
                </a:lnTo>
                <a:lnTo>
                  <a:pt x="10" y="77"/>
                </a:lnTo>
                <a:lnTo>
                  <a:pt x="10" y="0"/>
                </a:lnTo>
                <a:lnTo>
                  <a:pt x="20" y="0"/>
                </a:lnTo>
                <a:close/>
                <a:moveTo>
                  <a:pt x="31" y="72"/>
                </a:moveTo>
                <a:lnTo>
                  <a:pt x="16" y="93"/>
                </a:lnTo>
                <a:lnTo>
                  <a:pt x="0" y="72"/>
                </a:lnTo>
                <a:lnTo>
                  <a:pt x="31" y="7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7" name="组合 246"/>
          <p:cNvGrpSpPr/>
          <p:nvPr/>
        </p:nvGrpSpPr>
        <p:grpSpPr>
          <a:xfrm>
            <a:off x="1280774" y="5122975"/>
            <a:ext cx="573443" cy="209511"/>
            <a:chOff x="1280774" y="5125578"/>
            <a:chExt cx="573443" cy="316980"/>
          </a:xfrm>
        </p:grpSpPr>
        <p:cxnSp>
          <p:nvCxnSpPr>
            <p:cNvPr id="130" name="直接连接符 129"/>
            <p:cNvCxnSpPr/>
            <p:nvPr/>
          </p:nvCxnSpPr>
          <p:spPr>
            <a:xfrm flipV="1">
              <a:off x="1280774" y="5227421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1377782" y="5131439"/>
              <a:ext cx="573" cy="31029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V="1">
              <a:off x="1449531" y="5219543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V="1">
              <a:off x="1546539" y="5131439"/>
              <a:ext cx="4381" cy="30241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V="1">
              <a:off x="1634775" y="5223575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V="1">
              <a:off x="1710914" y="5125578"/>
              <a:ext cx="0" cy="31698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V="1">
              <a:off x="1785946" y="5221559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V="1">
              <a:off x="1853644" y="5221558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7" name="Freeform 91"/>
          <p:cNvSpPr>
            <a:spLocks noEditPoints="1"/>
          </p:cNvSpPr>
          <p:nvPr/>
        </p:nvSpPr>
        <p:spPr bwMode="auto">
          <a:xfrm>
            <a:off x="3891401" y="5542652"/>
            <a:ext cx="135884" cy="290704"/>
          </a:xfrm>
          <a:custGeom>
            <a:avLst/>
            <a:gdLst>
              <a:gd name="T0" fmla="*/ 2147483647 w 31"/>
              <a:gd name="T1" fmla="*/ 0 h 93"/>
              <a:gd name="T2" fmla="*/ 2147483647 w 31"/>
              <a:gd name="T3" fmla="*/ 2147483647 h 93"/>
              <a:gd name="T4" fmla="*/ 2147483647 w 31"/>
              <a:gd name="T5" fmla="*/ 2147483647 h 93"/>
              <a:gd name="T6" fmla="*/ 2147483647 w 31"/>
              <a:gd name="T7" fmla="*/ 0 h 93"/>
              <a:gd name="T8" fmla="*/ 2147483647 w 31"/>
              <a:gd name="T9" fmla="*/ 0 h 93"/>
              <a:gd name="T10" fmla="*/ 2147483647 w 31"/>
              <a:gd name="T11" fmla="*/ 2147483647 h 93"/>
              <a:gd name="T12" fmla="*/ 2147483647 w 31"/>
              <a:gd name="T13" fmla="*/ 2147483647 h 93"/>
              <a:gd name="T14" fmla="*/ 0 w 31"/>
              <a:gd name="T15" fmla="*/ 2147483647 h 93"/>
              <a:gd name="T16" fmla="*/ 2147483647 w 31"/>
              <a:gd name="T17" fmla="*/ 2147483647 h 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"/>
              <a:gd name="T28" fmla="*/ 0 h 93"/>
              <a:gd name="T29" fmla="*/ 31 w 31"/>
              <a:gd name="T30" fmla="*/ 93 h 9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" h="93">
                <a:moveTo>
                  <a:pt x="20" y="0"/>
                </a:moveTo>
                <a:lnTo>
                  <a:pt x="21" y="77"/>
                </a:lnTo>
                <a:lnTo>
                  <a:pt x="10" y="77"/>
                </a:lnTo>
                <a:lnTo>
                  <a:pt x="10" y="0"/>
                </a:lnTo>
                <a:lnTo>
                  <a:pt x="20" y="0"/>
                </a:lnTo>
                <a:close/>
                <a:moveTo>
                  <a:pt x="31" y="72"/>
                </a:moveTo>
                <a:lnTo>
                  <a:pt x="16" y="93"/>
                </a:lnTo>
                <a:lnTo>
                  <a:pt x="0" y="72"/>
                </a:lnTo>
                <a:lnTo>
                  <a:pt x="31" y="7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6" name="组合 245"/>
          <p:cNvGrpSpPr/>
          <p:nvPr/>
        </p:nvGrpSpPr>
        <p:grpSpPr>
          <a:xfrm>
            <a:off x="3646304" y="4939798"/>
            <a:ext cx="573443" cy="513849"/>
            <a:chOff x="3646304" y="5068931"/>
            <a:chExt cx="573443" cy="316980"/>
          </a:xfrm>
        </p:grpSpPr>
        <p:cxnSp>
          <p:nvCxnSpPr>
            <p:cNvPr id="158" name="直接连接符 157"/>
            <p:cNvCxnSpPr/>
            <p:nvPr/>
          </p:nvCxnSpPr>
          <p:spPr>
            <a:xfrm flipV="1">
              <a:off x="3646304" y="5170774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V="1">
              <a:off x="3743312" y="5074792"/>
              <a:ext cx="573" cy="31029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flipV="1">
              <a:off x="3815061" y="5162896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 flipV="1">
              <a:off x="3912069" y="5074792"/>
              <a:ext cx="4381" cy="302417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 flipV="1">
              <a:off x="4000305" y="5166928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 flipV="1">
              <a:off x="4076444" y="5068931"/>
              <a:ext cx="0" cy="31698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 flipV="1">
              <a:off x="4151476" y="5164912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flipV="1">
              <a:off x="4219174" y="5164911"/>
              <a:ext cx="573" cy="214313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8" name="组合 237"/>
          <p:cNvGrpSpPr/>
          <p:nvPr/>
        </p:nvGrpSpPr>
        <p:grpSpPr>
          <a:xfrm>
            <a:off x="1005562" y="1358339"/>
            <a:ext cx="3387155" cy="1181680"/>
            <a:chOff x="815062" y="644744"/>
            <a:chExt cx="3387155" cy="1285675"/>
          </a:xfrm>
        </p:grpSpPr>
        <p:grpSp>
          <p:nvGrpSpPr>
            <p:cNvPr id="4" name="组合 65"/>
            <p:cNvGrpSpPr>
              <a:grpSpLocks/>
            </p:cNvGrpSpPr>
            <p:nvPr/>
          </p:nvGrpSpPr>
          <p:grpSpPr bwMode="auto">
            <a:xfrm>
              <a:off x="815062" y="644744"/>
              <a:ext cx="3387155" cy="1270188"/>
              <a:chOff x="2317568" y="1586168"/>
              <a:chExt cx="1961233" cy="2239963"/>
            </a:xfrm>
          </p:grpSpPr>
          <p:grpSp>
            <p:nvGrpSpPr>
              <p:cNvPr id="5" name="Group 26"/>
              <p:cNvGrpSpPr>
                <a:grpSpLocks/>
              </p:cNvGrpSpPr>
              <p:nvPr/>
            </p:nvGrpSpPr>
            <p:grpSpPr bwMode="auto">
              <a:xfrm>
                <a:off x="2317568" y="1586168"/>
                <a:ext cx="1943100" cy="2234678"/>
                <a:chOff x="2256" y="1104"/>
                <a:chExt cx="1632" cy="1056"/>
              </a:xfrm>
            </p:grpSpPr>
            <p:sp>
              <p:nvSpPr>
                <p:cNvPr id="22" name="Freeform 5"/>
                <p:cNvSpPr>
                  <a:spLocks/>
                </p:cNvSpPr>
                <p:nvPr/>
              </p:nvSpPr>
              <p:spPr bwMode="auto">
                <a:xfrm>
                  <a:off x="2256" y="1104"/>
                  <a:ext cx="1632" cy="1056"/>
                </a:xfrm>
                <a:custGeom>
                  <a:avLst/>
                  <a:gdLst>
                    <a:gd name="T0" fmla="*/ 0 w 2317"/>
                    <a:gd name="T1" fmla="*/ 2864 h 865"/>
                    <a:gd name="T2" fmla="*/ 70 w 2317"/>
                    <a:gd name="T3" fmla="*/ 1890 h 865"/>
                    <a:gd name="T4" fmla="*/ 140 w 2317"/>
                    <a:gd name="T5" fmla="*/ 1 h 865"/>
                    <a:gd name="T6" fmla="*/ 212 w 2317"/>
                    <a:gd name="T7" fmla="*/ 1909 h 865"/>
                    <a:gd name="T8" fmla="*/ 283 w 2317"/>
                    <a:gd name="T9" fmla="*/ 2846 h 8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17"/>
                    <a:gd name="T16" fmla="*/ 0 h 865"/>
                    <a:gd name="T17" fmla="*/ 2317 w 2317"/>
                    <a:gd name="T18" fmla="*/ 865 h 8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17" h="865">
                      <a:moveTo>
                        <a:pt x="0" y="865"/>
                      </a:moveTo>
                      <a:cubicBezTo>
                        <a:pt x="192" y="790"/>
                        <a:pt x="384" y="715"/>
                        <a:pt x="576" y="571"/>
                      </a:cubicBezTo>
                      <a:cubicBezTo>
                        <a:pt x="768" y="427"/>
                        <a:pt x="959" y="0"/>
                        <a:pt x="1152" y="1"/>
                      </a:cubicBezTo>
                      <a:cubicBezTo>
                        <a:pt x="1345" y="2"/>
                        <a:pt x="1540" y="434"/>
                        <a:pt x="1734" y="577"/>
                      </a:cubicBezTo>
                      <a:cubicBezTo>
                        <a:pt x="1928" y="720"/>
                        <a:pt x="2220" y="812"/>
                        <a:pt x="2317" y="859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" name="Line 8"/>
                <p:cNvSpPr>
                  <a:spLocks noChangeShapeType="1"/>
                </p:cNvSpPr>
                <p:nvPr/>
              </p:nvSpPr>
              <p:spPr bwMode="auto">
                <a:xfrm>
                  <a:off x="2256" y="2160"/>
                  <a:ext cx="163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" name="Line 48"/>
              <p:cNvSpPr>
                <a:spLocks noChangeShapeType="1"/>
              </p:cNvSpPr>
              <p:nvPr/>
            </p:nvSpPr>
            <p:spPr bwMode="auto">
              <a:xfrm>
                <a:off x="2335701" y="3826131"/>
                <a:ext cx="19431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67" name="直接连接符 166"/>
            <p:cNvCxnSpPr/>
            <p:nvPr/>
          </p:nvCxnSpPr>
          <p:spPr>
            <a:xfrm flipH="1">
              <a:off x="3085952" y="1556677"/>
              <a:ext cx="213241" cy="338731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H="1">
              <a:off x="2115113" y="903280"/>
              <a:ext cx="614637" cy="993876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H="1">
              <a:off x="1209112" y="1699185"/>
              <a:ext cx="114237" cy="231234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H="1">
              <a:off x="1347061" y="1586708"/>
              <a:ext cx="167461" cy="310444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H="1">
              <a:off x="1451305" y="1250309"/>
              <a:ext cx="426482" cy="656448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H="1">
              <a:off x="2380890" y="1143343"/>
              <a:ext cx="461729" cy="683483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H="1">
              <a:off x="2547266" y="1236148"/>
              <a:ext cx="462938" cy="641058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H="1">
              <a:off x="2627949" y="1323107"/>
              <a:ext cx="382255" cy="531719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H="1">
              <a:off x="2842619" y="1424551"/>
              <a:ext cx="344198" cy="481739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flipH="1">
              <a:off x="2963037" y="1500144"/>
              <a:ext cx="280454" cy="419389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H="1">
              <a:off x="1859908" y="781401"/>
              <a:ext cx="768041" cy="1149018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H="1">
              <a:off x="1707500" y="748739"/>
              <a:ext cx="768041" cy="1149018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H="1">
              <a:off x="1827242" y="705191"/>
              <a:ext cx="768041" cy="1149018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flipH="1">
              <a:off x="1533316" y="770503"/>
              <a:ext cx="768041" cy="1149018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H="1">
              <a:off x="1685716" y="661639"/>
              <a:ext cx="768041" cy="1149018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H="1">
              <a:off x="2044967" y="781401"/>
              <a:ext cx="671846" cy="1029256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H="1">
              <a:off x="2213083" y="903276"/>
              <a:ext cx="614637" cy="993876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H="1">
              <a:off x="2489746" y="1132453"/>
              <a:ext cx="461729" cy="683483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 flipH="1">
              <a:off x="2391772" y="1012707"/>
              <a:ext cx="461729" cy="683483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flipH="1">
              <a:off x="2764841" y="1345012"/>
              <a:ext cx="338423" cy="498924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flipH="1">
              <a:off x="1477689" y="1488730"/>
              <a:ext cx="167461" cy="310444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flipH="1">
              <a:off x="1285310" y="1688295"/>
              <a:ext cx="114237" cy="231234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flipH="1">
              <a:off x="3183922" y="1567559"/>
              <a:ext cx="213241" cy="338731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flipH="1">
              <a:off x="3281893" y="1635884"/>
              <a:ext cx="211163" cy="259516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flipH="1">
              <a:off x="3434294" y="1709838"/>
              <a:ext cx="119091" cy="218216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flipH="1">
              <a:off x="3597580" y="1709834"/>
              <a:ext cx="119091" cy="218216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flipH="1">
              <a:off x="3510488" y="1709830"/>
              <a:ext cx="119091" cy="218216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H="1">
              <a:off x="3336319" y="1657652"/>
              <a:ext cx="211163" cy="259516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flipH="1">
              <a:off x="1067591" y="1793026"/>
              <a:ext cx="136435" cy="115617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flipH="1">
              <a:off x="3706438" y="1765642"/>
              <a:ext cx="130347" cy="151518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flipH="1">
              <a:off x="3863085" y="1830954"/>
              <a:ext cx="60785" cy="97092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8" name="TextBox 227"/>
          <p:cNvSpPr txBox="1"/>
          <p:nvPr/>
        </p:nvSpPr>
        <p:spPr>
          <a:xfrm>
            <a:off x="5383812" y="1376407"/>
            <a:ext cx="26547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Entire population (all individual) analysis</a:t>
            </a:r>
            <a:endParaRPr lang="zh-CN" altLang="en-US" sz="24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3181202" y="2966630"/>
            <a:ext cx="3434743" cy="644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altLang="zh-CN" sz="2400" i="1" dirty="0" smtClean="0">
                <a:latin typeface="Calibri" panose="020F0502020204030204" pitchFamily="34" charset="0"/>
              </a:rPr>
              <a:t>Selection of phenotypic extremes</a:t>
            </a:r>
            <a:endParaRPr lang="zh-CN" altLang="en-US" sz="2400" i="1" dirty="0">
              <a:latin typeface="Calibri" panose="020F0502020204030204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5362294" y="6085056"/>
            <a:ext cx="3128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Bulked sample analysis</a:t>
            </a:r>
            <a:endParaRPr lang="zh-CN" altLang="en-US" sz="24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31" name="TextBox 230"/>
          <p:cNvSpPr txBox="1"/>
          <p:nvPr/>
        </p:nvSpPr>
        <p:spPr>
          <a:xfrm>
            <a:off x="5406804" y="4910619"/>
            <a:ext cx="2924544" cy="644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Selected individual analysis</a:t>
            </a:r>
            <a:endParaRPr lang="zh-CN" altLang="en-US" sz="24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3227171" y="1535667"/>
            <a:ext cx="1460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N=300-3000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1847779" y="4115124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n</a:t>
            </a:r>
            <a:r>
              <a:rPr lang="en-US" altLang="zh-CN" baseline="-25000" dirty="0" smtClean="0">
                <a:solidFill>
                  <a:srgbClr val="FF0000"/>
                </a:solidFill>
              </a:rPr>
              <a:t>1</a:t>
            </a:r>
            <a:r>
              <a:rPr lang="en-US" altLang="zh-CN" dirty="0" smtClean="0">
                <a:solidFill>
                  <a:srgbClr val="FF0000"/>
                </a:solidFill>
              </a:rPr>
              <a:t>=20-50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4134248" y="4077246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n</a:t>
            </a:r>
            <a:r>
              <a:rPr lang="en-US" altLang="zh-CN" baseline="-25000" dirty="0" smtClean="0">
                <a:solidFill>
                  <a:srgbClr val="FF0000"/>
                </a:solidFill>
              </a:rPr>
              <a:t>2</a:t>
            </a:r>
            <a:r>
              <a:rPr lang="en-US" altLang="zh-CN" dirty="0" smtClean="0">
                <a:solidFill>
                  <a:srgbClr val="FF0000"/>
                </a:solidFill>
              </a:rPr>
              <a:t>=20-50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1877767" y="5949710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n</a:t>
            </a:r>
            <a:r>
              <a:rPr lang="en-US" altLang="zh-CN" baseline="-25000" dirty="0" smtClean="0">
                <a:solidFill>
                  <a:srgbClr val="FF0000"/>
                </a:solidFill>
              </a:rPr>
              <a:t>1</a:t>
            </a:r>
            <a:r>
              <a:rPr lang="en-US" altLang="zh-CN" dirty="0" smtClean="0">
                <a:solidFill>
                  <a:srgbClr val="FF0000"/>
                </a:solidFill>
              </a:rPr>
              <a:t>’=1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4213009" y="5886896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n</a:t>
            </a:r>
            <a:r>
              <a:rPr lang="en-US" altLang="zh-CN" baseline="-25000" dirty="0" smtClean="0">
                <a:solidFill>
                  <a:srgbClr val="FF0000"/>
                </a:solidFill>
              </a:rPr>
              <a:t>2</a:t>
            </a:r>
            <a:r>
              <a:rPr lang="en-US" altLang="zh-CN" dirty="0" smtClean="0">
                <a:solidFill>
                  <a:srgbClr val="FF0000"/>
                </a:solidFill>
              </a:rPr>
              <a:t>’=1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2232632" y="205323"/>
            <a:ext cx="45547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latin typeface="Calibri" panose="020F0502020204030204" pitchFamily="34" charset="0"/>
              </a:rPr>
              <a:t>Evolution of Genetic analyses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cxnSp>
        <p:nvCxnSpPr>
          <p:cNvPr id="242" name="直接箭头连接符 241"/>
          <p:cNvCxnSpPr/>
          <p:nvPr/>
        </p:nvCxnSpPr>
        <p:spPr>
          <a:xfrm>
            <a:off x="6435373" y="2557742"/>
            <a:ext cx="0" cy="2301818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4" name="直接箭头连接符 243"/>
          <p:cNvCxnSpPr/>
          <p:nvPr/>
        </p:nvCxnSpPr>
        <p:spPr>
          <a:xfrm>
            <a:off x="6435373" y="5605764"/>
            <a:ext cx="0" cy="556185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85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398463" y="368300"/>
            <a:ext cx="3533916" cy="5847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200" b="1" dirty="0">
                <a:latin typeface="Calibri" panose="020F0502020204030204" pitchFamily="34" charset="0"/>
                <a:ea typeface="宋体" pitchFamily="2" charset="-122"/>
              </a:rPr>
              <a:t>Acknowledgements</a:t>
            </a: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 flipH="1">
            <a:off x="1879749" y="4200407"/>
            <a:ext cx="700545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Funding</a:t>
            </a:r>
            <a:endParaRPr lang="en-US" altLang="zh-CN" sz="2400" b="1" dirty="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/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Bill 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and Melinda Gates Foundation</a:t>
            </a:r>
          </a:p>
          <a:p>
            <a:pPr eaLnBrk="1" hangingPunct="1"/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European Community</a:t>
            </a:r>
          </a:p>
          <a:p>
            <a:pPr eaLnBrk="1" hangingPunct="1"/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Generation Challenge Program</a:t>
            </a:r>
          </a:p>
          <a:p>
            <a:pPr eaLnBrk="1" hangingPunct="1"/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United States Agency for </a:t>
            </a: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International 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Development</a:t>
            </a:r>
          </a:p>
          <a:p>
            <a:pPr eaLnBrk="1" hangingPunct="1"/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National Nature Science Foundation of </a:t>
            </a: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China</a:t>
            </a:r>
            <a:endParaRPr lang="en-US" altLang="zh-CN" sz="2400" dirty="0"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 flipH="1">
            <a:off x="1057619" y="2469774"/>
            <a:ext cx="7038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Collaborators on selective genotyping</a:t>
            </a:r>
            <a:endParaRPr lang="en-US" altLang="zh-CN" sz="2400" b="1" dirty="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/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Jiankang Wang &amp; </a:t>
            </a:r>
            <a:r>
              <a:rPr lang="en-US" altLang="zh-CN" sz="2400" dirty="0" err="1" smtClean="0">
                <a:latin typeface="Calibri" panose="020F0502020204030204" pitchFamily="34" charset="0"/>
                <a:ea typeface="宋体" pitchFamily="2" charset="-122"/>
              </a:rPr>
              <a:t>Yanping</a:t>
            </a: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 Sun (CAAS/CIMMYT-China)</a:t>
            </a:r>
          </a:p>
          <a:p>
            <a:pPr eaLnBrk="1" hangingPunct="1"/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Jonathan Crouch (CIMMYT-Mexico)</a:t>
            </a:r>
          </a:p>
          <a:p>
            <a:pPr eaLnBrk="1" hangingPunct="1"/>
            <a:r>
              <a:rPr lang="en-US" altLang="zh-CN" sz="2400" dirty="0" err="1" smtClean="0">
                <a:latin typeface="Calibri" panose="020F0502020204030204" pitchFamily="34" charset="0"/>
                <a:ea typeface="宋体" pitchFamily="2" charset="-122"/>
              </a:rPr>
              <a:t>Yanli</a:t>
            </a: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 Lu and Mohammad </a:t>
            </a:r>
            <a:r>
              <a:rPr lang="en-US" altLang="zh-CN" sz="2400" dirty="0" err="1" smtClean="0">
                <a:latin typeface="Calibri" panose="020F0502020204030204" pitchFamily="34" charset="0"/>
                <a:ea typeface="宋体" pitchFamily="2" charset="-122"/>
              </a:rPr>
              <a:t>Farkhari</a:t>
            </a:r>
            <a:endParaRPr lang="en-US" altLang="zh-CN" sz="2400" dirty="0"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8463" y="1414731"/>
            <a:ext cx="4611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Coauthors</a:t>
            </a:r>
          </a:p>
          <a:p>
            <a:r>
              <a:rPr lang="en-US" altLang="zh-CN" sz="2400" dirty="0" smtClean="0">
                <a:latin typeface="Calibri" panose="020F0502020204030204" pitchFamily="34" charset="0"/>
              </a:rPr>
              <a:t>Pingxi Wang (CAAS/CIMMYT-China)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774" y="174100"/>
            <a:ext cx="2212975" cy="248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6"/>
          <p:cNvSpPr>
            <a:spLocks noChangeArrowheads="1"/>
          </p:cNvSpPr>
          <p:nvPr/>
        </p:nvSpPr>
        <p:spPr bwMode="auto">
          <a:xfrm>
            <a:off x="425450" y="3802725"/>
            <a:ext cx="8366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ea typeface="宋体" pitchFamily="2" charset="-122"/>
              </a:rPr>
              <a:t>Maize Molecular Breeding Laboratory </a:t>
            </a:r>
          </a:p>
          <a:p>
            <a:pPr algn="ctr"/>
            <a:r>
              <a:rPr lang="en-US" altLang="zh-CN">
                <a:ea typeface="宋体" pitchFamily="2" charset="-122"/>
              </a:rPr>
              <a:t>CIMMYT-CAAS Joint International Research Center </a:t>
            </a:r>
          </a:p>
          <a:p>
            <a:pPr algn="ctr"/>
            <a:r>
              <a:rPr lang="en-US" altLang="zh-CN">
                <a:ea typeface="宋体" pitchFamily="2" charset="-122"/>
              </a:rPr>
              <a:t>for Applied Genomics and Molecular Breeding </a:t>
            </a:r>
          </a:p>
        </p:txBody>
      </p:sp>
      <p:sp>
        <p:nvSpPr>
          <p:cNvPr id="27651" name="TextBox 7"/>
          <p:cNvSpPr txBox="1">
            <a:spLocks noChangeArrowheads="1"/>
          </p:cNvSpPr>
          <p:nvPr/>
        </p:nvSpPr>
        <p:spPr bwMode="auto">
          <a:xfrm>
            <a:off x="2278063" y="4798984"/>
            <a:ext cx="4398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200" u="sng" dirty="0">
                <a:solidFill>
                  <a:srgbClr val="0000FF"/>
                </a:solidFill>
                <a:ea typeface="宋体" pitchFamily="2" charset="-122"/>
              </a:rPr>
              <a:t>http://www.ccmaize.org</a:t>
            </a:r>
            <a:endParaRPr lang="zh-CN" altLang="en-US" sz="3200" u="sng" dirty="0">
              <a:solidFill>
                <a:srgbClr val="0000FF"/>
              </a:solidFill>
              <a:ea typeface="宋体" pitchFamily="2" charset="-122"/>
            </a:endParaRPr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388" y="1904298"/>
            <a:ext cx="1525587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 rot="19222354">
            <a:off x="458029" y="1442632"/>
            <a:ext cx="3072051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Thanks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655" name="TextBox 3"/>
          <p:cNvSpPr txBox="1">
            <a:spLocks noChangeArrowheads="1"/>
          </p:cNvSpPr>
          <p:nvPr/>
        </p:nvSpPr>
        <p:spPr bwMode="auto">
          <a:xfrm rot="2295847">
            <a:off x="5732231" y="1965308"/>
            <a:ext cx="26273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rgbClr val="000099"/>
                </a:solidFill>
                <a:latin typeface="华文彩云" pitchFamily="2" charset="-122"/>
                <a:ea typeface="华文彩云" pitchFamily="2" charset="-122"/>
              </a:rPr>
              <a:t>谢 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1457195" y="234929"/>
            <a:ext cx="612007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800" b="1" dirty="0">
                <a:latin typeface="Calibri" panose="020F0502020204030204" pitchFamily="34" charset="0"/>
                <a:ea typeface="宋体" pitchFamily="2" charset="-122"/>
              </a:rPr>
              <a:t>Conventional Bulked </a:t>
            </a:r>
            <a:r>
              <a:rPr lang="en-US" altLang="zh-CN" sz="2800" b="1" dirty="0" err="1" smtClean="0">
                <a:latin typeface="Calibri" panose="020F0502020204030204" pitchFamily="34" charset="0"/>
                <a:ea typeface="宋体" pitchFamily="2" charset="-122"/>
              </a:rPr>
              <a:t>Segregant</a:t>
            </a:r>
            <a:r>
              <a:rPr lang="en-US" altLang="zh-CN" sz="2800" b="1" dirty="0" smtClean="0">
                <a:latin typeface="Calibri" panose="020F0502020204030204" pitchFamily="34" charset="0"/>
                <a:ea typeface="宋体" pitchFamily="2" charset="-122"/>
              </a:rPr>
              <a:t> Analysis</a:t>
            </a:r>
          </a:p>
          <a:p>
            <a:pPr algn="ctr" eaLnBrk="1" hangingPunct="1"/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References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502920" y="1451293"/>
            <a:ext cx="816864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400" b="1" dirty="0">
                <a:latin typeface="Calibri" panose="020F0502020204030204" pitchFamily="34" charset="0"/>
                <a:ea typeface="宋体" pitchFamily="2" charset="-122"/>
              </a:rPr>
              <a:t>Bulked </a:t>
            </a:r>
            <a:r>
              <a:rPr lang="en-US" altLang="zh-CN" sz="2400" b="1" dirty="0" err="1">
                <a:latin typeface="Calibri" panose="020F0502020204030204" pitchFamily="34" charset="0"/>
                <a:ea typeface="宋体" pitchFamily="2" charset="-122"/>
              </a:rPr>
              <a:t>segregant</a:t>
            </a:r>
            <a:r>
              <a:rPr lang="en-US" altLang="zh-CN" sz="2400" b="1" dirty="0">
                <a:latin typeface="Calibri" panose="020F0502020204030204" pitchFamily="34" charset="0"/>
                <a:ea typeface="宋体" pitchFamily="2" charset="-122"/>
              </a:rPr>
              <a:t> analysis (</a:t>
            </a:r>
            <a:r>
              <a:rPr lang="en-US" altLang="zh-CN" sz="2400" b="1" dirty="0" err="1">
                <a:latin typeface="Calibri" panose="020F0502020204030204" pitchFamily="34" charset="0"/>
                <a:ea typeface="宋体" pitchFamily="2" charset="-122"/>
              </a:rPr>
              <a:t>Michelmore</a:t>
            </a:r>
            <a:r>
              <a:rPr lang="en-US" altLang="zh-CN" sz="2400" b="1" dirty="0">
                <a:latin typeface="Calibri" panose="020F0502020204030204" pitchFamily="34" charset="0"/>
                <a:ea typeface="宋体" pitchFamily="2" charset="-122"/>
              </a:rPr>
              <a:t> et al. 1991) </a:t>
            </a:r>
            <a:endParaRPr lang="en-US" altLang="zh-CN" sz="2400" dirty="0"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/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Michelmore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RW,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Paran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I,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Kesseli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RV (1991) Identification of markers linked to disease-resistance genes by bulked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segregant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analysis: a rapid method to detect markers in specific genomic regions by using segregating populations.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Proc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Natl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Acad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Sci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88:9828–9832.</a:t>
            </a:r>
            <a:endParaRPr lang="zh-CN" altLang="zh-CN" sz="2400" dirty="0"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/>
            <a:endParaRPr lang="en-US" altLang="zh-CN" sz="2400" dirty="0"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/>
            <a:r>
              <a:rPr lang="en-US" altLang="zh-CN" sz="2400" b="1" dirty="0">
                <a:latin typeface="Calibri" panose="020F0502020204030204" pitchFamily="34" charset="0"/>
                <a:ea typeface="宋体" pitchFamily="2" charset="-122"/>
              </a:rPr>
              <a:t>DNA pools (</a:t>
            </a:r>
            <a:r>
              <a:rPr lang="en-US" altLang="zh-CN" sz="2400" b="1" dirty="0" err="1">
                <a:latin typeface="Calibri" panose="020F0502020204030204" pitchFamily="34" charset="0"/>
                <a:ea typeface="宋体" pitchFamily="2" charset="-122"/>
              </a:rPr>
              <a:t>Giovannoni</a:t>
            </a:r>
            <a:r>
              <a:rPr lang="en-US" altLang="zh-CN" sz="2400" b="1" dirty="0">
                <a:latin typeface="Calibri" panose="020F0502020204030204" pitchFamily="34" charset="0"/>
                <a:ea typeface="宋体" pitchFamily="2" charset="-122"/>
              </a:rPr>
              <a:t> et al. 1991</a:t>
            </a:r>
            <a:r>
              <a:rPr lang="en-US" altLang="zh-CN" sz="2400" b="1" dirty="0" smtClean="0">
                <a:latin typeface="Calibri" panose="020F0502020204030204" pitchFamily="34" charset="0"/>
                <a:ea typeface="宋体" pitchFamily="2" charset="-122"/>
              </a:rPr>
              <a:t>)</a:t>
            </a:r>
            <a:endParaRPr lang="en-US" altLang="zh-CN" sz="2400" dirty="0">
              <a:latin typeface="Calibri" panose="020F0502020204030204" pitchFamily="34" charset="0"/>
              <a:ea typeface="宋体" pitchFamily="2" charset="-122"/>
            </a:endParaRPr>
          </a:p>
          <a:p>
            <a:pPr eaLnBrk="1" hangingPunct="1"/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Giovannoni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JJ, Wing RA,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Ganal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MW, </a:t>
            </a:r>
            <a:r>
              <a:rPr lang="en-US" altLang="zh-CN" sz="2400" dirty="0" err="1">
                <a:latin typeface="Calibri" panose="020F0502020204030204" pitchFamily="34" charset="0"/>
                <a:ea typeface="宋体" pitchFamily="2" charset="-122"/>
              </a:rPr>
              <a:t>Tanksley</a:t>
            </a:r>
            <a:r>
              <a:rPr lang="en-US" altLang="zh-CN" sz="2400" dirty="0">
                <a:latin typeface="Calibri" panose="020F0502020204030204" pitchFamily="34" charset="0"/>
                <a:ea typeface="宋体" pitchFamily="2" charset="-122"/>
              </a:rPr>
              <a:t> SD (1991) Isolation of molecular markers from specific chromosomal intervals using DNA pools from existing mapping populations. Nucleic Acids Res 19:6553–6568</a:t>
            </a:r>
            <a:r>
              <a:rPr lang="en-US" altLang="zh-CN" sz="2400" dirty="0" smtClean="0">
                <a:latin typeface="Calibri" panose="020F0502020204030204" pitchFamily="34" charset="0"/>
                <a:ea typeface="宋体" pitchFamily="2" charset="-122"/>
              </a:rPr>
              <a:t>.</a:t>
            </a:r>
            <a:endParaRPr lang="zh-CN" altLang="zh-CN" sz="2400" dirty="0">
              <a:latin typeface="Calibri" panose="020F0502020204030204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745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02913" y="359380"/>
            <a:ext cx="612007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2800" b="1" dirty="0">
                <a:latin typeface="Calibri" panose="020F0502020204030204" pitchFamily="34" charset="0"/>
                <a:ea typeface="宋体" pitchFamily="2" charset="-122"/>
              </a:rPr>
              <a:t>Conventional Bulked </a:t>
            </a:r>
            <a:r>
              <a:rPr lang="en-US" altLang="zh-CN" sz="2800" b="1" dirty="0" err="1" smtClean="0">
                <a:latin typeface="Calibri" panose="020F0502020204030204" pitchFamily="34" charset="0"/>
                <a:ea typeface="宋体" pitchFamily="2" charset="-122"/>
              </a:rPr>
              <a:t>Segregant</a:t>
            </a:r>
            <a:r>
              <a:rPr lang="en-US" altLang="zh-CN" sz="2800" b="1" dirty="0" smtClean="0">
                <a:latin typeface="Calibri" panose="020F0502020204030204" pitchFamily="34" charset="0"/>
                <a:ea typeface="宋体" pitchFamily="2" charset="-122"/>
              </a:rPr>
              <a:t> Analysis</a:t>
            </a:r>
          </a:p>
          <a:p>
            <a:pPr algn="ctr" eaLnBrk="1" hangingPunct="1"/>
            <a:r>
              <a:rPr lang="en-US" altLang="zh-CN" sz="2800" b="1" dirty="0" smtClean="0">
                <a:solidFill>
                  <a:srgbClr val="0000FF"/>
                </a:solidFill>
                <a:latin typeface="Calibri" panose="020F0502020204030204" pitchFamily="34" charset="0"/>
                <a:ea typeface="宋体" pitchFamily="2" charset="-122"/>
              </a:rPr>
              <a:t>Procedures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6280" y="1889760"/>
            <a:ext cx="790956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en-US" altLang="zh-CN" sz="2800" dirty="0" smtClean="0">
                <a:latin typeface="Calibri" panose="020F0502020204030204" pitchFamily="34" charset="0"/>
              </a:rPr>
              <a:t>Selection of phenotypic extremes or individuals with contrasting phenotypes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en-US" altLang="zh-CN" sz="2800" dirty="0" smtClean="0">
                <a:latin typeface="Calibri" panose="020F0502020204030204" pitchFamily="34" charset="0"/>
              </a:rPr>
              <a:t>Bulked sample analysis to identify putative markers which might be related to the trait.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en-US" altLang="zh-CN" sz="2800" dirty="0" smtClean="0">
                <a:latin typeface="Calibri" panose="020F0502020204030204" pitchFamily="34" charset="0"/>
              </a:rPr>
              <a:t>Confirmation of the putative markers using entire population (all individuals)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en-US" altLang="zh-CN" sz="2800" dirty="0" smtClean="0">
                <a:latin typeface="Calibri" panose="020F0502020204030204" pitchFamily="34" charset="0"/>
              </a:rPr>
              <a:t>Establishment of marker-trait association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18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3" y="2122758"/>
            <a:ext cx="5622071" cy="447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897086" y="4641517"/>
            <a:ext cx="47352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/>
              <a:t>Fig. 1 </a:t>
            </a:r>
            <a:r>
              <a:rPr lang="en-US" altLang="zh-CN" sz="1600" dirty="0"/>
              <a:t>Herbicide-sensitive mutant, M8077S, and </a:t>
            </a:r>
            <a:r>
              <a:rPr lang="en-US" altLang="zh-CN" sz="1600" dirty="0" smtClean="0"/>
              <a:t>its application </a:t>
            </a:r>
            <a:r>
              <a:rPr lang="en-US" altLang="zh-CN" sz="1600" dirty="0"/>
              <a:t>to seed production in hybrid </a:t>
            </a:r>
            <a:r>
              <a:rPr lang="en-US" altLang="zh-CN" sz="1600" dirty="0" smtClean="0"/>
              <a:t>rice.</a:t>
            </a:r>
          </a:p>
          <a:p>
            <a:pPr marL="174625" indent="-174625"/>
            <a:r>
              <a:rPr lang="en-US" altLang="zh-CN" sz="1600" b="1" dirty="0" smtClean="0"/>
              <a:t>A </a:t>
            </a:r>
            <a:r>
              <a:rPr lang="en-US" altLang="zh-CN" sz="1600" dirty="0"/>
              <a:t>Response </a:t>
            </a:r>
            <a:r>
              <a:rPr lang="en-US" altLang="zh-CN" sz="1600" dirty="0" smtClean="0"/>
              <a:t>of M8077S </a:t>
            </a:r>
            <a:r>
              <a:rPr lang="en-US" altLang="zh-CN" sz="1600" dirty="0"/>
              <a:t>and controls to </a:t>
            </a:r>
            <a:r>
              <a:rPr lang="en-US" altLang="zh-CN" sz="1600" dirty="0" err="1"/>
              <a:t>bentazon</a:t>
            </a:r>
            <a:r>
              <a:rPr lang="en-US" altLang="zh-CN" sz="1600" dirty="0"/>
              <a:t> (300 </a:t>
            </a:r>
            <a:r>
              <a:rPr lang="en-US" altLang="zh-CN" sz="1600" dirty="0" smtClean="0"/>
              <a:t>mg/l). Only M8077S plants </a:t>
            </a:r>
            <a:r>
              <a:rPr lang="en-US" altLang="zh-CN" sz="1600" dirty="0"/>
              <a:t>were killed.</a:t>
            </a:r>
            <a:r>
              <a:rPr lang="en-US" altLang="zh-CN" sz="1600" b="1" dirty="0"/>
              <a:t> </a:t>
            </a:r>
            <a:endParaRPr lang="en-US" altLang="zh-CN" sz="1600" b="1" dirty="0" smtClean="0"/>
          </a:p>
          <a:p>
            <a:pPr marL="174625" indent="-174625"/>
            <a:r>
              <a:rPr lang="en-US" altLang="zh-CN" sz="1600" b="1" dirty="0" smtClean="0"/>
              <a:t>B </a:t>
            </a:r>
            <a:r>
              <a:rPr lang="en-US" altLang="zh-CN" sz="1600" dirty="0"/>
              <a:t>Response of M8077S and </a:t>
            </a:r>
            <a:r>
              <a:rPr lang="en-US" altLang="zh-CN" sz="1600" dirty="0" smtClean="0"/>
              <a:t>controls to </a:t>
            </a:r>
            <a:r>
              <a:rPr lang="en-US" altLang="zh-CN" sz="1600" dirty="0" err="1"/>
              <a:t>Londax</a:t>
            </a:r>
            <a:r>
              <a:rPr lang="en-US" altLang="zh-CN" sz="1600" dirty="0"/>
              <a:t> (herbicide sulfonylurea, 15 mg/l</a:t>
            </a:r>
            <a:r>
              <a:rPr lang="en-US" altLang="zh-CN" sz="1600" dirty="0" smtClean="0"/>
              <a:t>). </a:t>
            </a:r>
          </a:p>
          <a:p>
            <a:pPr marL="174625" indent="-174625"/>
            <a:r>
              <a:rPr lang="en-US" altLang="zh-CN" sz="1600" b="1" dirty="0" smtClean="0"/>
              <a:t>C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Response </a:t>
            </a:r>
            <a:r>
              <a:rPr lang="en-US" altLang="zh-CN" sz="1600" dirty="0" smtClean="0"/>
              <a:t>of plant </a:t>
            </a:r>
            <a:r>
              <a:rPr lang="en-US" altLang="zh-CN" sz="1600" dirty="0"/>
              <a:t>mixture </a:t>
            </a:r>
            <a:r>
              <a:rPr lang="en-US" altLang="zh-CN" sz="1600" dirty="0" smtClean="0"/>
              <a:t>to </a:t>
            </a:r>
            <a:r>
              <a:rPr lang="en-US" altLang="zh-CN" sz="1600" dirty="0" err="1" smtClean="0"/>
              <a:t>bentazon</a:t>
            </a:r>
            <a:endParaRPr lang="en-US" altLang="zh-CN" sz="1600" dirty="0"/>
          </a:p>
        </p:txBody>
      </p:sp>
      <p:sp>
        <p:nvSpPr>
          <p:cNvPr id="5" name="矩形 4"/>
          <p:cNvSpPr/>
          <p:nvPr/>
        </p:nvSpPr>
        <p:spPr>
          <a:xfrm>
            <a:off x="413657" y="862637"/>
            <a:ext cx="79574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</a:rPr>
              <a:t>J. Zhang · Y. Xu · X. Wu · L. Zhu</a:t>
            </a:r>
          </a:p>
          <a:p>
            <a:r>
              <a:rPr lang="en-US" altLang="zh-CN" sz="2000" dirty="0">
                <a:latin typeface="Calibri" panose="020F0502020204030204" pitchFamily="34" charset="0"/>
              </a:rPr>
              <a:t>A </a:t>
            </a:r>
            <a:r>
              <a:rPr lang="en-US" altLang="zh-CN" sz="2000" dirty="0" err="1">
                <a:latin typeface="Calibri" panose="020F0502020204030204" pitchFamily="34" charset="0"/>
              </a:rPr>
              <a:t>bentazon</a:t>
            </a:r>
            <a:r>
              <a:rPr lang="en-US" altLang="zh-CN" sz="2000" dirty="0">
                <a:latin typeface="Calibri" panose="020F0502020204030204" pitchFamily="34" charset="0"/>
              </a:rPr>
              <a:t> and sulfonylurea sensitive mutant: breeding, </a:t>
            </a:r>
            <a:r>
              <a:rPr lang="en-US" altLang="zh-CN" sz="2000" dirty="0" smtClean="0">
                <a:latin typeface="Calibri" panose="020F0502020204030204" pitchFamily="34" charset="0"/>
              </a:rPr>
              <a:t>genetics and </a:t>
            </a:r>
            <a:r>
              <a:rPr lang="en-US" altLang="zh-CN" sz="2000" dirty="0">
                <a:latin typeface="Calibri" panose="020F0502020204030204" pitchFamily="34" charset="0"/>
              </a:rPr>
              <a:t>potential application in seed production of hybrid rice</a:t>
            </a:r>
            <a:endParaRPr lang="zh-CN" altLang="en-US" sz="2000" dirty="0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2775" y="250764"/>
            <a:ext cx="71252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Calibri" panose="020F0502020204030204" pitchFamily="34" charset="0"/>
              </a:rPr>
              <a:t>Bulked </a:t>
            </a:r>
            <a:r>
              <a:rPr lang="en-US" altLang="zh-CN" sz="2800" dirty="0" err="1" smtClean="0">
                <a:solidFill>
                  <a:srgbClr val="0000FF"/>
                </a:solidFill>
                <a:latin typeface="Calibri" panose="020F0502020204030204" pitchFamily="34" charset="0"/>
              </a:rPr>
              <a:t>segregant</a:t>
            </a:r>
            <a:r>
              <a:rPr lang="en-US" altLang="zh-CN" sz="2800" dirty="0" smtClean="0">
                <a:solidFill>
                  <a:srgbClr val="0000FF"/>
                </a:solidFill>
                <a:latin typeface="Calibri" panose="020F0502020204030204" pitchFamily="34" charset="0"/>
              </a:rPr>
              <a:t> analysis of a herbicide mutant</a:t>
            </a:r>
            <a:endParaRPr lang="zh-CN" altLang="en-US" sz="28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08285" y="2090579"/>
            <a:ext cx="2200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Theor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err="1">
                <a:solidFill>
                  <a:srgbClr val="FF0000"/>
                </a:solidFill>
              </a:rPr>
              <a:t>Appl</a:t>
            </a:r>
            <a:r>
              <a:rPr lang="en-US" altLang="zh-CN" dirty="0">
                <a:solidFill>
                  <a:srgbClr val="FF0000"/>
                </a:solidFill>
              </a:rPr>
              <a:t> Genet (2002) 105:16–22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70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870" y="423789"/>
            <a:ext cx="4727422" cy="4528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59228" y="423789"/>
            <a:ext cx="3657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Calibri" panose="020F0502020204030204" pitchFamily="34" charset="0"/>
              </a:rPr>
              <a:t>Out of 240 SSRs, </a:t>
            </a:r>
            <a:r>
              <a:rPr lang="en-US" altLang="zh-CN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90</a:t>
            </a:r>
            <a:r>
              <a:rPr lang="en-US" altLang="zh-CN" sz="2400" dirty="0" smtClean="0">
                <a:latin typeface="Calibri" panose="020F0502020204030204" pitchFamily="34" charset="0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</a:rPr>
              <a:t>detected polymorphism between </a:t>
            </a:r>
            <a:r>
              <a:rPr lang="en-US" altLang="zh-CN" sz="2400" dirty="0" smtClean="0">
                <a:latin typeface="Calibri" panose="020F0502020204030204" pitchFamily="34" charset="0"/>
              </a:rPr>
              <a:t>the parents, </a:t>
            </a:r>
            <a:r>
              <a:rPr lang="en-US" altLang="zh-CN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four</a:t>
            </a:r>
            <a:r>
              <a:rPr lang="en-US" altLang="zh-CN" sz="2400" dirty="0" smtClean="0">
                <a:latin typeface="Calibri" panose="020F0502020204030204" pitchFamily="34" charset="0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</a:rPr>
              <a:t>of </a:t>
            </a:r>
            <a:r>
              <a:rPr lang="en-US" altLang="zh-CN" sz="2400" dirty="0" smtClean="0">
                <a:latin typeface="Calibri" panose="020F0502020204030204" pitchFamily="34" charset="0"/>
              </a:rPr>
              <a:t>which were </a:t>
            </a:r>
            <a:r>
              <a:rPr lang="en-US" altLang="zh-CN" sz="2400" dirty="0">
                <a:latin typeface="Calibri" panose="020F0502020204030204" pitchFamily="34" charset="0"/>
              </a:rPr>
              <a:t>also </a:t>
            </a:r>
            <a:r>
              <a:rPr lang="en-US" altLang="zh-CN" sz="2400" dirty="0" smtClean="0">
                <a:latin typeface="Calibri" panose="020F0502020204030204" pitchFamily="34" charset="0"/>
              </a:rPr>
              <a:t>polymorphic between </a:t>
            </a:r>
            <a:r>
              <a:rPr lang="en-US" altLang="zh-CN" sz="2400" dirty="0">
                <a:latin typeface="Calibri" panose="020F0502020204030204" pitchFamily="34" charset="0"/>
              </a:rPr>
              <a:t>the </a:t>
            </a:r>
            <a:r>
              <a:rPr lang="en-US" altLang="zh-CN" sz="2400" dirty="0">
                <a:solidFill>
                  <a:srgbClr val="0000FF"/>
                </a:solidFill>
                <a:latin typeface="Calibri" panose="020F0502020204030204" pitchFamily="34" charset="0"/>
              </a:rPr>
              <a:t>two DNA pools</a:t>
            </a:r>
            <a:r>
              <a:rPr lang="en-US" altLang="zh-CN" sz="2400" dirty="0">
                <a:latin typeface="Calibri" panose="020F0502020204030204" pitchFamily="34" charset="0"/>
              </a:rPr>
              <a:t> </a:t>
            </a:r>
            <a:r>
              <a:rPr lang="en-US" altLang="zh-CN" sz="2400" dirty="0" smtClean="0">
                <a:latin typeface="Calibri" panose="020F0502020204030204" pitchFamily="34" charset="0"/>
              </a:rPr>
              <a:t>for sensitive and </a:t>
            </a:r>
            <a:r>
              <a:rPr lang="en-US" altLang="zh-CN" sz="2400" dirty="0">
                <a:latin typeface="Calibri" panose="020F0502020204030204" pitchFamily="34" charset="0"/>
              </a:rPr>
              <a:t>insensitive F</a:t>
            </a:r>
            <a:r>
              <a:rPr lang="en-US" altLang="zh-CN" sz="2400" baseline="-25000" dirty="0">
                <a:latin typeface="Calibri" panose="020F0502020204030204" pitchFamily="34" charset="0"/>
              </a:rPr>
              <a:t>2</a:t>
            </a:r>
            <a:r>
              <a:rPr lang="en-US" altLang="zh-CN" sz="2400" dirty="0">
                <a:latin typeface="Calibri" panose="020F0502020204030204" pitchFamily="34" charset="0"/>
              </a:rPr>
              <a:t> </a:t>
            </a:r>
            <a:r>
              <a:rPr lang="en-US" altLang="zh-CN" sz="2400" dirty="0" smtClean="0">
                <a:latin typeface="Calibri" panose="020F0502020204030204" pitchFamily="34" charset="0"/>
              </a:rPr>
              <a:t>plants.</a:t>
            </a:r>
          </a:p>
          <a:p>
            <a:endParaRPr lang="en-US" altLang="zh-CN" sz="2400" dirty="0">
              <a:latin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</a:rPr>
              <a:t>A</a:t>
            </a:r>
            <a:r>
              <a:rPr lang="en-US" altLang="zh-CN" sz="2400" dirty="0" smtClean="0">
                <a:latin typeface="Calibri" panose="020F0502020204030204" pitchFamily="34" charset="0"/>
              </a:rPr>
              <a:t>ll the four markers were </a:t>
            </a:r>
            <a:r>
              <a:rPr lang="en-US" altLang="zh-CN" sz="2400" dirty="0">
                <a:latin typeface="Calibri" panose="020F0502020204030204" pitchFamily="34" charset="0"/>
              </a:rPr>
              <a:t>from chromosome </a:t>
            </a:r>
            <a:r>
              <a:rPr lang="en-US" altLang="zh-CN" sz="2400" dirty="0" smtClean="0">
                <a:latin typeface="Calibri" panose="020F0502020204030204" pitchFamily="34" charset="0"/>
              </a:rPr>
              <a:t>3. </a:t>
            </a:r>
            <a:r>
              <a:rPr lang="en-US" altLang="zh-CN" sz="2400" dirty="0">
                <a:latin typeface="Calibri" panose="020F0502020204030204" pitchFamily="34" charset="0"/>
              </a:rPr>
              <a:t>Linkage between these markers </a:t>
            </a:r>
            <a:r>
              <a:rPr lang="en-US" altLang="zh-CN" sz="2400" dirty="0" smtClean="0">
                <a:latin typeface="Calibri" panose="020F0502020204030204" pitchFamily="34" charset="0"/>
              </a:rPr>
              <a:t>and the </a:t>
            </a:r>
            <a:r>
              <a:rPr lang="en-US" altLang="zh-CN" sz="2400" dirty="0">
                <a:latin typeface="Calibri" panose="020F0502020204030204" pitchFamily="34" charset="0"/>
              </a:rPr>
              <a:t>herbicide lethality gene </a:t>
            </a:r>
            <a:r>
              <a:rPr lang="en-US" altLang="zh-CN" sz="2400" i="1" dirty="0" err="1">
                <a:latin typeface="Calibri" panose="020F0502020204030204" pitchFamily="34" charset="0"/>
              </a:rPr>
              <a:t>bel</a:t>
            </a:r>
            <a:r>
              <a:rPr lang="en-US" altLang="zh-CN" sz="2400" i="1" dirty="0">
                <a:latin typeface="Calibri" panose="020F0502020204030204" pitchFamily="34" charset="0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</a:rPr>
              <a:t>was </a:t>
            </a:r>
            <a:r>
              <a:rPr lang="en-US" altLang="zh-CN" sz="2400" dirty="0">
                <a:solidFill>
                  <a:srgbClr val="0000FF"/>
                </a:solidFill>
                <a:latin typeface="Calibri" panose="020F0502020204030204" pitchFamily="34" charset="0"/>
              </a:rPr>
              <a:t>confirmed using 91</a:t>
            </a:r>
          </a:p>
          <a:p>
            <a:r>
              <a:rPr lang="en-US" altLang="zh-CN" sz="2400" dirty="0">
                <a:solidFill>
                  <a:srgbClr val="0000FF"/>
                </a:solidFill>
                <a:latin typeface="Calibri" panose="020F0502020204030204" pitchFamily="34" charset="0"/>
              </a:rPr>
              <a:t>F</a:t>
            </a:r>
            <a:r>
              <a:rPr lang="en-US" altLang="zh-CN" sz="2400" baseline="-25000" dirty="0">
                <a:solidFill>
                  <a:srgbClr val="0000FF"/>
                </a:solidFill>
                <a:latin typeface="Calibri" panose="020F0502020204030204" pitchFamily="34" charset="0"/>
              </a:rPr>
              <a:t>2</a:t>
            </a:r>
            <a:r>
              <a:rPr lang="en-US" altLang="zh-CN" sz="24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2400" dirty="0" smtClean="0">
                <a:solidFill>
                  <a:srgbClr val="0000FF"/>
                </a:solidFill>
                <a:latin typeface="Calibri" panose="020F0502020204030204" pitchFamily="34" charset="0"/>
              </a:rPr>
              <a:t>plants</a:t>
            </a:r>
            <a:r>
              <a:rPr lang="en-US" altLang="zh-CN" sz="2400" dirty="0" smtClean="0">
                <a:latin typeface="Calibri" panose="020F0502020204030204" pitchFamily="34" charset="0"/>
              </a:rPr>
              <a:t>.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95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17818</TotalTime>
  <Words>2913</Words>
  <Application>Microsoft Office PowerPoint</Application>
  <PresentationFormat>全屏显示(4:3)</PresentationFormat>
  <Paragraphs>694</Paragraphs>
  <Slides>51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Default Design</vt:lpstr>
      <vt:lpstr>混合样品测序及玉米55K芯片在分子育种中的应用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Comparison of different types of markers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CIMMYT, Int.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ALUNA</dc:creator>
  <cp:lastModifiedBy>Microsoft</cp:lastModifiedBy>
  <cp:revision>734</cp:revision>
  <dcterms:created xsi:type="dcterms:W3CDTF">2005-06-08T16:50:55Z</dcterms:created>
  <dcterms:modified xsi:type="dcterms:W3CDTF">2016-08-03T22:47:55Z</dcterms:modified>
</cp:coreProperties>
</file>